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 id="2147483828" r:id="rId16"/>
  </p:sldMasterIdLst>
  <p:notesMasterIdLst>
    <p:notesMasterId r:id="rId53"/>
  </p:notesMasterIdLst>
  <p:sldIdLst>
    <p:sldId id="281" r:id="rId17"/>
    <p:sldId id="348" r:id="rId18"/>
    <p:sldId id="349" r:id="rId19"/>
    <p:sldId id="350" r:id="rId20"/>
    <p:sldId id="273" r:id="rId21"/>
    <p:sldId id="317" r:id="rId22"/>
    <p:sldId id="318" r:id="rId23"/>
    <p:sldId id="319" r:id="rId24"/>
    <p:sldId id="320" r:id="rId25"/>
    <p:sldId id="321" r:id="rId26"/>
    <p:sldId id="322" r:id="rId27"/>
    <p:sldId id="323" r:id="rId28"/>
    <p:sldId id="324" r:id="rId29"/>
    <p:sldId id="325" r:id="rId30"/>
    <p:sldId id="326" r:id="rId31"/>
    <p:sldId id="327" r:id="rId32"/>
    <p:sldId id="328" r:id="rId33"/>
    <p:sldId id="329" r:id="rId34"/>
    <p:sldId id="330" r:id="rId35"/>
    <p:sldId id="331" r:id="rId36"/>
    <p:sldId id="332" r:id="rId37"/>
    <p:sldId id="333" r:id="rId38"/>
    <p:sldId id="334" r:id="rId39"/>
    <p:sldId id="335" r:id="rId40"/>
    <p:sldId id="336" r:id="rId41"/>
    <p:sldId id="337" r:id="rId42"/>
    <p:sldId id="338" r:id="rId43"/>
    <p:sldId id="339" r:id="rId44"/>
    <p:sldId id="340" r:id="rId45"/>
    <p:sldId id="341" r:id="rId46"/>
    <p:sldId id="345" r:id="rId47"/>
    <p:sldId id="342" r:id="rId48"/>
    <p:sldId id="343" r:id="rId49"/>
    <p:sldId id="344" r:id="rId50"/>
    <p:sldId id="346" r:id="rId51"/>
    <p:sldId id="347"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FFFF00"/>
    <a:srgbClr val="54002A"/>
    <a:srgbClr val="660033"/>
    <a:srgbClr val="A50021"/>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70996" autoAdjust="0"/>
  </p:normalViewPr>
  <p:slideViewPr>
    <p:cSldViewPr>
      <p:cViewPr varScale="1">
        <p:scale>
          <a:sx n="58" d="100"/>
          <a:sy n="58" d="100"/>
        </p:scale>
        <p:origin x="2112" y="53"/>
      </p:cViewPr>
      <p:guideLst>
        <p:guide orient="horz" pos="2160"/>
        <p:guide pos="2880"/>
      </p:guideLst>
    </p:cSldViewPr>
  </p:slideViewPr>
  <p:outlineViewPr>
    <p:cViewPr>
      <p:scale>
        <a:sx n="33" d="100"/>
        <a:sy n="33" d="100"/>
      </p:scale>
      <p:origin x="0" y="-804"/>
    </p:cViewPr>
  </p:outlineViewPr>
  <p:notesTextViewPr>
    <p:cViewPr>
      <p:scale>
        <a:sx n="1" d="1"/>
        <a:sy n="1" d="1"/>
      </p:scale>
      <p:origin x="0" y="0"/>
    </p:cViewPr>
  </p:notesTextViewPr>
  <p:sorterViewPr>
    <p:cViewPr>
      <p:scale>
        <a:sx n="70" d="100"/>
        <a:sy n="70" d="100"/>
      </p:scale>
      <p:origin x="0" y="-2664"/>
    </p:cViewPr>
  </p:sorterViewPr>
  <p:notesViewPr>
    <p:cSldViewPr>
      <p:cViewPr>
        <p:scale>
          <a:sx n="100" d="100"/>
          <a:sy n="100" d="100"/>
        </p:scale>
        <p:origin x="1806" y="-12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2E1A94-4F70-46F8-8E36-B111605A73A5}" type="datetimeFigureOut">
              <a:rPr lang="en-US" smtClean="0"/>
              <a:pPr/>
              <a:t>3/19/2018</a:t>
            </a:fld>
            <a:endParaRPr lang="en-US"/>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9C0D77-5C69-45EC-9B0F-F22C24E8029B}" type="slidenum">
              <a:rPr lang="en-US" smtClean="0"/>
              <a:pPr/>
              <a:t>‹nº›</a:t>
            </a:fld>
            <a:endParaRPr lang="en-US"/>
          </a:p>
        </p:txBody>
      </p:sp>
    </p:spTree>
    <p:extLst>
      <p:ext uri="{BB962C8B-B14F-4D97-AF65-F5344CB8AC3E}">
        <p14:creationId xmlns:p14="http://schemas.microsoft.com/office/powerpoint/2010/main" val="3884157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01752"/>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8F9C0D77-5C69-45EC-9B0F-F22C24E8029B}" type="slidenum">
              <a:rPr lang="en-US" smtClean="0"/>
              <a:pPr/>
              <a:t>1</a:t>
            </a:fld>
            <a:endParaRPr lang="en-US"/>
          </a:p>
        </p:txBody>
      </p:sp>
    </p:spTree>
    <p:extLst>
      <p:ext uri="{BB962C8B-B14F-4D97-AF65-F5344CB8AC3E}">
        <p14:creationId xmlns:p14="http://schemas.microsoft.com/office/powerpoint/2010/main" val="3073863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sz="1000" kern="1200" baseline="0" dirty="0">
              <a:solidFill>
                <a:schemeClr val="tx1"/>
              </a:solidFill>
              <a:effectLst/>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8F9C0D77-5C69-45EC-9B0F-F22C24E8029B}" type="slidenum">
              <a:rPr lang="en-US" smtClean="0"/>
              <a:pPr/>
              <a:t>10</a:t>
            </a:fld>
            <a:endParaRPr lang="en-US"/>
          </a:p>
        </p:txBody>
      </p:sp>
    </p:spTree>
    <p:extLst>
      <p:ext uri="{BB962C8B-B14F-4D97-AF65-F5344CB8AC3E}">
        <p14:creationId xmlns:p14="http://schemas.microsoft.com/office/powerpoint/2010/main" val="880541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8F9C0D77-5C69-45EC-9B0F-F22C24E8029B}" type="slidenum">
              <a:rPr lang="en-US" smtClean="0"/>
              <a:pPr/>
              <a:t>11</a:t>
            </a:fld>
            <a:endParaRPr lang="en-US"/>
          </a:p>
        </p:txBody>
      </p:sp>
    </p:spTree>
    <p:extLst>
      <p:ext uri="{BB962C8B-B14F-4D97-AF65-F5344CB8AC3E}">
        <p14:creationId xmlns:p14="http://schemas.microsoft.com/office/powerpoint/2010/main" val="614962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sz="1000" i="1" kern="1200" baseline="0" dirty="0">
              <a:solidFill>
                <a:schemeClr val="tx1"/>
              </a:solidFill>
              <a:effectLst/>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8F9C0D77-5C69-45EC-9B0F-F22C24E8029B}" type="slidenum">
              <a:rPr lang="en-US" smtClean="0"/>
              <a:pPr/>
              <a:t>12</a:t>
            </a:fld>
            <a:endParaRPr lang="en-US"/>
          </a:p>
        </p:txBody>
      </p:sp>
    </p:spTree>
    <p:extLst>
      <p:ext uri="{BB962C8B-B14F-4D97-AF65-F5344CB8AC3E}">
        <p14:creationId xmlns:p14="http://schemas.microsoft.com/office/powerpoint/2010/main" val="614962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8F9C0D77-5C69-45EC-9B0F-F22C24E8029B}" type="slidenum">
              <a:rPr lang="en-US" smtClean="0"/>
              <a:pPr/>
              <a:t>13</a:t>
            </a:fld>
            <a:endParaRPr lang="en-US"/>
          </a:p>
        </p:txBody>
      </p:sp>
    </p:spTree>
    <p:extLst>
      <p:ext uri="{BB962C8B-B14F-4D97-AF65-F5344CB8AC3E}">
        <p14:creationId xmlns:p14="http://schemas.microsoft.com/office/powerpoint/2010/main" val="2993556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8F9C0D77-5C69-45EC-9B0F-F22C24E8029B}" type="slidenum">
              <a:rPr lang="en-US" smtClean="0"/>
              <a:pPr/>
              <a:t>14</a:t>
            </a:fld>
            <a:endParaRPr lang="en-US"/>
          </a:p>
        </p:txBody>
      </p:sp>
    </p:spTree>
    <p:extLst>
      <p:ext uri="{BB962C8B-B14F-4D97-AF65-F5344CB8AC3E}">
        <p14:creationId xmlns:p14="http://schemas.microsoft.com/office/powerpoint/2010/main" val="2574392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8F9C0D77-5C69-45EC-9B0F-F22C24E8029B}" type="slidenum">
              <a:rPr lang="en-US" smtClean="0"/>
              <a:pPr/>
              <a:t>15</a:t>
            </a:fld>
            <a:endParaRPr lang="en-US"/>
          </a:p>
        </p:txBody>
      </p:sp>
    </p:spTree>
    <p:extLst>
      <p:ext uri="{BB962C8B-B14F-4D97-AF65-F5344CB8AC3E}">
        <p14:creationId xmlns:p14="http://schemas.microsoft.com/office/powerpoint/2010/main" val="2931122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8F9C0D77-5C69-45EC-9B0F-F22C24E8029B}" type="slidenum">
              <a:rPr lang="en-US" smtClean="0"/>
              <a:pPr/>
              <a:t>16</a:t>
            </a:fld>
            <a:endParaRPr lang="en-US"/>
          </a:p>
        </p:txBody>
      </p:sp>
    </p:spTree>
    <p:extLst>
      <p:ext uri="{BB962C8B-B14F-4D97-AF65-F5344CB8AC3E}">
        <p14:creationId xmlns:p14="http://schemas.microsoft.com/office/powerpoint/2010/main" val="1607654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9C0D77-5C69-45EC-9B0F-F22C24E8029B}" type="slidenum">
              <a:rPr lang="en-US" smtClean="0"/>
              <a:pPr/>
              <a:t>17</a:t>
            </a:fld>
            <a:endParaRPr lang="en-US"/>
          </a:p>
        </p:txBody>
      </p:sp>
    </p:spTree>
    <p:extLst>
      <p:ext uri="{BB962C8B-B14F-4D97-AF65-F5344CB8AC3E}">
        <p14:creationId xmlns:p14="http://schemas.microsoft.com/office/powerpoint/2010/main" val="3284699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9C0D77-5C69-45EC-9B0F-F22C24E8029B}" type="slidenum">
              <a:rPr lang="en-US" smtClean="0"/>
              <a:pPr/>
              <a:t>18</a:t>
            </a:fld>
            <a:endParaRPr lang="en-US"/>
          </a:p>
        </p:txBody>
      </p:sp>
    </p:spTree>
    <p:extLst>
      <p:ext uri="{BB962C8B-B14F-4D97-AF65-F5344CB8AC3E}">
        <p14:creationId xmlns:p14="http://schemas.microsoft.com/office/powerpoint/2010/main" val="881541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9C0D77-5C69-45EC-9B0F-F22C24E8029B}" type="slidenum">
              <a:rPr lang="en-US" smtClean="0"/>
              <a:pPr/>
              <a:t>19</a:t>
            </a:fld>
            <a:endParaRPr lang="en-US"/>
          </a:p>
        </p:txBody>
      </p:sp>
    </p:spTree>
    <p:extLst>
      <p:ext uri="{BB962C8B-B14F-4D97-AF65-F5344CB8AC3E}">
        <p14:creationId xmlns:p14="http://schemas.microsoft.com/office/powerpoint/2010/main" val="508540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9C0D77-5C69-45EC-9B0F-F22C24E8029B}" type="slidenum">
              <a:rPr lang="en-US" smtClean="0"/>
              <a:pPr/>
              <a:t>2</a:t>
            </a:fld>
            <a:endParaRPr lang="en-US"/>
          </a:p>
        </p:txBody>
      </p:sp>
    </p:spTree>
    <p:extLst>
      <p:ext uri="{BB962C8B-B14F-4D97-AF65-F5344CB8AC3E}">
        <p14:creationId xmlns:p14="http://schemas.microsoft.com/office/powerpoint/2010/main" val="1332848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9C0D77-5C69-45EC-9B0F-F22C24E8029B}" type="slidenum">
              <a:rPr lang="en-US" smtClean="0"/>
              <a:pPr/>
              <a:t>20</a:t>
            </a:fld>
            <a:endParaRPr lang="en-US"/>
          </a:p>
        </p:txBody>
      </p:sp>
    </p:spTree>
    <p:extLst>
      <p:ext uri="{BB962C8B-B14F-4D97-AF65-F5344CB8AC3E}">
        <p14:creationId xmlns:p14="http://schemas.microsoft.com/office/powerpoint/2010/main" val="1217348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9C0D77-5C69-45EC-9B0F-F22C24E8029B}" type="slidenum">
              <a:rPr lang="en-US" smtClean="0"/>
              <a:pPr/>
              <a:t>21</a:t>
            </a:fld>
            <a:endParaRPr lang="en-US"/>
          </a:p>
        </p:txBody>
      </p:sp>
    </p:spTree>
    <p:extLst>
      <p:ext uri="{BB962C8B-B14F-4D97-AF65-F5344CB8AC3E}">
        <p14:creationId xmlns:p14="http://schemas.microsoft.com/office/powerpoint/2010/main" val="3404178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9C0D77-5C69-45EC-9B0F-F22C24E8029B}" type="slidenum">
              <a:rPr lang="en-US" smtClean="0"/>
              <a:pPr/>
              <a:t>22</a:t>
            </a:fld>
            <a:endParaRPr lang="en-US"/>
          </a:p>
        </p:txBody>
      </p:sp>
    </p:spTree>
    <p:extLst>
      <p:ext uri="{BB962C8B-B14F-4D97-AF65-F5344CB8AC3E}">
        <p14:creationId xmlns:p14="http://schemas.microsoft.com/office/powerpoint/2010/main" val="2434035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9C0D77-5C69-45EC-9B0F-F22C24E8029B}" type="slidenum">
              <a:rPr lang="en-US" smtClean="0"/>
              <a:pPr/>
              <a:t>23</a:t>
            </a:fld>
            <a:endParaRPr lang="en-US"/>
          </a:p>
        </p:txBody>
      </p:sp>
    </p:spTree>
    <p:extLst>
      <p:ext uri="{BB962C8B-B14F-4D97-AF65-F5344CB8AC3E}">
        <p14:creationId xmlns:p14="http://schemas.microsoft.com/office/powerpoint/2010/main" val="2004788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9C0D77-5C69-45EC-9B0F-F22C24E8029B}" type="slidenum">
              <a:rPr lang="en-US" smtClean="0"/>
              <a:pPr/>
              <a:t>24</a:t>
            </a:fld>
            <a:endParaRPr lang="en-US"/>
          </a:p>
        </p:txBody>
      </p:sp>
    </p:spTree>
    <p:extLst>
      <p:ext uri="{BB962C8B-B14F-4D97-AF65-F5344CB8AC3E}">
        <p14:creationId xmlns:p14="http://schemas.microsoft.com/office/powerpoint/2010/main" val="3654577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9C0D77-5C69-45EC-9B0F-F22C24E8029B}" type="slidenum">
              <a:rPr lang="en-US" smtClean="0"/>
              <a:pPr/>
              <a:t>25</a:t>
            </a:fld>
            <a:endParaRPr lang="en-US"/>
          </a:p>
        </p:txBody>
      </p:sp>
    </p:spTree>
    <p:extLst>
      <p:ext uri="{BB962C8B-B14F-4D97-AF65-F5344CB8AC3E}">
        <p14:creationId xmlns:p14="http://schemas.microsoft.com/office/powerpoint/2010/main" val="1887721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i="1" dirty="0"/>
              <a:t>Heb 10:19-25</a:t>
            </a:r>
            <a:endParaRPr lang="en-US" i="1" dirty="0"/>
          </a:p>
        </p:txBody>
      </p:sp>
      <p:sp>
        <p:nvSpPr>
          <p:cNvPr id="4" name="Slide Number Placeholder 3"/>
          <p:cNvSpPr>
            <a:spLocks noGrp="1"/>
          </p:cNvSpPr>
          <p:nvPr>
            <p:ph type="sldNum" sz="quarter" idx="10"/>
          </p:nvPr>
        </p:nvSpPr>
        <p:spPr/>
        <p:txBody>
          <a:bodyPr/>
          <a:lstStyle/>
          <a:p>
            <a:fld id="{8F9C0D77-5C69-45EC-9B0F-F22C24E8029B}" type="slidenum">
              <a:rPr lang="en-US" smtClean="0"/>
              <a:pPr/>
              <a:t>26</a:t>
            </a:fld>
            <a:endParaRPr lang="en-US"/>
          </a:p>
        </p:txBody>
      </p:sp>
    </p:spTree>
    <p:extLst>
      <p:ext uri="{BB962C8B-B14F-4D97-AF65-F5344CB8AC3E}">
        <p14:creationId xmlns:p14="http://schemas.microsoft.com/office/powerpoint/2010/main" val="4285585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8F9C0D77-5C69-45EC-9B0F-F22C24E8029B}" type="slidenum">
              <a:rPr lang="en-US" smtClean="0"/>
              <a:pPr/>
              <a:t>27</a:t>
            </a:fld>
            <a:endParaRPr lang="en-US"/>
          </a:p>
        </p:txBody>
      </p:sp>
    </p:spTree>
    <p:extLst>
      <p:ext uri="{BB962C8B-B14F-4D97-AF65-F5344CB8AC3E}">
        <p14:creationId xmlns:p14="http://schemas.microsoft.com/office/powerpoint/2010/main" val="2496290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baseline="0" dirty="0"/>
          </a:p>
        </p:txBody>
      </p:sp>
      <p:sp>
        <p:nvSpPr>
          <p:cNvPr id="4" name="Slide Number Placeholder 3"/>
          <p:cNvSpPr>
            <a:spLocks noGrp="1"/>
          </p:cNvSpPr>
          <p:nvPr>
            <p:ph type="sldNum" sz="quarter" idx="10"/>
          </p:nvPr>
        </p:nvSpPr>
        <p:spPr/>
        <p:txBody>
          <a:bodyPr/>
          <a:lstStyle/>
          <a:p>
            <a:fld id="{8F9C0D77-5C69-45EC-9B0F-F22C24E8029B}" type="slidenum">
              <a:rPr lang="en-US" smtClean="0"/>
              <a:pPr/>
              <a:t>31</a:t>
            </a:fld>
            <a:endParaRPr lang="en-US"/>
          </a:p>
        </p:txBody>
      </p:sp>
    </p:spTree>
    <p:extLst>
      <p:ext uri="{BB962C8B-B14F-4D97-AF65-F5344CB8AC3E}">
        <p14:creationId xmlns:p14="http://schemas.microsoft.com/office/powerpoint/2010/main" val="3437693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baseline="0" dirty="0"/>
          </a:p>
        </p:txBody>
      </p:sp>
      <p:sp>
        <p:nvSpPr>
          <p:cNvPr id="4" name="Slide Number Placeholder 3"/>
          <p:cNvSpPr>
            <a:spLocks noGrp="1"/>
          </p:cNvSpPr>
          <p:nvPr>
            <p:ph type="sldNum" sz="quarter" idx="10"/>
          </p:nvPr>
        </p:nvSpPr>
        <p:spPr/>
        <p:txBody>
          <a:bodyPr/>
          <a:lstStyle/>
          <a:p>
            <a:fld id="{8F9C0D77-5C69-45EC-9B0F-F22C24E8029B}" type="slidenum">
              <a:rPr lang="en-US" smtClean="0"/>
              <a:pPr/>
              <a:t>34</a:t>
            </a:fld>
            <a:endParaRPr lang="en-US"/>
          </a:p>
        </p:txBody>
      </p:sp>
    </p:spTree>
    <p:extLst>
      <p:ext uri="{BB962C8B-B14F-4D97-AF65-F5344CB8AC3E}">
        <p14:creationId xmlns:p14="http://schemas.microsoft.com/office/powerpoint/2010/main" val="3437693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9C0D77-5C69-45EC-9B0F-F22C24E8029B}" type="slidenum">
              <a:rPr lang="en-US" smtClean="0"/>
              <a:pPr/>
              <a:t>3</a:t>
            </a:fld>
            <a:endParaRPr lang="en-US"/>
          </a:p>
        </p:txBody>
      </p:sp>
    </p:spTree>
    <p:extLst>
      <p:ext uri="{BB962C8B-B14F-4D97-AF65-F5344CB8AC3E}">
        <p14:creationId xmlns:p14="http://schemas.microsoft.com/office/powerpoint/2010/main" val="643793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9C0D77-5C69-45EC-9B0F-F22C24E8029B}" type="slidenum">
              <a:rPr lang="en-US" smtClean="0"/>
              <a:pPr/>
              <a:t>4</a:t>
            </a:fld>
            <a:endParaRPr lang="en-US"/>
          </a:p>
        </p:txBody>
      </p:sp>
    </p:spTree>
    <p:extLst>
      <p:ext uri="{BB962C8B-B14F-4D97-AF65-F5344CB8AC3E}">
        <p14:creationId xmlns:p14="http://schemas.microsoft.com/office/powerpoint/2010/main" val="662417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8680" y="4283968"/>
            <a:ext cx="5486400" cy="4114800"/>
          </a:xfrm>
        </p:spPr>
        <p:txBody>
          <a:bodyPr/>
          <a:lstStyle/>
          <a:p>
            <a:pPr marL="0" indent="0">
              <a:buNone/>
            </a:pPr>
            <a:r>
              <a:rPr lang="pt-BR" sz="1000" u="sng" dirty="0">
                <a:latin typeface="Arial" pitchFamily="34" charset="0"/>
                <a:cs typeface="Arial" pitchFamily="34" charset="0"/>
              </a:rPr>
              <a:t>Contrasts the many ways God spoke (left) with the final and complete revelation in Christ (right). Direct and authoritative revelation is not given by God to people today apart from Scripture,</a:t>
            </a:r>
            <a:endParaRPr lang="pt-BR" sz="1000" u="sng" kern="1200" dirty="0">
              <a:solidFill>
                <a:schemeClr val="tx1"/>
              </a:solidFill>
              <a:effectLst/>
              <a:latin typeface="Arial" pitchFamily="34" charset="0"/>
              <a:cs typeface="Arial" pitchFamily="34" charset="0"/>
            </a:endParaRPr>
          </a:p>
          <a:p>
            <a:pPr marL="0" indent="0">
              <a:buNone/>
            </a:pPr>
            <a:r>
              <a:rPr lang="pt-BR" sz="1000" u="none" kern="1200" dirty="0">
                <a:solidFill>
                  <a:schemeClr val="tx1"/>
                </a:solidFill>
                <a:effectLst/>
                <a:latin typeface="Arial" pitchFamily="34" charset="0"/>
                <a:ea typeface="+mn-ea"/>
                <a:cs typeface="Arial" pitchFamily="34" charset="0"/>
              </a:rPr>
              <a:t>1. </a:t>
            </a:r>
            <a:r>
              <a:rPr lang="pt-BR" sz="1000" u="sng" kern="1200" dirty="0">
                <a:solidFill>
                  <a:schemeClr val="tx1"/>
                </a:solidFill>
                <a:effectLst/>
                <a:latin typeface="Arial" pitchFamily="34" charset="0"/>
                <a:ea typeface="+mn-ea"/>
                <a:cs typeface="Arial" pitchFamily="34" charset="0"/>
              </a:rPr>
              <a:t>Mouth</a:t>
            </a:r>
            <a:r>
              <a:rPr lang="pt-BR" sz="1000" u="none" kern="1200" dirty="0">
                <a:solidFill>
                  <a:schemeClr val="tx1"/>
                </a:solidFill>
                <a:effectLst/>
                <a:latin typeface="Arial" pitchFamily="34" charset="0"/>
                <a:ea typeface="+mn-ea"/>
                <a:cs typeface="Arial" pitchFamily="34" charset="0"/>
              </a:rPr>
              <a:t> 1:1. God in many portions and in many ways </a:t>
            </a:r>
            <a:r>
              <a:rPr lang="pt-BR" sz="1000" dirty="0">
                <a:latin typeface="Arial" pitchFamily="34" charset="0"/>
                <a:cs typeface="Arial" pitchFamily="34" charset="0"/>
              </a:rPr>
              <a:t>having spoken</a:t>
            </a:r>
            <a:r>
              <a:rPr lang="pt-BR" sz="1000" u="none" kern="1200" dirty="0">
                <a:solidFill>
                  <a:schemeClr val="tx1"/>
                </a:solidFill>
                <a:effectLst/>
                <a:latin typeface="Arial" pitchFamily="34" charset="0"/>
                <a:ea typeface="+mn-ea"/>
                <a:cs typeface="Arial" pitchFamily="34" charset="0"/>
              </a:rPr>
              <a:t>, first aorist active participle, originally used</a:t>
            </a:r>
            <a:r>
              <a:rPr lang="pt-BR" sz="1000" u="none" kern="1200" baseline="0" dirty="0">
                <a:solidFill>
                  <a:schemeClr val="tx1"/>
                </a:solidFill>
                <a:effectLst/>
                <a:latin typeface="Arial" pitchFamily="34" charset="0"/>
                <a:ea typeface="+mn-ea"/>
                <a:cs typeface="Arial" pitchFamily="34" charset="0"/>
              </a:rPr>
              <a:t> for the chattering of birds, then for speech, ATR.</a:t>
            </a:r>
            <a:r>
              <a:rPr lang="pt-BR" sz="1000" kern="1200" dirty="0">
                <a:solidFill>
                  <a:schemeClr val="tx1"/>
                </a:solidFill>
                <a:effectLst/>
                <a:latin typeface="Arial" pitchFamily="34" charset="0"/>
                <a:ea typeface="+mn-ea"/>
                <a:cs typeface="Arial" pitchFamily="34" charset="0"/>
              </a:rPr>
              <a:t> There is no physical representation of God, Who</a:t>
            </a:r>
            <a:r>
              <a:rPr lang="pt-BR" sz="1000" kern="1200" baseline="0" dirty="0">
                <a:solidFill>
                  <a:schemeClr val="tx1"/>
                </a:solidFill>
                <a:effectLst/>
                <a:latin typeface="Arial" pitchFamily="34" charset="0"/>
                <a:ea typeface="+mn-ea"/>
                <a:cs typeface="Arial" pitchFamily="34" charset="0"/>
              </a:rPr>
              <a:t> is spirit Jn 4:24.</a:t>
            </a:r>
            <a:endParaRPr lang="pt-BR" sz="1000" kern="1200" dirty="0">
              <a:solidFill>
                <a:schemeClr val="tx1"/>
              </a:solidFill>
              <a:effectLst/>
              <a:latin typeface="Arial" pitchFamily="34" charset="0"/>
              <a:ea typeface="+mn-ea"/>
              <a:cs typeface="Arial" pitchFamily="34" charset="0"/>
            </a:endParaRPr>
          </a:p>
          <a:p>
            <a:pPr marL="0" indent="0">
              <a:buNone/>
            </a:pPr>
            <a:r>
              <a:rPr lang="pt-BR" sz="1000" kern="1200" dirty="0">
                <a:solidFill>
                  <a:schemeClr val="tx1"/>
                </a:solidFill>
                <a:effectLst/>
                <a:latin typeface="Arial" pitchFamily="34" charset="0"/>
                <a:ea typeface="+mn-ea"/>
                <a:cs typeface="Arial" pitchFamily="34" charset="0"/>
              </a:rPr>
              <a:t>2. </a:t>
            </a:r>
            <a:r>
              <a:rPr lang="pt-BR" sz="1000" u="sng" kern="1200" dirty="0">
                <a:solidFill>
                  <a:schemeClr val="tx1"/>
                </a:solidFill>
                <a:effectLst/>
                <a:latin typeface="Arial" pitchFamily="34" charset="0"/>
                <a:ea typeface="+mn-ea"/>
                <a:cs typeface="Arial" pitchFamily="34" charset="0"/>
              </a:rPr>
              <a:t>Moses</a:t>
            </a:r>
            <a:r>
              <a:rPr lang="pt-BR" sz="1000" kern="1200" dirty="0">
                <a:solidFill>
                  <a:schemeClr val="tx1"/>
                </a:solidFill>
                <a:effectLst/>
                <a:latin typeface="Arial" pitchFamily="34" charset="0"/>
                <a:ea typeface="+mn-ea"/>
                <a:cs typeface="Arial" pitchFamily="34" charset="0"/>
              </a:rPr>
              <a:t> Ex 3:</a:t>
            </a:r>
            <a:r>
              <a:rPr lang="pt-BR" sz="1000" kern="1200" baseline="0" dirty="0">
                <a:solidFill>
                  <a:schemeClr val="tx1"/>
                </a:solidFill>
                <a:effectLst/>
                <a:latin typeface="Arial" pitchFamily="34" charset="0"/>
                <a:ea typeface="+mn-ea"/>
                <a:cs typeface="Arial" pitchFamily="34" charset="0"/>
              </a:rPr>
              <a:t> God spoke out of a bush that was on fire; </a:t>
            </a:r>
            <a:r>
              <a:rPr lang="pt-BR" sz="1000" u="sng" kern="1200" baseline="0" dirty="0">
                <a:solidFill>
                  <a:schemeClr val="tx1"/>
                </a:solidFill>
                <a:effectLst/>
                <a:latin typeface="Arial" pitchFamily="34" charset="0"/>
                <a:ea typeface="+mn-ea"/>
                <a:cs typeface="Arial" pitchFamily="34" charset="0"/>
              </a:rPr>
              <a:t>sandals</a:t>
            </a:r>
            <a:r>
              <a:rPr lang="pt-BR" sz="1000" kern="1200" baseline="0" dirty="0">
                <a:solidFill>
                  <a:schemeClr val="tx1"/>
                </a:solidFill>
                <a:effectLst/>
                <a:latin typeface="Arial" pitchFamily="34" charset="0"/>
                <a:ea typeface="+mn-ea"/>
                <a:cs typeface="Arial" pitchFamily="34" charset="0"/>
              </a:rPr>
              <a:t>, take off your shoes, I AM WHO I AM, this is holy ground.  The author of Hebrews purpose was to contrast the old covenant </a:t>
            </a:r>
            <a:r>
              <a:rPr lang="pt-BR" sz="1000" kern="1200" dirty="0">
                <a:solidFill>
                  <a:schemeClr val="tx1"/>
                </a:solidFill>
                <a:effectLst/>
                <a:latin typeface="Arial" pitchFamily="34" charset="0"/>
                <a:ea typeface="+mn-ea"/>
                <a:cs typeface="Arial" pitchFamily="34" charset="0"/>
              </a:rPr>
              <a:t>ratified by Moses with the new covenant ratified by Jesus Christ. He wanted them to mature in Christ,</a:t>
            </a:r>
            <a:r>
              <a:rPr lang="pt-BR" sz="1000" kern="1200" baseline="0" dirty="0">
                <a:solidFill>
                  <a:schemeClr val="tx1"/>
                </a:solidFill>
                <a:effectLst/>
                <a:latin typeface="Arial" pitchFamily="34" charset="0"/>
                <a:ea typeface="+mn-ea"/>
                <a:cs typeface="Arial" pitchFamily="34" charset="0"/>
              </a:rPr>
              <a:t> pursue peace and holiness in the Lord, apart from </a:t>
            </a:r>
            <a:r>
              <a:rPr lang="pt-BR" sz="1000" dirty="0">
                <a:latin typeface="Arial" pitchFamily="34" charset="0"/>
                <a:cs typeface="Arial" pitchFamily="34" charset="0"/>
              </a:rPr>
              <a:t>earthly Jerusalem</a:t>
            </a:r>
            <a:r>
              <a:rPr lang="pt-BR" sz="1000" kern="1200" baseline="0" dirty="0">
                <a:solidFill>
                  <a:schemeClr val="tx1"/>
                </a:solidFill>
                <a:effectLst/>
                <a:latin typeface="Arial" pitchFamily="34" charset="0"/>
                <a:ea typeface="+mn-ea"/>
                <a:cs typeface="Arial" pitchFamily="34" charset="0"/>
              </a:rPr>
              <a:t> Heb 12:14, 22.</a:t>
            </a:r>
          </a:p>
          <a:p>
            <a:r>
              <a:rPr lang="pt-BR" sz="1000" kern="1200" baseline="0" dirty="0">
                <a:solidFill>
                  <a:schemeClr val="tx1"/>
                </a:solidFill>
                <a:effectLst/>
                <a:latin typeface="Arial" pitchFamily="34" charset="0"/>
                <a:ea typeface="+mn-ea"/>
                <a:cs typeface="Arial" pitchFamily="34" charset="0"/>
              </a:rPr>
              <a:t>3. </a:t>
            </a:r>
            <a:r>
              <a:rPr lang="pt-BR" sz="1000" u="sng" kern="1200" baseline="0" dirty="0">
                <a:solidFill>
                  <a:schemeClr val="tx1"/>
                </a:solidFill>
                <a:effectLst/>
                <a:latin typeface="Arial" pitchFamily="34" charset="0"/>
                <a:ea typeface="+mn-ea"/>
                <a:cs typeface="Arial" pitchFamily="34" charset="0"/>
              </a:rPr>
              <a:t>Elijah</a:t>
            </a:r>
            <a:r>
              <a:rPr lang="pt-BR" sz="1000" kern="1200" baseline="0" dirty="0">
                <a:solidFill>
                  <a:schemeClr val="tx1"/>
                </a:solidFill>
                <a:effectLst/>
                <a:latin typeface="Arial" pitchFamily="34" charset="0"/>
                <a:ea typeface="+mn-ea"/>
                <a:cs typeface="Arial" pitchFamily="34" charset="0"/>
              </a:rPr>
              <a:t> 1 Ki 18: Ox on altar, water poured</a:t>
            </a:r>
            <a:r>
              <a:rPr lang="pt-BR" sz="1000" kern="1200" dirty="0">
                <a:solidFill>
                  <a:schemeClr val="tx1"/>
                </a:solidFill>
                <a:effectLst/>
                <a:latin typeface="Arial" pitchFamily="34" charset="0"/>
                <a:ea typeface="+mn-ea"/>
                <a:cs typeface="Arial" pitchFamily="34" charset="0"/>
              </a:rPr>
              <a:t> </a:t>
            </a:r>
            <a:r>
              <a:rPr lang="pt-BR" sz="1000" kern="1200" baseline="0" dirty="0">
                <a:solidFill>
                  <a:schemeClr val="tx1"/>
                </a:solidFill>
                <a:effectLst/>
                <a:latin typeface="Arial" pitchFamily="34" charset="0"/>
                <a:ea typeface="+mn-ea"/>
                <a:cs typeface="Arial" pitchFamily="34" charset="0"/>
              </a:rPr>
              <a:t>around, fire fell, Jehovah is God. In contrast are two Baal worshipers dancing with </a:t>
            </a:r>
            <a:r>
              <a:rPr lang="pt-BR" sz="1000" dirty="0">
                <a:latin typeface="Arial" pitchFamily="34" charset="0"/>
                <a:cs typeface="Arial" pitchFamily="34" charset="0"/>
              </a:rPr>
              <a:t>knives. Sandwiched between them is a Hebrew man caught on the horns of a dilemma. V 21</a:t>
            </a:r>
            <a:r>
              <a:rPr lang="en-US" sz="1000" dirty="0">
                <a:latin typeface="Arial" pitchFamily="34" charset="0"/>
                <a:cs typeface="Arial" pitchFamily="34" charset="0"/>
              </a:rPr>
              <a:t> literally,</a:t>
            </a:r>
            <a:r>
              <a:rPr lang="en-US" sz="1000" baseline="0" dirty="0">
                <a:latin typeface="Arial" pitchFamily="34" charset="0"/>
                <a:cs typeface="Arial" pitchFamily="34" charset="0"/>
              </a:rPr>
              <a:t> How long are you hopping between two forks? RSB;</a:t>
            </a:r>
            <a:r>
              <a:rPr lang="pt-BR" sz="1000" kern="1200" baseline="0" dirty="0">
                <a:solidFill>
                  <a:schemeClr val="tx1"/>
                </a:solidFill>
                <a:effectLst/>
                <a:latin typeface="Arial" pitchFamily="34" charset="0"/>
                <a:ea typeface="+mn-ea"/>
                <a:cs typeface="Arial" pitchFamily="34" charset="0"/>
              </a:rPr>
              <a:t> choose God </a:t>
            </a:r>
            <a:r>
              <a:rPr lang="pt-BR" sz="1000" dirty="0">
                <a:latin typeface="Arial" pitchFamily="34" charset="0"/>
                <a:cs typeface="Arial" pitchFamily="34" charset="0"/>
              </a:rPr>
              <a:t>or</a:t>
            </a:r>
            <a:r>
              <a:rPr lang="pt-BR" sz="1000" kern="1200" baseline="0" dirty="0">
                <a:solidFill>
                  <a:schemeClr val="tx1"/>
                </a:solidFill>
                <a:effectLst/>
                <a:latin typeface="Arial" pitchFamily="34" charset="0"/>
                <a:ea typeface="+mn-ea"/>
                <a:cs typeface="Arial" pitchFamily="34" charset="0"/>
              </a:rPr>
              <a:t> Baal; vascilation will make your soul fear and your eyes bug out. Fear God, Prov 9:10. The author’s purpose for writing Hebrews was to  encourage Jewish Christians not to waver between two opinions; choose Jesus Christ, not Judaism. </a:t>
            </a:r>
          </a:p>
          <a:p>
            <a:r>
              <a:rPr lang="pt-BR" sz="1000" u="sng" dirty="0">
                <a:latin typeface="Arial" pitchFamily="34" charset="0"/>
                <a:cs typeface="Arial" pitchFamily="34" charset="0"/>
              </a:rPr>
              <a:t>4. Moses and Elijah, hands spread apart, arms extended:</a:t>
            </a:r>
            <a:r>
              <a:rPr lang="pt-BR" sz="1000" dirty="0">
                <a:latin typeface="Arial" pitchFamily="34" charset="0"/>
                <a:cs typeface="Arial" pitchFamily="34" charset="0"/>
              </a:rPr>
              <a:t> is a symbol of God’s willingness to receive Israel, Isa 65:2; Rom 10:20-21. Contrasted with the prophets of Baal with their arms extended, hold death in their hands. So the author of Hebrews asks, Why leave Jesus Christ to return to Judaism? That’s dead works Heb 6:1; 9:14. Why bolt from Jesus Christ who is so willing to receive you?</a:t>
            </a:r>
            <a:endParaRPr lang="pt-BR" sz="1000" kern="1200" baseline="0" dirty="0">
              <a:solidFill>
                <a:schemeClr val="tx1"/>
              </a:solidFill>
              <a:effectLst/>
              <a:latin typeface="Arial" pitchFamily="34" charset="0"/>
              <a:ea typeface="+mn-ea"/>
              <a:cs typeface="Arial" pitchFamily="34" charset="0"/>
            </a:endParaRPr>
          </a:p>
          <a:p>
            <a:r>
              <a:rPr lang="pt-BR" sz="1000" dirty="0">
                <a:latin typeface="Arial" pitchFamily="34" charset="0"/>
                <a:cs typeface="Arial" pitchFamily="34" charset="0"/>
              </a:rPr>
              <a:t>5. </a:t>
            </a:r>
            <a:r>
              <a:rPr lang="pt-BR" sz="1000" u="sng" dirty="0">
                <a:latin typeface="Arial" pitchFamily="34" charset="0"/>
                <a:cs typeface="Arial" pitchFamily="34" charset="0"/>
              </a:rPr>
              <a:t>Mouth</a:t>
            </a:r>
            <a:r>
              <a:rPr lang="pt-BR" sz="1000" dirty="0">
                <a:latin typeface="Arial" pitchFamily="34" charset="0"/>
                <a:cs typeface="Arial" pitchFamily="34" charset="0"/>
              </a:rPr>
              <a:t> 1:2: Out of heaven God spoke, first aorist indicative, in these last days, in a final and full revelation, ATR. The Son is God’s spokesman to us. The idea is only what is said but who said it, the heir and creator of all things.</a:t>
            </a:r>
          </a:p>
          <a:p>
            <a:pPr marL="0" indent="0">
              <a:buNone/>
            </a:pPr>
            <a:r>
              <a:rPr lang="pt-BR" sz="1000" kern="1200" baseline="0" dirty="0">
                <a:solidFill>
                  <a:schemeClr val="tx1"/>
                </a:solidFill>
                <a:effectLst/>
                <a:latin typeface="Arial" pitchFamily="34" charset="0"/>
                <a:ea typeface="+mn-ea"/>
                <a:cs typeface="Arial" pitchFamily="34" charset="0"/>
              </a:rPr>
              <a:t>6.</a:t>
            </a:r>
            <a:r>
              <a:rPr lang="pt-BR" sz="1000" kern="1200" dirty="0">
                <a:solidFill>
                  <a:schemeClr val="tx1"/>
                </a:solidFill>
                <a:effectLst/>
                <a:latin typeface="Arial" pitchFamily="34" charset="0"/>
                <a:ea typeface="+mn-ea"/>
                <a:cs typeface="Arial" pitchFamily="34" charset="0"/>
              </a:rPr>
              <a:t> </a:t>
            </a:r>
            <a:r>
              <a:rPr lang="pt-BR" sz="1000" u="sng" kern="1200" dirty="0">
                <a:solidFill>
                  <a:schemeClr val="tx1"/>
                </a:solidFill>
                <a:effectLst/>
                <a:latin typeface="Arial" pitchFamily="34" charset="0"/>
                <a:ea typeface="+mn-ea"/>
                <a:cs typeface="Arial" pitchFamily="34" charset="0"/>
              </a:rPr>
              <a:t>Scroll</a:t>
            </a:r>
            <a:r>
              <a:rPr lang="pt-BR" sz="1000" kern="1200" dirty="0">
                <a:solidFill>
                  <a:schemeClr val="tx1"/>
                </a:solidFill>
                <a:effectLst/>
                <a:latin typeface="Arial" pitchFamily="34" charset="0"/>
                <a:ea typeface="+mn-ea"/>
                <a:cs typeface="Arial" pitchFamily="34" charset="0"/>
              </a:rPr>
              <a:t>: </a:t>
            </a:r>
            <a:r>
              <a:rPr lang="pt-BR" sz="1000" dirty="0">
                <a:latin typeface="Arial" pitchFamily="34" charset="0"/>
                <a:cs typeface="Arial" pitchFamily="34" charset="0"/>
              </a:rPr>
              <a:t>In these</a:t>
            </a:r>
            <a:r>
              <a:rPr lang="pt-BR" sz="1000" kern="1200" dirty="0">
                <a:solidFill>
                  <a:schemeClr val="tx1"/>
                </a:solidFill>
                <a:effectLst/>
                <a:latin typeface="Arial" pitchFamily="34" charset="0"/>
                <a:ea typeface="+mn-ea"/>
                <a:cs typeface="Arial" pitchFamily="34" charset="0"/>
              </a:rPr>
              <a:t> last days, the dispensation we now live in, 1st to 2nd advent. </a:t>
            </a:r>
          </a:p>
          <a:p>
            <a:r>
              <a:rPr lang="pt-BR" sz="1000" baseline="0" dirty="0">
                <a:latin typeface="Arial" pitchFamily="34" charset="0"/>
                <a:cs typeface="Arial" pitchFamily="34" charset="0"/>
              </a:rPr>
              <a:t>7.</a:t>
            </a:r>
            <a:r>
              <a:rPr lang="pt-BR" sz="1000" dirty="0">
                <a:latin typeface="Arial" pitchFamily="34" charset="0"/>
                <a:cs typeface="Arial" pitchFamily="34" charset="0"/>
              </a:rPr>
              <a:t> </a:t>
            </a:r>
            <a:r>
              <a:rPr lang="pt-BR" sz="1000" u="sng" dirty="0">
                <a:latin typeface="Arial" pitchFamily="34" charset="0"/>
                <a:cs typeface="Arial" pitchFamily="34" charset="0"/>
              </a:rPr>
              <a:t>Crucifix</a:t>
            </a:r>
            <a:r>
              <a:rPr lang="pt-BR" sz="1000" dirty="0">
                <a:latin typeface="Arial" pitchFamily="34" charset="0"/>
                <a:cs typeface="Arial" pitchFamily="34" charset="0"/>
              </a:rPr>
              <a:t>: purification of our sins. It is finished. A picture of the finished character of Christ’s once-for-all sacriffice for sin. </a:t>
            </a:r>
            <a:r>
              <a:rPr lang="pt-BR" sz="1000" kern="1200" baseline="0" dirty="0">
                <a:solidFill>
                  <a:schemeClr val="tx1"/>
                </a:solidFill>
                <a:effectLst/>
                <a:latin typeface="Arial" pitchFamily="34" charset="0"/>
                <a:ea typeface="+mn-ea"/>
                <a:cs typeface="Arial" pitchFamily="34" charset="0"/>
              </a:rPr>
              <a:t>Jesus is to the Father what the rays</a:t>
            </a:r>
            <a:r>
              <a:rPr lang="pt-BR" sz="1000" kern="1200" dirty="0">
                <a:solidFill>
                  <a:schemeClr val="tx1"/>
                </a:solidFill>
                <a:effectLst/>
                <a:latin typeface="Arial" pitchFamily="34" charset="0"/>
                <a:ea typeface="+mn-ea"/>
                <a:cs typeface="Arial" pitchFamily="34" charset="0"/>
              </a:rPr>
              <a:t> of the sun are to the sun, not a mere reflection.</a:t>
            </a:r>
            <a:r>
              <a:rPr lang="pt-BR" sz="1000" kern="1200" baseline="0" dirty="0">
                <a:solidFill>
                  <a:schemeClr val="tx1"/>
                </a:solidFill>
                <a:effectLst/>
                <a:latin typeface="Arial" pitchFamily="34" charset="0"/>
                <a:ea typeface="+mn-ea"/>
                <a:cs typeface="Arial" pitchFamily="34" charset="0"/>
              </a:rPr>
              <a:t> The </a:t>
            </a:r>
            <a:r>
              <a:rPr lang="pt-BR" sz="1000" dirty="0">
                <a:latin typeface="Arial" pitchFamily="34" charset="0"/>
                <a:cs typeface="Arial" pitchFamily="34" charset="0"/>
              </a:rPr>
              <a:t>Son is the radiance of God’s glory, the outshining of the Father, revealing the very substance of God. He who has seen Jesus has seen the Father; I and My Father are one.</a:t>
            </a:r>
          </a:p>
          <a:p>
            <a:r>
              <a:rPr lang="pt-BR" sz="1000" dirty="0">
                <a:latin typeface="Arial" pitchFamily="34" charset="0"/>
                <a:cs typeface="Arial" pitchFamily="34" charset="0"/>
              </a:rPr>
              <a:t>8. </a:t>
            </a:r>
            <a:r>
              <a:rPr lang="pt-BR" sz="1000" u="sng" dirty="0">
                <a:latin typeface="Arial" pitchFamily="34" charset="0"/>
                <a:cs typeface="Arial" pitchFamily="34" charset="0"/>
              </a:rPr>
              <a:t>Incense</a:t>
            </a:r>
            <a:r>
              <a:rPr lang="pt-BR" sz="1000" dirty="0">
                <a:latin typeface="Arial" pitchFamily="34" charset="0"/>
                <a:cs typeface="Arial" pitchFamily="34" charset="0"/>
              </a:rPr>
              <a:t>: Jesus with the expression, Why the incense? God will not allow My body to undergo decay Ps 16:10. I bear all things by the word of My power. </a:t>
            </a:r>
            <a:endParaRPr lang="pt-BR" sz="1000" kern="1200" baseline="0" dirty="0">
              <a:solidFill>
                <a:schemeClr val="tx1"/>
              </a:solidFill>
              <a:effectLst/>
              <a:latin typeface="Arial" pitchFamily="34" charset="0"/>
              <a:ea typeface="+mn-ea"/>
              <a:cs typeface="Arial" pitchFamily="34" charset="0"/>
            </a:endParaRPr>
          </a:p>
          <a:p>
            <a:r>
              <a:rPr lang="pt-BR" sz="1000" kern="1200" baseline="0" dirty="0">
                <a:solidFill>
                  <a:schemeClr val="tx1"/>
                </a:solidFill>
                <a:effectLst/>
                <a:latin typeface="Arial" pitchFamily="34" charset="0"/>
                <a:ea typeface="+mn-ea"/>
                <a:cs typeface="Arial" pitchFamily="34" charset="0"/>
              </a:rPr>
              <a:t>9. </a:t>
            </a:r>
            <a:r>
              <a:rPr lang="pt-BR" sz="1000" u="sng" dirty="0">
                <a:latin typeface="Arial" pitchFamily="34" charset="0"/>
                <a:cs typeface="Arial" pitchFamily="34" charset="0"/>
              </a:rPr>
              <a:t>He sat down</a:t>
            </a:r>
            <a:r>
              <a:rPr lang="pt-BR" sz="1000" dirty="0">
                <a:latin typeface="Arial" pitchFamily="34" charset="0"/>
                <a:cs typeface="Arial" pitchFamily="34" charset="0"/>
              </a:rPr>
              <a:t>: Nessecitates his burial, resurrection, appearances on earth and his ascension. God’s revelation has a definite quality that previous revelation lacked; it is final and complete.</a:t>
            </a:r>
          </a:p>
          <a:p>
            <a:r>
              <a:rPr lang="pt-BR" sz="1000" dirty="0">
                <a:latin typeface="Arial" pitchFamily="34" charset="0"/>
                <a:cs typeface="Arial" pitchFamily="34" charset="0"/>
              </a:rPr>
              <a:t>9. </a:t>
            </a:r>
            <a:r>
              <a:rPr lang="pt-BR" sz="1000" u="sng" dirty="0">
                <a:latin typeface="Arial" pitchFamily="34" charset="0"/>
                <a:cs typeface="Arial" pitchFamily="34" charset="0"/>
              </a:rPr>
              <a:t>Right hand</a:t>
            </a:r>
            <a:r>
              <a:rPr lang="pt-BR" sz="1000" dirty="0">
                <a:latin typeface="Arial" pitchFamily="34" charset="0"/>
                <a:cs typeface="Arial" pitchFamily="34" charset="0"/>
              </a:rPr>
              <a:t>: Indicates the place of honor that Jesus Christ now occupies. </a:t>
            </a:r>
            <a:endParaRPr lang="pt-BR" sz="1000" kern="1200" baseline="0" dirty="0">
              <a:solidFill>
                <a:schemeClr val="tx1"/>
              </a:solidFill>
              <a:effectLst/>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8F9C0D77-5C69-45EC-9B0F-F22C24E8029B}" type="slidenum">
              <a:rPr lang="en-US" smtClean="0"/>
              <a:pPr/>
              <a:t>5</a:t>
            </a:fld>
            <a:endParaRPr lang="en-US"/>
          </a:p>
        </p:txBody>
      </p:sp>
    </p:spTree>
    <p:extLst>
      <p:ext uri="{BB962C8B-B14F-4D97-AF65-F5344CB8AC3E}">
        <p14:creationId xmlns:p14="http://schemas.microsoft.com/office/powerpoint/2010/main" val="1789255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buFont typeface="+mj-lt"/>
              <a:buNone/>
            </a:pPr>
            <a:r>
              <a:rPr lang="en-US" sz="1000" kern="1200" dirty="0">
                <a:solidFill>
                  <a:schemeClr val="tx1"/>
                </a:solidFill>
                <a:effectLst/>
                <a:latin typeface="Arial" pitchFamily="34" charset="0"/>
                <a:ea typeface="+mn-ea"/>
                <a:cs typeface="Arial" pitchFamily="34" charset="0"/>
              </a:rPr>
              <a:t>Angels</a:t>
            </a:r>
            <a:r>
              <a:rPr lang="en-US" sz="1000" kern="1200" baseline="0" dirty="0">
                <a:solidFill>
                  <a:schemeClr val="tx1"/>
                </a:solidFill>
                <a:effectLst/>
                <a:latin typeface="Arial" pitchFamily="34" charset="0"/>
                <a:ea typeface="+mn-ea"/>
                <a:cs typeface="Arial" pitchFamily="34" charset="0"/>
              </a:rPr>
              <a:t> in </a:t>
            </a:r>
            <a:r>
              <a:rPr lang="en-US" sz="1000" u="sng" kern="1200" baseline="0" dirty="0">
                <a:solidFill>
                  <a:schemeClr val="tx1"/>
                </a:solidFill>
                <a:effectLst/>
                <a:latin typeface="Arial" pitchFamily="34" charset="0"/>
                <a:ea typeface="+mn-ea"/>
                <a:cs typeface="Arial" pitchFamily="34" charset="0"/>
              </a:rPr>
              <a:t>contrast</a:t>
            </a:r>
            <a:r>
              <a:rPr lang="en-US" sz="1000" kern="1200" baseline="0" dirty="0">
                <a:solidFill>
                  <a:schemeClr val="tx1"/>
                </a:solidFill>
                <a:effectLst/>
                <a:latin typeface="Arial" pitchFamily="34" charset="0"/>
                <a:ea typeface="+mn-ea"/>
                <a:cs typeface="Arial" pitchFamily="34" charset="0"/>
              </a:rPr>
              <a:t> to Jesus Christ.</a:t>
            </a:r>
            <a:endParaRPr lang="en-US" sz="1000" kern="1200" dirty="0">
              <a:solidFill>
                <a:schemeClr val="tx1"/>
              </a:solidFill>
              <a:effectLst/>
              <a:latin typeface="Arial" pitchFamily="34" charset="0"/>
              <a:ea typeface="+mn-ea"/>
              <a:cs typeface="Arial" pitchFamily="34" charset="0"/>
            </a:endParaRPr>
          </a:p>
          <a:p>
            <a:pPr marL="228600" indent="-228600">
              <a:buFont typeface="+mj-lt"/>
              <a:buAutoNum type="arabicPeriod"/>
            </a:pPr>
            <a:r>
              <a:rPr lang="en-US" sz="1000" u="sng" kern="1200" dirty="0">
                <a:solidFill>
                  <a:schemeClr val="tx1"/>
                </a:solidFill>
                <a:effectLst/>
                <a:latin typeface="Arial" pitchFamily="34" charset="0"/>
                <a:ea typeface="+mn-ea"/>
                <a:cs typeface="Arial" pitchFamily="34" charset="0"/>
              </a:rPr>
              <a:t>Angels:</a:t>
            </a:r>
            <a:r>
              <a:rPr lang="en-US" sz="1000" kern="1200" baseline="0" dirty="0">
                <a:solidFill>
                  <a:schemeClr val="tx1"/>
                </a:solidFill>
                <a:effectLst/>
                <a:latin typeface="Arial" pitchFamily="34" charset="0"/>
                <a:ea typeface="+mn-ea"/>
                <a:cs typeface="Arial" pitchFamily="34" charset="0"/>
              </a:rPr>
              <a:t> are important, good angels ministered to him and an evil one tempted him. They even minister to people and will be very active in the future. </a:t>
            </a:r>
          </a:p>
          <a:p>
            <a:pPr marL="228600" indent="-228600">
              <a:buFont typeface="+mj-lt"/>
              <a:buAutoNum type="arabicPeriod"/>
            </a:pPr>
            <a:r>
              <a:rPr lang="en-US" sz="1000" u="sng" kern="1200" baseline="0" dirty="0">
                <a:solidFill>
                  <a:schemeClr val="tx1"/>
                </a:solidFill>
                <a:effectLst/>
                <a:latin typeface="Arial" pitchFamily="34" charset="0"/>
                <a:ea typeface="+mn-ea"/>
                <a:cs typeface="Arial" pitchFamily="34" charset="0"/>
              </a:rPr>
              <a:t>Scroll</a:t>
            </a:r>
            <a:r>
              <a:rPr lang="en-US" sz="1000" kern="1200" baseline="0" dirty="0">
                <a:solidFill>
                  <a:schemeClr val="tx1"/>
                </a:solidFill>
                <a:effectLst/>
                <a:latin typeface="Arial" pitchFamily="34" charset="0"/>
                <a:ea typeface="+mn-ea"/>
                <a:cs typeface="Arial" pitchFamily="34" charset="0"/>
              </a:rPr>
              <a:t>: In contrast, Scripture says that Jesus Christ is better. There is a logical sequence in the evidence presented.</a:t>
            </a:r>
          </a:p>
          <a:p>
            <a:pPr marL="228600" indent="-228600">
              <a:buFont typeface="+mj-lt"/>
              <a:buAutoNum type="arabicPeriod"/>
            </a:pPr>
            <a:r>
              <a:rPr lang="en-US" sz="1000" u="sng" kern="1200" baseline="0" dirty="0">
                <a:solidFill>
                  <a:schemeClr val="tx1"/>
                </a:solidFill>
                <a:effectLst/>
                <a:latin typeface="Arial" pitchFamily="34" charset="0"/>
                <a:ea typeface="+mn-ea"/>
                <a:cs typeface="Arial" pitchFamily="34" charset="0"/>
              </a:rPr>
              <a:t>On earth, first coming 1:5</a:t>
            </a:r>
            <a:r>
              <a:rPr lang="en-US" sz="1000" kern="1200" baseline="0" dirty="0">
                <a:solidFill>
                  <a:schemeClr val="tx1"/>
                </a:solidFill>
                <a:effectLst/>
                <a:latin typeface="Arial" pitchFamily="34" charset="0"/>
                <a:ea typeface="+mn-ea"/>
                <a:cs typeface="Arial" pitchFamily="34" charset="0"/>
              </a:rPr>
              <a:t>: In Psalm 2 he is the Son, the last of three identities in Psalm 2. The other two are Messiah and king. Our picture shows him wearing these three hats.  Further proof is cited from 2 Sam 7:14. Christ fulfilled these words, not angels.</a:t>
            </a:r>
          </a:p>
          <a:p>
            <a:pPr marL="228600" indent="-228600">
              <a:buFont typeface="+mj-lt"/>
              <a:buAutoNum type="arabicPeriod"/>
            </a:pPr>
            <a:r>
              <a:rPr lang="en-US" sz="1000" u="sng" kern="1200" baseline="0" dirty="0">
                <a:solidFill>
                  <a:schemeClr val="tx1"/>
                </a:solidFill>
                <a:effectLst/>
                <a:latin typeface="Arial" pitchFamily="34" charset="0"/>
                <a:ea typeface="+mn-ea"/>
                <a:cs typeface="Arial" pitchFamily="34" charset="0"/>
              </a:rPr>
              <a:t>Descending, second coming 1:6</a:t>
            </a:r>
            <a:r>
              <a:rPr lang="en-US" sz="1000" kern="1200" baseline="0" dirty="0">
                <a:solidFill>
                  <a:schemeClr val="tx1"/>
                </a:solidFill>
                <a:effectLst/>
                <a:latin typeface="Arial" pitchFamily="34" charset="0"/>
                <a:ea typeface="+mn-ea"/>
                <a:cs typeface="Arial" pitchFamily="34" charset="0"/>
              </a:rPr>
              <a:t>: In Psalm 97:7 as he descends God presents his Firstborn into the world and angels worship him; he is better than the angels.</a:t>
            </a:r>
          </a:p>
          <a:p>
            <a:pPr marL="228600" indent="-228600">
              <a:buFont typeface="+mj-lt"/>
              <a:buAutoNum type="arabicPeriod"/>
            </a:pPr>
            <a:r>
              <a:rPr lang="en-US" sz="1000" u="sng" kern="1200" baseline="0" dirty="0">
                <a:solidFill>
                  <a:schemeClr val="tx1"/>
                </a:solidFill>
                <a:effectLst/>
                <a:latin typeface="Arial" pitchFamily="34" charset="0"/>
                <a:ea typeface="+mn-ea"/>
                <a:cs typeface="Arial" pitchFamily="34" charset="0"/>
              </a:rPr>
              <a:t>Sitting on throne reigning on earth 1:7-8</a:t>
            </a:r>
            <a:r>
              <a:rPr lang="en-US" sz="1000" kern="1200" baseline="0" dirty="0">
                <a:solidFill>
                  <a:schemeClr val="tx1"/>
                </a:solidFill>
                <a:effectLst/>
                <a:latin typeface="Arial" pitchFamily="34" charset="0"/>
                <a:ea typeface="+mn-ea"/>
                <a:cs typeface="Arial" pitchFamily="34" charset="0"/>
              </a:rPr>
              <a:t>. During the millennium angels worship Jesus the king, Ps 104:4; 45:6; he is better than the angels.</a:t>
            </a:r>
          </a:p>
          <a:p>
            <a:pPr marL="228600" indent="-228600">
              <a:buFont typeface="+mj-lt"/>
              <a:buAutoNum type="arabicPeriod"/>
            </a:pPr>
            <a:r>
              <a:rPr lang="en-US" sz="1000" u="sng" kern="1200" dirty="0">
                <a:solidFill>
                  <a:schemeClr val="tx1"/>
                </a:solidFill>
                <a:effectLst/>
                <a:latin typeface="Arial" pitchFamily="34" charset="0"/>
                <a:ea typeface="+mn-ea"/>
                <a:cs typeface="Arial" pitchFamily="34" charset="0"/>
              </a:rPr>
              <a:t>God anointing his Son</a:t>
            </a:r>
            <a:r>
              <a:rPr lang="en-US" sz="1000" u="sng" kern="1200" baseline="0" dirty="0">
                <a:solidFill>
                  <a:schemeClr val="tx1"/>
                </a:solidFill>
                <a:effectLst/>
                <a:latin typeface="Arial" pitchFamily="34" charset="0"/>
                <a:ea typeface="+mn-ea"/>
                <a:cs typeface="Arial" pitchFamily="34" charset="0"/>
              </a:rPr>
              <a:t> with oil 1:9</a:t>
            </a:r>
            <a:r>
              <a:rPr lang="en-US" sz="1000" kern="1200" baseline="0" dirty="0">
                <a:solidFill>
                  <a:schemeClr val="tx1"/>
                </a:solidFill>
                <a:effectLst/>
                <a:latin typeface="Arial" pitchFamily="34" charset="0"/>
                <a:ea typeface="+mn-ea"/>
                <a:cs typeface="Arial" pitchFamily="34" charset="0"/>
              </a:rPr>
              <a:t>. This one reigning in the millennium was anointed with the oil of gladness because he loves righteousness and hates iniquity.</a:t>
            </a:r>
          </a:p>
          <a:p>
            <a:pPr marL="228600" indent="-228600">
              <a:buFont typeface="+mj-lt"/>
              <a:buAutoNum type="arabicPeriod"/>
            </a:pPr>
            <a:r>
              <a:rPr lang="en-US" sz="1000" u="sng" kern="1200" baseline="0" dirty="0">
                <a:solidFill>
                  <a:schemeClr val="tx1"/>
                </a:solidFill>
                <a:effectLst/>
                <a:latin typeface="Arial" pitchFamily="34" charset="0"/>
                <a:ea typeface="+mn-ea"/>
                <a:cs typeface="Arial" pitchFamily="34" charset="0"/>
              </a:rPr>
              <a:t>Hands casting aside an old garment for a new one 1:10-12</a:t>
            </a:r>
            <a:r>
              <a:rPr lang="en-US" sz="1000" kern="1200" baseline="0" dirty="0">
                <a:solidFill>
                  <a:schemeClr val="tx1"/>
                </a:solidFill>
                <a:effectLst/>
                <a:latin typeface="Arial" pitchFamily="34" charset="0"/>
                <a:ea typeface="+mn-ea"/>
                <a:cs typeface="Arial" pitchFamily="34" charset="0"/>
              </a:rPr>
              <a:t>. Even so, the old earth will be cast aside for a new one, Ps 102:25-27. The kingdom of the Son who is the Lord will survive the final shaking of the creation. The Lord is immutable, something not able to be said of angels.</a:t>
            </a:r>
          </a:p>
          <a:p>
            <a:pPr marL="228600" indent="-228600">
              <a:buFont typeface="+mj-lt"/>
              <a:buAutoNum type="arabicPeriod"/>
            </a:pPr>
            <a:r>
              <a:rPr lang="en-US" sz="1000" u="sng" kern="1200" baseline="0" dirty="0">
                <a:solidFill>
                  <a:schemeClr val="tx1"/>
                </a:solidFill>
                <a:effectLst/>
                <a:latin typeface="Arial" pitchFamily="34" charset="0"/>
                <a:ea typeface="+mn-ea"/>
                <a:cs typeface="Arial" pitchFamily="34" charset="0"/>
              </a:rPr>
              <a:t>Foot on neck of enemy 1:13-14</a:t>
            </a:r>
            <a:r>
              <a:rPr lang="en-US" sz="1000" kern="1200" baseline="0" dirty="0">
                <a:solidFill>
                  <a:schemeClr val="tx1"/>
                </a:solidFill>
                <a:effectLst/>
                <a:latin typeface="Arial" pitchFamily="34" charset="0"/>
                <a:ea typeface="+mn-ea"/>
                <a:cs typeface="Arial" pitchFamily="34" charset="0"/>
              </a:rPr>
              <a:t>. In his millennial reign the Son will have the final victory over his enemies, Ps 110:1. The victory is his and not the angels. He is thus better than the angels, who are ministering spirits to the Lord and to his sons and daughters who are heirs of salvation.</a:t>
            </a:r>
          </a:p>
          <a:p>
            <a:pPr marL="228600" indent="-228600">
              <a:buFont typeface="+mj-lt"/>
              <a:buAutoNum type="arabicPeriod"/>
            </a:pPr>
            <a:endParaRPr lang="en-US" sz="1000" kern="1200" baseline="0" dirty="0">
              <a:solidFill>
                <a:schemeClr val="tx1"/>
              </a:solidFill>
              <a:effectLst/>
              <a:latin typeface="Arial" pitchFamily="34" charset="0"/>
              <a:ea typeface="+mn-ea"/>
              <a:cs typeface="Arial" pitchFamily="34" charset="0"/>
            </a:endParaRPr>
          </a:p>
          <a:p>
            <a:pPr marL="228600" indent="-228600">
              <a:buFont typeface="+mj-lt"/>
              <a:buAutoNum type="arabicPeriod"/>
            </a:pPr>
            <a:endParaRPr lang="en-US" sz="1000" kern="1200" baseline="0" dirty="0">
              <a:solidFill>
                <a:schemeClr val="tx1"/>
              </a:solidFill>
              <a:effectLst/>
              <a:latin typeface="Arial" pitchFamily="34" charset="0"/>
              <a:ea typeface="+mn-ea"/>
              <a:cs typeface="Arial" pitchFamily="34" charset="0"/>
            </a:endParaRPr>
          </a:p>
          <a:p>
            <a:pPr marL="228600" indent="-228600">
              <a:buFont typeface="+mj-lt"/>
              <a:buAutoNum type="arabicPeriod"/>
            </a:pPr>
            <a:endParaRPr lang="en-US" sz="1000" kern="1200" baseline="0" dirty="0">
              <a:solidFill>
                <a:schemeClr val="tx1"/>
              </a:solidFill>
              <a:effectLst/>
              <a:latin typeface="Arial" pitchFamily="34" charset="0"/>
              <a:ea typeface="+mn-ea"/>
              <a:cs typeface="Arial" pitchFamily="34" charset="0"/>
            </a:endParaRPr>
          </a:p>
          <a:p>
            <a:pPr marL="228600" indent="-228600">
              <a:buFont typeface="+mj-lt"/>
              <a:buAutoNum type="arabicPeriod"/>
            </a:pPr>
            <a:endParaRPr lang="en-US" sz="1000" kern="1200" baseline="0" dirty="0">
              <a:solidFill>
                <a:schemeClr val="tx1"/>
              </a:solidFill>
              <a:effectLst/>
              <a:latin typeface="Arial" pitchFamily="34" charset="0"/>
              <a:ea typeface="+mn-ea"/>
              <a:cs typeface="Arial" pitchFamily="34" charset="0"/>
            </a:endParaRPr>
          </a:p>
          <a:p>
            <a:pPr marL="0" indent="0">
              <a:buFont typeface="+mj-lt"/>
              <a:buNone/>
            </a:pPr>
            <a:endParaRPr lang="en-US" sz="1000" kern="1200" dirty="0">
              <a:solidFill>
                <a:schemeClr val="tx1"/>
              </a:solidFill>
              <a:effectLst/>
              <a:latin typeface="Arial" pitchFamily="34" charset="0"/>
              <a:ea typeface="+mn-ea"/>
              <a:cs typeface="Arial" pitchFamily="34" charset="0"/>
            </a:endParaRPr>
          </a:p>
        </p:txBody>
      </p:sp>
      <p:sp>
        <p:nvSpPr>
          <p:cNvPr id="4" name="Espaço Reservado para Número de Slide 3"/>
          <p:cNvSpPr>
            <a:spLocks noGrp="1"/>
          </p:cNvSpPr>
          <p:nvPr>
            <p:ph type="sldNum" sz="quarter" idx="10"/>
          </p:nvPr>
        </p:nvSpPr>
        <p:spPr/>
        <p:txBody>
          <a:bodyPr/>
          <a:lstStyle/>
          <a:p>
            <a:fld id="{8F9C0D77-5C69-45EC-9B0F-F22C24E8029B}" type="slidenum">
              <a:rPr lang="en-US" smtClean="0"/>
              <a:pPr/>
              <a:t>6</a:t>
            </a:fld>
            <a:endParaRPr lang="en-US" dirty="0"/>
          </a:p>
        </p:txBody>
      </p:sp>
    </p:spTree>
    <p:extLst>
      <p:ext uri="{BB962C8B-B14F-4D97-AF65-F5344CB8AC3E}">
        <p14:creationId xmlns:p14="http://schemas.microsoft.com/office/powerpoint/2010/main" val="641108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buFont typeface="+mj-lt"/>
              <a:buNone/>
            </a:pPr>
            <a:r>
              <a:rPr lang="pt-BR" sz="1000" kern="1200" dirty="0">
                <a:solidFill>
                  <a:schemeClr val="tx1"/>
                </a:solidFill>
                <a:effectLst/>
                <a:latin typeface="Arial" pitchFamily="34" charset="0"/>
                <a:ea typeface="+mn-ea"/>
                <a:cs typeface="Arial" pitchFamily="34" charset="0"/>
              </a:rPr>
              <a:t>The son and</a:t>
            </a:r>
            <a:r>
              <a:rPr lang="pt-BR" sz="1000" kern="1200" baseline="0" dirty="0">
                <a:solidFill>
                  <a:schemeClr val="tx1"/>
                </a:solidFill>
                <a:effectLst/>
                <a:latin typeface="Arial" pitchFamily="34" charset="0"/>
                <a:ea typeface="+mn-ea"/>
                <a:cs typeface="Arial" pitchFamily="34" charset="0"/>
              </a:rPr>
              <a:t> daughters are encouraged to hear more about their inherited salvation, lest they drift from their Lord. This is the first instalment of the second narrative, it’s a strong statement needed to boost their faith in God’s saving  work on their behalf which will be consumated during the millennium.</a:t>
            </a:r>
            <a:endParaRPr lang="pt-BR" sz="1000" kern="1200" dirty="0">
              <a:solidFill>
                <a:schemeClr val="tx1"/>
              </a:solidFill>
              <a:effectLst/>
              <a:latin typeface="Arial" pitchFamily="34" charset="0"/>
              <a:ea typeface="+mn-ea"/>
              <a:cs typeface="Arial" pitchFamily="34" charset="0"/>
            </a:endParaRPr>
          </a:p>
          <a:p>
            <a:pPr marL="228600" indent="-228600">
              <a:buFont typeface="+mj-lt"/>
              <a:buAutoNum type="arabicPeriod"/>
            </a:pPr>
            <a:r>
              <a:rPr lang="pt-BR" sz="1000" u="sng" kern="1200" baseline="0" dirty="0">
                <a:solidFill>
                  <a:schemeClr val="tx1"/>
                </a:solidFill>
                <a:effectLst/>
                <a:latin typeface="Arial" pitchFamily="34" charset="0"/>
                <a:ea typeface="+mn-ea"/>
                <a:cs typeface="Arial" pitchFamily="34" charset="0"/>
              </a:rPr>
              <a:t>1. The Bible opened to Psalm 110:1</a:t>
            </a:r>
            <a:r>
              <a:rPr lang="pt-BR" sz="1000" kern="1200" baseline="0" dirty="0">
                <a:solidFill>
                  <a:schemeClr val="tx1"/>
                </a:solidFill>
                <a:effectLst/>
                <a:latin typeface="Arial" pitchFamily="34" charset="0"/>
                <a:ea typeface="+mn-ea"/>
                <a:cs typeface="Arial" pitchFamily="34" charset="0"/>
              </a:rPr>
              <a:t>. Citing this passage about putting all enemies under his feet reminded the author of our inherited salvation in the millennium 1:14.</a:t>
            </a:r>
          </a:p>
          <a:p>
            <a:pPr marL="228600" indent="-228600">
              <a:buFont typeface="+mj-lt"/>
              <a:buAutoNum type="arabicPeriod"/>
            </a:pPr>
            <a:r>
              <a:rPr lang="pt-BR" sz="1000" u="sng" kern="1200" baseline="0" dirty="0">
                <a:solidFill>
                  <a:schemeClr val="tx1"/>
                </a:solidFill>
                <a:effectLst/>
                <a:latin typeface="Arial" pitchFamily="34" charset="0"/>
                <a:ea typeface="+mn-ea"/>
                <a:cs typeface="Arial" pitchFamily="34" charset="0"/>
              </a:rPr>
              <a:t>Fishing bobber 2:1</a:t>
            </a:r>
            <a:r>
              <a:rPr lang="pt-BR" sz="1000" kern="1200" baseline="0" dirty="0">
                <a:solidFill>
                  <a:schemeClr val="tx1"/>
                </a:solidFill>
                <a:effectLst/>
                <a:latin typeface="Arial" pitchFamily="34" charset="0"/>
                <a:ea typeface="+mn-ea"/>
                <a:cs typeface="Arial" pitchFamily="34" charset="0"/>
              </a:rPr>
              <a:t>. Hey folks, don’t get sidetracked, start to day dream and slip from our anticipated salvation. Why the bobber? My Gk/Eng lexicon reads: to flow by, to wash away, to drift. Being a fisherman, that’s what happens to my bobber when I’m not paying attention. Next thing I know, I’m entangled in the brush.</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pt-BR" sz="1000" u="sng" kern="1200" baseline="0" dirty="0">
                <a:solidFill>
                  <a:schemeClr val="tx1"/>
                </a:solidFill>
                <a:effectLst/>
                <a:latin typeface="Arial" pitchFamily="34" charset="0"/>
                <a:ea typeface="+mn-ea"/>
                <a:cs typeface="Arial" pitchFamily="34" charset="0"/>
              </a:rPr>
              <a:t>Sitting on throne</a:t>
            </a:r>
            <a:r>
              <a:rPr lang="pt-BR" sz="1000" kern="1200" baseline="0" dirty="0">
                <a:solidFill>
                  <a:schemeClr val="tx1"/>
                </a:solidFill>
                <a:effectLst/>
                <a:latin typeface="Arial" pitchFamily="34" charset="0"/>
                <a:ea typeface="+mn-ea"/>
                <a:cs typeface="Arial" pitchFamily="34" charset="0"/>
              </a:rPr>
              <a:t>: Jesus is in heaven sharing his kingly authority with the Father. </a:t>
            </a:r>
            <a:r>
              <a:rPr lang="pt-BR" sz="1000" kern="1200" dirty="0">
                <a:solidFill>
                  <a:schemeClr val="tx1"/>
                </a:solidFill>
                <a:effectLst/>
                <a:latin typeface="Arial" pitchFamily="34" charset="0"/>
                <a:ea typeface="+mn-ea"/>
                <a:cs typeface="Arial" pitchFamily="34" charset="0"/>
              </a:rPr>
              <a:t>Our Lord has not yet entered into his earthly</a:t>
            </a:r>
            <a:r>
              <a:rPr lang="pt-BR" sz="1000" kern="1200" baseline="0" dirty="0">
                <a:solidFill>
                  <a:schemeClr val="tx1"/>
                </a:solidFill>
                <a:effectLst/>
                <a:latin typeface="Arial" pitchFamily="34" charset="0"/>
                <a:ea typeface="+mn-ea"/>
                <a:cs typeface="Arial" pitchFamily="34" charset="0"/>
              </a:rPr>
              <a:t> kingdom but he has been enthroned in glory, Eph 1:20. He sits at the Father’s right hand, the place of honor, until he subjugates all enemies at his second coming, Ps 110:2. Then he will rule the earth from Zion on the throne of David. The Bible does not teach the “already not yet” notion of his kingdom rule.</a:t>
            </a:r>
          </a:p>
          <a:p>
            <a:pPr marL="228600" indent="-228600">
              <a:buFont typeface="+mj-lt"/>
              <a:buAutoNum type="arabicPeriod"/>
            </a:pPr>
            <a:r>
              <a:rPr lang="pt-BR" sz="1000" u="sng" kern="1200" baseline="0" dirty="0">
                <a:solidFill>
                  <a:schemeClr val="tx1"/>
                </a:solidFill>
                <a:effectLst/>
                <a:latin typeface="Arial" pitchFamily="34" charset="0"/>
                <a:ea typeface="+mn-ea"/>
                <a:cs typeface="Arial" pitchFamily="34" charset="0"/>
              </a:rPr>
              <a:t>The road to Emmaus Lu 24:27</a:t>
            </a:r>
            <a:r>
              <a:rPr lang="pt-BR" sz="1000" kern="1200" baseline="0" dirty="0">
                <a:solidFill>
                  <a:schemeClr val="tx1"/>
                </a:solidFill>
                <a:effectLst/>
                <a:latin typeface="Arial" pitchFamily="34" charset="0"/>
                <a:ea typeface="+mn-ea"/>
                <a:cs typeface="Arial" pitchFamily="34" charset="0"/>
              </a:rPr>
              <a:t>: Expounding to them in all the scriptures the things concerning himself. After Jesus Christ’s resurrection he began to share the father’s kingly authority, </a:t>
            </a:r>
          </a:p>
          <a:p>
            <a:pPr marL="228600" indent="-228600">
              <a:buFont typeface="+mj-lt"/>
              <a:buAutoNum type="arabicPeriod"/>
            </a:pPr>
            <a:r>
              <a:rPr lang="pt-BR" sz="1000" u="sng" kern="1200" baseline="0" dirty="0">
                <a:solidFill>
                  <a:schemeClr val="tx1"/>
                </a:solidFill>
                <a:effectLst/>
                <a:latin typeface="Arial" pitchFamily="34" charset="0"/>
                <a:ea typeface="+mn-ea"/>
                <a:cs typeface="Arial" pitchFamily="34" charset="0"/>
              </a:rPr>
              <a:t>Fish escaping 2:2-3</a:t>
            </a:r>
            <a:r>
              <a:rPr lang="pt-BR" sz="1000" kern="1200" baseline="0" dirty="0">
                <a:solidFill>
                  <a:schemeClr val="tx1"/>
                </a:solidFill>
                <a:effectLst/>
                <a:latin typeface="Arial" pitchFamily="34" charset="0"/>
                <a:ea typeface="+mn-ea"/>
                <a:cs typeface="Arial" pitchFamily="34" charset="0"/>
              </a:rPr>
              <a:t>. What can be the consequences if we ignore so great salvation? We who have ultimate victory and deliverance within our grasp will suffers retribution. What type? The author doesn’t say. So heed and obey what God has spoken. </a:t>
            </a:r>
          </a:p>
          <a:p>
            <a:pPr marL="228600" indent="-228600">
              <a:buFont typeface="+mj-lt"/>
              <a:buAutoNum type="arabicPeriod"/>
            </a:pPr>
            <a:r>
              <a:rPr lang="pt-BR" sz="1000" kern="1200" baseline="0" dirty="0">
                <a:solidFill>
                  <a:schemeClr val="tx1"/>
                </a:solidFill>
                <a:effectLst/>
                <a:latin typeface="Arial" pitchFamily="34" charset="0"/>
                <a:ea typeface="+mn-ea"/>
                <a:cs typeface="Arial" pitchFamily="34" charset="0"/>
              </a:rPr>
              <a:t>Companions behind the throne 2:3-4. His faithful followers will participate with him in his future kingdom Lu 12:31-32; 22:29-30. The millennial salvation experience first announced by our Lord received confirmation by signs and wonders which the disciples were empowered to perform. The writer of Hebrews regarded these miracles as the powers of the world to come 2:5. Peter and others also saw them as expressions of the One who had gone to sit at God’s right hand Acts 2:43; 4:30; 5:12; 6:8; 8:6, 13; 14:3; 15:12 BKC.</a:t>
            </a:r>
          </a:p>
          <a:p>
            <a:pPr marL="228600" indent="-228600">
              <a:buFont typeface="+mj-lt"/>
              <a:buAutoNum type="arabicPeriod"/>
            </a:pPr>
            <a:r>
              <a:rPr lang="pt-BR" sz="1000" kern="1200" baseline="0" dirty="0">
                <a:solidFill>
                  <a:schemeClr val="tx1"/>
                </a:solidFill>
                <a:effectLst/>
                <a:latin typeface="Arial" pitchFamily="34" charset="0"/>
                <a:ea typeface="+mn-ea"/>
                <a:cs typeface="Arial" pitchFamily="34" charset="0"/>
              </a:rPr>
              <a:t>Breaking bread 2:4. Our Lord reaches out to you and me to authenicate the message thru the scriptures, not thru signs and wonders. This do in remembrance of me until I come in my kingdom. Our attention is directed toward our eventual reunion in the future millennial kingdom with its joy and fellowship, Mt 26:29.</a:t>
            </a:r>
            <a:endParaRPr lang="pt-BR" sz="1000" kern="1200" dirty="0">
              <a:solidFill>
                <a:schemeClr val="tx1"/>
              </a:solidFill>
              <a:effectLst/>
              <a:latin typeface="Arial" pitchFamily="34" charset="0"/>
              <a:ea typeface="+mn-ea"/>
              <a:cs typeface="Arial" pitchFamily="34" charset="0"/>
            </a:endParaRPr>
          </a:p>
        </p:txBody>
      </p:sp>
      <p:sp>
        <p:nvSpPr>
          <p:cNvPr id="4" name="Espaço Reservado para Número de Slide 3"/>
          <p:cNvSpPr>
            <a:spLocks noGrp="1"/>
          </p:cNvSpPr>
          <p:nvPr>
            <p:ph type="sldNum" sz="quarter" idx="10"/>
          </p:nvPr>
        </p:nvSpPr>
        <p:spPr/>
        <p:txBody>
          <a:bodyPr/>
          <a:lstStyle/>
          <a:p>
            <a:fld id="{8F9C0D77-5C69-45EC-9B0F-F22C24E8029B}" type="slidenum">
              <a:rPr lang="en-US" smtClean="0"/>
              <a:pPr/>
              <a:t>7</a:t>
            </a:fld>
            <a:endParaRPr lang="en-US" dirty="0"/>
          </a:p>
        </p:txBody>
      </p:sp>
    </p:spTree>
    <p:extLst>
      <p:ext uri="{BB962C8B-B14F-4D97-AF65-F5344CB8AC3E}">
        <p14:creationId xmlns:p14="http://schemas.microsoft.com/office/powerpoint/2010/main" val="641108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000" dirty="0">
                <a:latin typeface="Arial" pitchFamily="34" charset="0"/>
                <a:cs typeface="Arial" pitchFamily="34" charset="0"/>
              </a:rPr>
              <a:t>Hebrews 2:5-18. The author</a:t>
            </a:r>
            <a:r>
              <a:rPr lang="en-US" sz="1000" baseline="0" dirty="0">
                <a:latin typeface="Arial" pitchFamily="34" charset="0"/>
                <a:cs typeface="Arial" pitchFamily="34" charset="0"/>
              </a:rPr>
              <a:t> picks back up were left off, our Lord in his millennial reign, where he put all enemies under his feet 1:13-14.</a:t>
            </a:r>
          </a:p>
          <a:p>
            <a:pPr marL="228600" indent="-228600">
              <a:buFont typeface="+mj-lt"/>
              <a:buAutoNum type="arabicPeriod"/>
            </a:pPr>
            <a:r>
              <a:rPr lang="en-US" sz="1000" baseline="0" dirty="0">
                <a:latin typeface="Arial" pitchFamily="34" charset="0"/>
                <a:cs typeface="Arial" pitchFamily="34" charset="0"/>
              </a:rPr>
              <a:t>Angels 1:5. They will not rule in the world to come, the coming  inhabited earth, the millennium. </a:t>
            </a:r>
          </a:p>
          <a:p>
            <a:pPr marL="228600" indent="-228600">
              <a:buFont typeface="+mj-lt"/>
              <a:buAutoNum type="arabicPeriod"/>
            </a:pPr>
            <a:r>
              <a:rPr lang="en-US" sz="1000" baseline="0" dirty="0">
                <a:latin typeface="Arial" pitchFamily="34" charset="0"/>
                <a:cs typeface="Arial" pitchFamily="34" charset="0"/>
              </a:rPr>
              <a:t>Adam and Eve 2:6-8: Heads bowed, they were expelled from the Garden. Christ will restore what Adam lost Ps 8:4-6. Below Adam and Eve are pictures depicting restoration. Above the scroll are angels with flaming swords guarding the way back into the Garden. The Restorer of creation is better than the guards at the gate.</a:t>
            </a:r>
          </a:p>
          <a:p>
            <a:pPr marL="228600" indent="-228600">
              <a:buFont typeface="+mj-lt"/>
              <a:buAutoNum type="arabicPeriod"/>
            </a:pPr>
            <a:r>
              <a:rPr lang="en-US" sz="1000" baseline="0" dirty="0">
                <a:latin typeface="Arial" pitchFamily="34" charset="0"/>
                <a:cs typeface="Arial" pitchFamily="34" charset="0"/>
              </a:rPr>
              <a:t>Jesus leading the way 2:9-13. The captain of our salvation is leading the way, bringing many sons to glory Isa 8:17-18.  Below is the Lamb who is the way tasting death for every man. Above is an angel at a door unable to open the way.  Jesus is greater than the angel trying to open the door; he is the door </a:t>
            </a:r>
            <a:r>
              <a:rPr lang="en-US" sz="1000" baseline="0" dirty="0" err="1">
                <a:latin typeface="Arial" pitchFamily="34" charset="0"/>
                <a:cs typeface="Arial" pitchFamily="34" charset="0"/>
              </a:rPr>
              <a:t>Jn</a:t>
            </a:r>
            <a:r>
              <a:rPr lang="en-US" sz="1000" baseline="0" dirty="0">
                <a:latin typeface="Arial" pitchFamily="34" charset="0"/>
                <a:cs typeface="Arial" pitchFamily="34" charset="0"/>
              </a:rPr>
              <a:t> 10.</a:t>
            </a:r>
          </a:p>
        </p:txBody>
      </p:sp>
      <p:sp>
        <p:nvSpPr>
          <p:cNvPr id="4" name="Espaço Reservado para Número de Slide 3"/>
          <p:cNvSpPr>
            <a:spLocks noGrp="1"/>
          </p:cNvSpPr>
          <p:nvPr>
            <p:ph type="sldNum" sz="quarter" idx="10"/>
          </p:nvPr>
        </p:nvSpPr>
        <p:spPr/>
        <p:txBody>
          <a:bodyPr/>
          <a:lstStyle/>
          <a:p>
            <a:fld id="{8F9C0D77-5C69-45EC-9B0F-F22C24E8029B}" type="slidenum">
              <a:rPr lang="en-US" smtClean="0"/>
              <a:pPr/>
              <a:t>8</a:t>
            </a:fld>
            <a:endParaRPr lang="en-US" dirty="0"/>
          </a:p>
        </p:txBody>
      </p:sp>
    </p:spTree>
    <p:extLst>
      <p:ext uri="{BB962C8B-B14F-4D97-AF65-F5344CB8AC3E}">
        <p14:creationId xmlns:p14="http://schemas.microsoft.com/office/powerpoint/2010/main" val="74697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8F9C0D77-5C69-45EC-9B0F-F22C24E8029B}" type="slidenum">
              <a:rPr lang="en-US" smtClean="0"/>
              <a:pPr/>
              <a:t>9</a:t>
            </a:fld>
            <a:endParaRPr lang="en-US"/>
          </a:p>
        </p:txBody>
      </p:sp>
    </p:spTree>
    <p:extLst>
      <p:ext uri="{BB962C8B-B14F-4D97-AF65-F5344CB8AC3E}">
        <p14:creationId xmlns:p14="http://schemas.microsoft.com/office/powerpoint/2010/main" val="880541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933F9B1-2533-48CA-9CAB-34940B1BAD1C}" type="datetimeFigureOut">
              <a:rPr lang="en-US" smtClean="0"/>
              <a:pPr/>
              <a:t>3/19/2018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502748-78D1-4DFD-A989-EBC2C5BD44AB}" type="slidenum">
              <a:rPr lang="en-US" smtClean="0"/>
              <a:pPr/>
              <a:t>‹nº›</a:t>
            </a:fld>
            <a:endParaRPr lang="en-US"/>
          </a:p>
        </p:txBody>
      </p:sp>
    </p:spTree>
    <p:extLst>
      <p:ext uri="{BB962C8B-B14F-4D97-AF65-F5344CB8AC3E}">
        <p14:creationId xmlns:p14="http://schemas.microsoft.com/office/powerpoint/2010/main" val="355841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smtClean="0"/>
              <a:pPr/>
              <a:t>3/19/2018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502748-78D1-4DFD-A989-EBC2C5BD44AB}" type="slidenum">
              <a:rPr lang="en-US" smtClean="0"/>
              <a:pPr/>
              <a:t>‹nº›</a:t>
            </a:fld>
            <a:endParaRPr lang="en-US"/>
          </a:p>
        </p:txBody>
      </p:sp>
    </p:spTree>
    <p:extLst>
      <p:ext uri="{BB962C8B-B14F-4D97-AF65-F5344CB8AC3E}">
        <p14:creationId xmlns:p14="http://schemas.microsoft.com/office/powerpoint/2010/main" val="14867915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864576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933837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491252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44758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778205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3398858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613807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22397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6730853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98197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smtClean="0"/>
              <a:pPr/>
              <a:t>3/19/2018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502748-78D1-4DFD-A989-EBC2C5BD44AB}" type="slidenum">
              <a:rPr lang="en-US" smtClean="0"/>
              <a:pPr/>
              <a:t>‹nº›</a:t>
            </a:fld>
            <a:endParaRPr lang="en-US"/>
          </a:p>
        </p:txBody>
      </p:sp>
    </p:spTree>
    <p:extLst>
      <p:ext uri="{BB962C8B-B14F-4D97-AF65-F5344CB8AC3E}">
        <p14:creationId xmlns:p14="http://schemas.microsoft.com/office/powerpoint/2010/main" val="38668400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2142851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864576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933837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491252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44758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778205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3398858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613807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22397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673085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864576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981975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2142851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864576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933837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491252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44758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778205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3398858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613807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2239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933837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6730853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981975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2142851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8645764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933837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491252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44758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778205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33988581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61380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491252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22397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6730853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981975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2142851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864576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933837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491252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44758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778205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339885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44758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613807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223975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6730853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981975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2142851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8645764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933837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4912521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44758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77820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7782055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3398858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6138071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22397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67308537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981975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2142851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864576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933837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491252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4475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33988581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778205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3398858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613807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223975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6730853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981975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214285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61380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2239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smtClean="0"/>
              <a:pPr/>
              <a:t>3/19/2018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502748-78D1-4DFD-A989-EBC2C5BD44AB}" type="slidenum">
              <a:rPr lang="en-US" smtClean="0"/>
              <a:pPr/>
              <a:t>‹nº›</a:t>
            </a:fld>
            <a:endParaRPr lang="en-US"/>
          </a:p>
        </p:txBody>
      </p:sp>
    </p:spTree>
    <p:extLst>
      <p:ext uri="{BB962C8B-B14F-4D97-AF65-F5344CB8AC3E}">
        <p14:creationId xmlns:p14="http://schemas.microsoft.com/office/powerpoint/2010/main" val="2113616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673085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98197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214285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86457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93383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491252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4475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77820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3398858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61380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33F9B1-2533-48CA-9CAB-34940B1BAD1C}" type="datetimeFigureOut">
              <a:rPr lang="en-US" smtClean="0"/>
              <a:pPr/>
              <a:t>3/19/2018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502748-78D1-4DFD-A989-EBC2C5BD44AB}" type="slidenum">
              <a:rPr lang="en-US" smtClean="0"/>
              <a:pPr/>
              <a:t>‹nº›</a:t>
            </a:fld>
            <a:endParaRPr lang="en-US"/>
          </a:p>
        </p:txBody>
      </p:sp>
    </p:spTree>
    <p:extLst>
      <p:ext uri="{BB962C8B-B14F-4D97-AF65-F5344CB8AC3E}">
        <p14:creationId xmlns:p14="http://schemas.microsoft.com/office/powerpoint/2010/main" val="26375478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22397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6730853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98197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2142851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86457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93383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49125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44758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778205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339885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33F9B1-2533-48CA-9CAB-34940B1BAD1C}" type="datetimeFigureOut">
              <a:rPr lang="en-US" smtClean="0"/>
              <a:pPr/>
              <a:t>3/19/2018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502748-78D1-4DFD-A989-EBC2C5BD44AB}" type="slidenum">
              <a:rPr lang="en-US" smtClean="0"/>
              <a:pPr/>
              <a:t>‹nº›</a:t>
            </a:fld>
            <a:endParaRPr lang="en-US"/>
          </a:p>
        </p:txBody>
      </p:sp>
    </p:spTree>
    <p:extLst>
      <p:ext uri="{BB962C8B-B14F-4D97-AF65-F5344CB8AC3E}">
        <p14:creationId xmlns:p14="http://schemas.microsoft.com/office/powerpoint/2010/main" val="34690359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613807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22397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6730853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981975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2142851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864576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933837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491252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44758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77820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33F9B1-2533-48CA-9CAB-34940B1BAD1C}" type="datetimeFigureOut">
              <a:rPr lang="en-US" smtClean="0"/>
              <a:pPr/>
              <a:t>3/19/2018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502748-78D1-4DFD-A989-EBC2C5BD44AB}" type="slidenum">
              <a:rPr lang="en-US" smtClean="0"/>
              <a:pPr/>
              <a:t>‹nº›</a:t>
            </a:fld>
            <a:endParaRPr lang="en-US"/>
          </a:p>
        </p:txBody>
      </p:sp>
    </p:spTree>
    <p:extLst>
      <p:ext uri="{BB962C8B-B14F-4D97-AF65-F5344CB8AC3E}">
        <p14:creationId xmlns:p14="http://schemas.microsoft.com/office/powerpoint/2010/main" val="3272194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3398858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613807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22397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6730853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981975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2142851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864576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933837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491252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4475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33F9B1-2533-48CA-9CAB-34940B1BAD1C}" type="datetimeFigureOut">
              <a:rPr lang="en-US" smtClean="0"/>
              <a:pPr/>
              <a:t>3/19/2018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502748-78D1-4DFD-A989-EBC2C5BD44AB}" type="slidenum">
              <a:rPr lang="en-US" smtClean="0"/>
              <a:pPr/>
              <a:t>‹nº›</a:t>
            </a:fld>
            <a:endParaRPr lang="en-US"/>
          </a:p>
        </p:txBody>
      </p:sp>
    </p:spTree>
    <p:extLst>
      <p:ext uri="{BB962C8B-B14F-4D97-AF65-F5344CB8AC3E}">
        <p14:creationId xmlns:p14="http://schemas.microsoft.com/office/powerpoint/2010/main" val="9986733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778205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3398858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613807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22397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6730853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981975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2142851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864576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933837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49125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3F9B1-2533-48CA-9CAB-34940B1BAD1C}" type="datetimeFigureOut">
              <a:rPr lang="en-US" smtClean="0"/>
              <a:pPr/>
              <a:t>3/19/2018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502748-78D1-4DFD-A989-EBC2C5BD44AB}" type="slidenum">
              <a:rPr lang="en-US" smtClean="0"/>
              <a:pPr/>
              <a:t>‹nº›</a:t>
            </a:fld>
            <a:endParaRPr lang="en-US"/>
          </a:p>
        </p:txBody>
      </p:sp>
    </p:spTree>
    <p:extLst>
      <p:ext uri="{BB962C8B-B14F-4D97-AF65-F5344CB8AC3E}">
        <p14:creationId xmlns:p14="http://schemas.microsoft.com/office/powerpoint/2010/main" val="24894138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44758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778205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3398858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613807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22397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6730853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981975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2142851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864576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93383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smtClean="0"/>
              <a:pPr/>
              <a:t>3/19/2018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502748-78D1-4DFD-A989-EBC2C5BD44AB}" type="slidenum">
              <a:rPr lang="en-US" smtClean="0"/>
              <a:pPr/>
              <a:t>‹nº›</a:t>
            </a:fld>
            <a:endParaRPr lang="en-US"/>
          </a:p>
        </p:txBody>
      </p:sp>
    </p:spTree>
    <p:extLst>
      <p:ext uri="{BB962C8B-B14F-4D97-AF65-F5344CB8AC3E}">
        <p14:creationId xmlns:p14="http://schemas.microsoft.com/office/powerpoint/2010/main" val="27243858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491252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44758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778205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3398858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613807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22397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6730853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981975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2142851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86457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smtClean="0"/>
              <a:pPr/>
              <a:t>3/19/2018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502748-78D1-4DFD-A989-EBC2C5BD44AB}" type="slidenum">
              <a:rPr lang="en-US" smtClean="0"/>
              <a:pPr/>
              <a:t>‹nº›</a:t>
            </a:fld>
            <a:endParaRPr lang="en-US"/>
          </a:p>
        </p:txBody>
      </p:sp>
    </p:spTree>
    <p:extLst>
      <p:ext uri="{BB962C8B-B14F-4D97-AF65-F5344CB8AC3E}">
        <p14:creationId xmlns:p14="http://schemas.microsoft.com/office/powerpoint/2010/main" val="33554194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933837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5491252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44758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778205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3398858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8613807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22397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6730853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981975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214285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4002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3F9B1-2533-48CA-9CAB-34940B1BAD1C}" type="datetimeFigureOut">
              <a:rPr lang="en-US" smtClean="0"/>
              <a:pPr/>
              <a:t>3/19/2018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02748-78D1-4DFD-A989-EBC2C5BD44AB}" type="slidenum">
              <a:rPr lang="en-US" smtClean="0"/>
              <a:pPr/>
              <a:t>‹nº›</a:t>
            </a:fld>
            <a:endParaRPr lang="en-US"/>
          </a:p>
        </p:txBody>
      </p:sp>
    </p:spTree>
    <p:extLst>
      <p:ext uri="{BB962C8B-B14F-4D97-AF65-F5344CB8AC3E}">
        <p14:creationId xmlns:p14="http://schemas.microsoft.com/office/powerpoint/2010/main" val="1958483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54002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74021748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54002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74021748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54002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74021748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54002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74021748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54002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74021748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54002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74021748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54002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74021748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4002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7402174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4002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7402174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4002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7402174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54002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74021748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54002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74021748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54002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74021748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54002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74021748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54002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33F9B1-2533-48CA-9CAB-34940B1BAD1C}" type="datetimeFigureOut">
              <a:rPr lang="en-US">
                <a:solidFill>
                  <a:prstClr val="black">
                    <a:tint val="75000"/>
                  </a:prstClr>
                </a:solidFill>
              </a:rPr>
              <a:pPr/>
              <a:t>3/19/2018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502748-78D1-4DFD-A989-EBC2C5BD44AB}" type="slidenum">
              <a:rPr lang="en-US">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74021748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9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41.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130.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6.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108.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15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63.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17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6.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6.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63.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6032" y="1026368"/>
            <a:ext cx="8641080" cy="5715000"/>
          </a:xfrm>
        </p:spPr>
        <p:txBody>
          <a:bodyPr>
            <a:normAutofit fontScale="92500" lnSpcReduction="10000"/>
          </a:bodyPr>
          <a:lstStyle/>
          <a:p>
            <a:r>
              <a:rPr lang="pt-PT" sz="2800" u="sng" dirty="0">
                <a:solidFill>
                  <a:schemeClr val="bg1"/>
                </a:solidFill>
              </a:rPr>
              <a:t>Theme</a:t>
            </a:r>
            <a:r>
              <a:rPr lang="pt-PT" sz="2800" dirty="0">
                <a:solidFill>
                  <a:schemeClr val="bg1"/>
                </a:solidFill>
              </a:rPr>
              <a:t>:  Advancing towards so great salvation (2:3), let us go on to Christian maturity (6:1).</a:t>
            </a:r>
            <a:endParaRPr lang="pt-PT" sz="2400" dirty="0">
              <a:solidFill>
                <a:schemeClr val="bg1"/>
              </a:solidFill>
            </a:endParaRPr>
          </a:p>
          <a:p>
            <a:r>
              <a:rPr lang="pt-PT" sz="2800" u="sng" dirty="0">
                <a:solidFill>
                  <a:schemeClr val="bg1"/>
                </a:solidFill>
              </a:rPr>
              <a:t>Key Verse</a:t>
            </a:r>
            <a:r>
              <a:rPr lang="pt-PT" sz="2800" dirty="0">
                <a:solidFill>
                  <a:schemeClr val="bg1"/>
                </a:solidFill>
              </a:rPr>
              <a:t>: How shall we escape if we neglect so great salvation? Heb 2:3.</a:t>
            </a:r>
          </a:p>
          <a:p>
            <a:r>
              <a:rPr lang="pt-PT" sz="2800" u="sng" dirty="0">
                <a:solidFill>
                  <a:schemeClr val="bg1"/>
                </a:solidFill>
              </a:rPr>
              <a:t>Outline</a:t>
            </a:r>
          </a:p>
          <a:p>
            <a:pPr algn="l"/>
            <a:r>
              <a:rPr lang="pt-PT" sz="2600" dirty="0">
                <a:solidFill>
                  <a:schemeClr val="bg1"/>
                </a:solidFill>
              </a:rPr>
              <a:t>I. Introduction:  God has spoken through His Son, Heb. 1:1-3.</a:t>
            </a:r>
            <a:endParaRPr lang="en-US" sz="2600" dirty="0">
              <a:solidFill>
                <a:schemeClr val="bg1"/>
              </a:solidFill>
            </a:endParaRPr>
          </a:p>
          <a:p>
            <a:pPr algn="l"/>
            <a:r>
              <a:rPr lang="en-US" sz="2600" dirty="0">
                <a:solidFill>
                  <a:schemeClr val="bg1"/>
                </a:solidFill>
              </a:rPr>
              <a:t>II. Christ’s person is superior to all other people, </a:t>
            </a:r>
            <a:r>
              <a:rPr lang="en-US" sz="2600" dirty="0" err="1">
                <a:solidFill>
                  <a:schemeClr val="bg1"/>
                </a:solidFill>
              </a:rPr>
              <a:t>Heb</a:t>
            </a:r>
            <a:r>
              <a:rPr lang="en-US" sz="2600" dirty="0">
                <a:solidFill>
                  <a:schemeClr val="bg1"/>
                </a:solidFill>
              </a:rPr>
              <a:t> 1:4-6:20.</a:t>
            </a:r>
          </a:p>
          <a:p>
            <a:pPr algn="l"/>
            <a:r>
              <a:rPr lang="en-US" sz="2600" dirty="0">
                <a:solidFill>
                  <a:schemeClr val="bg1"/>
                </a:solidFill>
              </a:rPr>
              <a:t>III. Christ’s priesthood is superior to old covenant priesthood, </a:t>
            </a:r>
            <a:r>
              <a:rPr lang="en-US" sz="2600" dirty="0" err="1">
                <a:solidFill>
                  <a:schemeClr val="bg1"/>
                </a:solidFill>
              </a:rPr>
              <a:t>Heb</a:t>
            </a:r>
            <a:r>
              <a:rPr lang="en-US" sz="2600" dirty="0">
                <a:solidFill>
                  <a:schemeClr val="bg1"/>
                </a:solidFill>
              </a:rPr>
              <a:t> 7:1-10:39.</a:t>
            </a:r>
          </a:p>
          <a:p>
            <a:pPr algn="l"/>
            <a:r>
              <a:rPr lang="en-US" sz="2600" dirty="0">
                <a:solidFill>
                  <a:schemeClr val="bg1"/>
                </a:solidFill>
              </a:rPr>
              <a:t>IV. Christ’s superior example of living by faith, </a:t>
            </a:r>
            <a:r>
              <a:rPr lang="en-US" sz="2600" dirty="0" err="1">
                <a:solidFill>
                  <a:schemeClr val="bg1"/>
                </a:solidFill>
              </a:rPr>
              <a:t>Heb</a:t>
            </a:r>
            <a:r>
              <a:rPr lang="en-US" sz="2600" dirty="0">
                <a:solidFill>
                  <a:schemeClr val="bg1"/>
                </a:solidFill>
              </a:rPr>
              <a:t> 11:1-13:19.</a:t>
            </a:r>
          </a:p>
          <a:p>
            <a:pPr algn="l"/>
            <a:r>
              <a:rPr lang="en-US" sz="2600" dirty="0">
                <a:solidFill>
                  <a:schemeClr val="bg1"/>
                </a:solidFill>
              </a:rPr>
              <a:t>V. Concluding remarks, </a:t>
            </a:r>
            <a:r>
              <a:rPr lang="en-US" sz="2600" dirty="0" err="1">
                <a:solidFill>
                  <a:schemeClr val="bg1"/>
                </a:solidFill>
              </a:rPr>
              <a:t>Heb</a:t>
            </a:r>
            <a:r>
              <a:rPr lang="en-US" sz="2600" dirty="0">
                <a:solidFill>
                  <a:schemeClr val="bg1"/>
                </a:solidFill>
              </a:rPr>
              <a:t> 13:20-25</a:t>
            </a:r>
          </a:p>
          <a:p>
            <a:pPr algn="l"/>
            <a:r>
              <a:rPr lang="pt-PT" sz="2600" dirty="0">
                <a:solidFill>
                  <a:schemeClr val="bg1"/>
                </a:solidFill>
              </a:rPr>
              <a:t>VI. Conclusion: The great Shepherd totally equips the believer through the blood of the eternal covenant, Heb 13:9-25. </a:t>
            </a:r>
          </a:p>
          <a:p>
            <a:pPr algn="l"/>
            <a:r>
              <a:rPr lang="en-US" sz="2600" dirty="0">
                <a:solidFill>
                  <a:schemeClr val="bg1"/>
                </a:solidFill>
              </a:rPr>
              <a:t> </a:t>
            </a:r>
          </a:p>
        </p:txBody>
      </p:sp>
      <p:sp>
        <p:nvSpPr>
          <p:cNvPr id="4" name="Title 1"/>
          <p:cNvSpPr txBox="1">
            <a:spLocks/>
          </p:cNvSpPr>
          <p:nvPr/>
        </p:nvSpPr>
        <p:spPr>
          <a:xfrm>
            <a:off x="251520" y="116632"/>
            <a:ext cx="8640960" cy="9097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Hebrews</a:t>
            </a:r>
          </a:p>
        </p:txBody>
      </p:sp>
      <p:sp>
        <p:nvSpPr>
          <p:cNvPr id="5"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chemeClr val="bg1"/>
                </a:solidFill>
              </a:rPr>
              <a:t>Copyright 2016.  Reprinted from Baptist Bible Graphics.  www.biblegraphics.com</a:t>
            </a:r>
          </a:p>
        </p:txBody>
      </p:sp>
    </p:spTree>
    <p:extLst>
      <p:ext uri="{BB962C8B-B14F-4D97-AF65-F5344CB8AC3E}">
        <p14:creationId xmlns:p14="http://schemas.microsoft.com/office/powerpoint/2010/main" val="1046642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t>
            </a:r>
          </a:p>
        </p:txBody>
      </p:sp>
      <p:sp>
        <p:nvSpPr>
          <p:cNvPr id="4" name="Text Placeholder 3"/>
          <p:cNvSpPr>
            <a:spLocks noGrp="1"/>
          </p:cNvSpPr>
          <p:nvPr>
            <p:ph type="body" sz="half" idx="2"/>
          </p:nvPr>
        </p:nvSpPr>
        <p:spPr>
          <a:xfrm>
            <a:off x="38099" y="5949280"/>
            <a:ext cx="9144001" cy="779339"/>
          </a:xfrm>
          <a:noFill/>
        </p:spPr>
        <p:txBody>
          <a:bodyPr>
            <a:noAutofit/>
          </a:bodyPr>
          <a:lstStyle/>
          <a:p>
            <a:pPr>
              <a:lnSpc>
                <a:spcPct val="80000"/>
              </a:lnSpc>
            </a:pPr>
            <a:r>
              <a:rPr lang="pt-PT" sz="1300" dirty="0">
                <a:solidFill>
                  <a:schemeClr val="bg1"/>
                </a:solidFill>
              </a:rPr>
              <a:t>Faith to rest despite circumstances, Heb 3:7-4:16; Ps 95</a:t>
            </a:r>
            <a:r>
              <a:rPr lang="en-US" sz="1300" dirty="0">
                <a:solidFill>
                  <a:schemeClr val="bg1"/>
                </a:solidFill>
              </a:rPr>
              <a:t>. </a:t>
            </a:r>
            <a:r>
              <a:rPr lang="en-US" sz="1300" u="sng" dirty="0">
                <a:solidFill>
                  <a:schemeClr val="bg1"/>
                </a:solidFill>
              </a:rPr>
              <a:t>Lighthouse</a:t>
            </a:r>
            <a:r>
              <a:rPr lang="en-US" sz="1300" dirty="0">
                <a:solidFill>
                  <a:schemeClr val="bg1"/>
                </a:solidFill>
              </a:rPr>
              <a:t>: On the rock of our salvation. </a:t>
            </a:r>
            <a:r>
              <a:rPr lang="en-US" sz="1300" u="sng" dirty="0">
                <a:solidFill>
                  <a:schemeClr val="bg1"/>
                </a:solidFill>
              </a:rPr>
              <a:t>Sea</a:t>
            </a:r>
            <a:r>
              <a:rPr lang="en-US" sz="1300" dirty="0">
                <a:solidFill>
                  <a:schemeClr val="bg1"/>
                </a:solidFill>
              </a:rPr>
              <a:t>: God made the sea, the restless waves and calm tidal pools, Ps 95:5. </a:t>
            </a:r>
            <a:r>
              <a:rPr lang="en-US" sz="1300" u="sng" dirty="0">
                <a:solidFill>
                  <a:schemeClr val="bg1"/>
                </a:solidFill>
              </a:rPr>
              <a:t>Kneeling</a:t>
            </a:r>
            <a:r>
              <a:rPr lang="en-US" sz="1300" dirty="0">
                <a:solidFill>
                  <a:schemeClr val="bg1"/>
                </a:solidFill>
              </a:rPr>
              <a:t>: O come, worship, bow down, kneel. Today, while you still have opportunity, encourage one another, Ps 95:6; </a:t>
            </a:r>
            <a:r>
              <a:rPr lang="en-US" sz="1300" dirty="0" err="1">
                <a:solidFill>
                  <a:schemeClr val="bg1"/>
                </a:solidFill>
              </a:rPr>
              <a:t>Heb</a:t>
            </a:r>
            <a:r>
              <a:rPr lang="en-US" sz="1300" dirty="0">
                <a:solidFill>
                  <a:schemeClr val="bg1"/>
                </a:solidFill>
              </a:rPr>
              <a:t> 3:7-13; 4:12.  </a:t>
            </a:r>
            <a:r>
              <a:rPr lang="en-US" sz="1300" u="sng" dirty="0">
                <a:solidFill>
                  <a:schemeClr val="bg1"/>
                </a:solidFill>
              </a:rPr>
              <a:t>Standing</a:t>
            </a:r>
            <a:r>
              <a:rPr lang="en-US" sz="1300" dirty="0">
                <a:solidFill>
                  <a:schemeClr val="bg1"/>
                </a:solidFill>
              </a:rPr>
              <a:t>: He is our God, we are the sheep of his hand. Today, hold steadfast until the end, Ps 95:7; </a:t>
            </a:r>
            <a:r>
              <a:rPr lang="en-US" sz="1300" dirty="0" err="1">
                <a:solidFill>
                  <a:schemeClr val="bg1"/>
                </a:solidFill>
              </a:rPr>
              <a:t>Heb</a:t>
            </a:r>
            <a:r>
              <a:rPr lang="en-US" sz="1300" dirty="0">
                <a:solidFill>
                  <a:schemeClr val="bg1"/>
                </a:solidFill>
              </a:rPr>
              <a:t> 3:14-19. </a:t>
            </a:r>
            <a:r>
              <a:rPr lang="en-US" sz="1300" u="sng" dirty="0">
                <a:solidFill>
                  <a:schemeClr val="bg1"/>
                </a:solidFill>
              </a:rPr>
              <a:t>Resting</a:t>
            </a:r>
            <a:r>
              <a:rPr lang="en-US" sz="1300" dirty="0">
                <a:solidFill>
                  <a:schemeClr val="bg1"/>
                </a:solidFill>
              </a:rPr>
              <a:t>: Today, enter into inheritance rest Ps 95:11; </a:t>
            </a:r>
            <a:r>
              <a:rPr lang="en-US" sz="1300" dirty="0" err="1">
                <a:solidFill>
                  <a:schemeClr val="bg1"/>
                </a:solidFill>
              </a:rPr>
              <a:t>Heb</a:t>
            </a:r>
            <a:r>
              <a:rPr lang="en-US" sz="1300" dirty="0">
                <a:solidFill>
                  <a:schemeClr val="bg1"/>
                </a:solidFill>
              </a:rPr>
              <a:t> 4:1-10. </a:t>
            </a:r>
            <a:r>
              <a:rPr lang="en-US" sz="1300" u="sng" dirty="0">
                <a:solidFill>
                  <a:schemeClr val="bg1"/>
                </a:solidFill>
              </a:rPr>
              <a:t>Weeping</a:t>
            </a:r>
            <a:r>
              <a:rPr lang="en-US" sz="1300" dirty="0">
                <a:solidFill>
                  <a:schemeClr val="bg1"/>
                </a:solidFill>
              </a:rPr>
              <a:t>: All are manifest in his sight. He is touched with our infirmities, </a:t>
            </a:r>
            <a:r>
              <a:rPr lang="en-US" sz="1300" dirty="0" err="1">
                <a:solidFill>
                  <a:schemeClr val="bg1"/>
                </a:solidFill>
              </a:rPr>
              <a:t>Heb</a:t>
            </a:r>
            <a:r>
              <a:rPr lang="en-US" sz="1300" dirty="0">
                <a:solidFill>
                  <a:schemeClr val="bg1"/>
                </a:solidFill>
              </a:rPr>
              <a:t> 4:11-16.</a:t>
            </a:r>
            <a:endParaRPr lang="pt-PT" sz="1300" dirty="0">
              <a:solidFill>
                <a:schemeClr val="bg1"/>
              </a:solidFill>
            </a:endParaRP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287"/>
            <a:ext cx="9144000" cy="5934993"/>
          </a:xfrm>
          <a:prstGeom prst="rect">
            <a:avLst/>
          </a:prstGeom>
        </p:spPr>
      </p:pic>
    </p:spTree>
    <p:extLst>
      <p:ext uri="{BB962C8B-B14F-4D97-AF65-F5344CB8AC3E}">
        <p14:creationId xmlns:p14="http://schemas.microsoft.com/office/powerpoint/2010/main" val="270206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6080760"/>
            <a:ext cx="9144001" cy="777240"/>
          </a:xfrm>
          <a:noFill/>
        </p:spPr>
        <p:txBody>
          <a:bodyPr>
            <a:noAutofit/>
          </a:bodyPr>
          <a:lstStyle/>
          <a:p>
            <a:pPr>
              <a:lnSpc>
                <a:spcPct val="80000"/>
              </a:lnSpc>
            </a:pPr>
            <a:r>
              <a:rPr lang="en-US" dirty="0">
                <a:solidFill>
                  <a:schemeClr val="bg1"/>
                </a:solidFill>
              </a:rPr>
              <a:t>Christ better than Aaron, 5:1-10. Christ is superior in his qualifications. </a:t>
            </a:r>
            <a:r>
              <a:rPr lang="en-US" u="sng" dirty="0">
                <a:solidFill>
                  <a:schemeClr val="bg1"/>
                </a:solidFill>
              </a:rPr>
              <a:t>Red Sea/ </a:t>
            </a:r>
            <a:r>
              <a:rPr lang="en-US" u="sng" dirty="0" err="1">
                <a:solidFill>
                  <a:schemeClr val="bg1"/>
                </a:solidFill>
              </a:rPr>
              <a:t>Gethsemene</a:t>
            </a:r>
            <a:r>
              <a:rPr lang="en-US" dirty="0">
                <a:solidFill>
                  <a:schemeClr val="bg1"/>
                </a:solidFill>
              </a:rPr>
              <a:t>: Needs to be a man 5:1, Aaron taken among masses, a sinner; Christ alone, Son. </a:t>
            </a:r>
            <a:r>
              <a:rPr lang="en-US" u="sng" dirty="0">
                <a:solidFill>
                  <a:schemeClr val="bg1"/>
                </a:solidFill>
              </a:rPr>
              <a:t>Hand dipped in blood/ His own blood</a:t>
            </a:r>
            <a:r>
              <a:rPr lang="en-US" dirty="0">
                <a:solidFill>
                  <a:schemeClr val="bg1"/>
                </a:solidFill>
              </a:rPr>
              <a:t>: Have compassion when offering for sins 5:2-3. Animal b</a:t>
            </a:r>
            <a:r>
              <a:rPr lang="en-US" u="sng" dirty="0">
                <a:solidFill>
                  <a:schemeClr val="bg1"/>
                </a:solidFill>
              </a:rPr>
              <a:t>lood veil/Own blood, cross</a:t>
            </a:r>
            <a:r>
              <a:rPr lang="en-US" dirty="0">
                <a:solidFill>
                  <a:schemeClr val="bg1"/>
                </a:solidFill>
              </a:rPr>
              <a:t>: Chosen by God 5:4-10. Aaron high priest until death; Jesus great high priest forever order Melchizedek, Ps 2:7; 110:4</a:t>
            </a: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84140"/>
          </a:xfrm>
          <a:prstGeom prst="rect">
            <a:avLst/>
          </a:prstGeom>
        </p:spPr>
      </p:pic>
    </p:spTree>
    <p:extLst>
      <p:ext uri="{BB962C8B-B14F-4D97-AF65-F5344CB8AC3E}">
        <p14:creationId xmlns:p14="http://schemas.microsoft.com/office/powerpoint/2010/main" val="1865347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6095275"/>
            <a:ext cx="9144001" cy="777240"/>
          </a:xfrm>
          <a:noFill/>
        </p:spPr>
        <p:txBody>
          <a:bodyPr>
            <a:noAutofit/>
          </a:bodyPr>
          <a:lstStyle/>
          <a:p>
            <a:pPr>
              <a:lnSpc>
                <a:spcPct val="80000"/>
              </a:lnSpc>
            </a:pPr>
            <a:r>
              <a:rPr lang="pt-BR" dirty="0">
                <a:solidFill>
                  <a:schemeClr val="bg1"/>
                </a:solidFill>
              </a:rPr>
              <a:t>Faith to advance in Chrisiian maturity Heb 5:11-6:16.  </a:t>
            </a:r>
            <a:r>
              <a:rPr lang="pt-BR" u="sng" dirty="0">
                <a:solidFill>
                  <a:schemeClr val="bg1"/>
                </a:solidFill>
              </a:rPr>
              <a:t>Teacher</a:t>
            </a:r>
            <a:r>
              <a:rPr lang="pt-BR" dirty="0">
                <a:solidFill>
                  <a:schemeClr val="bg1"/>
                </a:solidFill>
              </a:rPr>
              <a:t>: He had a lot to say to dramatically pull them forward but it would be hard to explain because they were slow to learn. </a:t>
            </a:r>
            <a:r>
              <a:rPr lang="pt-BR" u="sng" dirty="0">
                <a:solidFill>
                  <a:schemeClr val="bg1"/>
                </a:solidFill>
              </a:rPr>
              <a:t>Baby bottle</a:t>
            </a:r>
            <a:r>
              <a:rPr lang="pt-BR" dirty="0">
                <a:solidFill>
                  <a:schemeClr val="bg1"/>
                </a:solidFill>
              </a:rPr>
              <a:t>: Old in the faith but immature. </a:t>
            </a:r>
            <a:r>
              <a:rPr lang="pt-BR" u="sng" dirty="0">
                <a:solidFill>
                  <a:schemeClr val="bg1"/>
                </a:solidFill>
              </a:rPr>
              <a:t>Ram’s horn</a:t>
            </a:r>
            <a:r>
              <a:rPr lang="pt-BR" dirty="0">
                <a:solidFill>
                  <a:schemeClr val="bg1"/>
                </a:solidFill>
              </a:rPr>
              <a:t>: A call to action, not a hearing aid. </a:t>
            </a:r>
            <a:r>
              <a:rPr lang="en-US" dirty="0">
                <a:solidFill>
                  <a:schemeClr val="bg1"/>
                </a:solidFill>
              </a:rPr>
              <a:t>Dull, wavering state of mind to lure from faith. </a:t>
            </a:r>
            <a:r>
              <a:rPr lang="en-US" u="sng" dirty="0">
                <a:solidFill>
                  <a:schemeClr val="bg1"/>
                </a:solidFill>
              </a:rPr>
              <a:t>Rotten Banana</a:t>
            </a:r>
            <a:r>
              <a:rPr lang="en-US" dirty="0">
                <a:solidFill>
                  <a:schemeClr val="bg1"/>
                </a:solidFill>
              </a:rPr>
              <a:t>: While sleeping, harvest past, lacks interest</a:t>
            </a:r>
            <a:r>
              <a:rPr lang="pt-BR" dirty="0">
                <a:solidFill>
                  <a:schemeClr val="bg1"/>
                </a:solidFill>
              </a:rPr>
              <a:t> </a:t>
            </a:r>
            <a:r>
              <a:rPr lang="pt-BR" u="sng" dirty="0">
                <a:solidFill>
                  <a:schemeClr val="bg1"/>
                </a:solidFill>
              </a:rPr>
              <a:t>Child</a:t>
            </a:r>
            <a:r>
              <a:rPr lang="pt-BR" dirty="0">
                <a:solidFill>
                  <a:schemeClr val="bg1"/>
                </a:solidFill>
              </a:rPr>
              <a:t> Learn like a child come to Him in humility Lu 18:17.</a:t>
            </a: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30509"/>
          </a:xfrm>
          <a:prstGeom prst="rect">
            <a:avLst/>
          </a:prstGeom>
        </p:spPr>
      </p:pic>
    </p:spTree>
    <p:extLst>
      <p:ext uri="{BB962C8B-B14F-4D97-AF65-F5344CB8AC3E}">
        <p14:creationId xmlns:p14="http://schemas.microsoft.com/office/powerpoint/2010/main" val="3859190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6080760"/>
            <a:ext cx="9144001" cy="777240"/>
          </a:xfrm>
          <a:noFill/>
        </p:spPr>
        <p:txBody>
          <a:bodyPr>
            <a:noAutofit/>
          </a:bodyPr>
          <a:lstStyle/>
          <a:p>
            <a:pPr>
              <a:lnSpc>
                <a:spcPct val="80000"/>
              </a:lnSpc>
            </a:pPr>
            <a:r>
              <a:rPr lang="pt-PT" dirty="0">
                <a:solidFill>
                  <a:schemeClr val="bg1"/>
                </a:solidFill>
              </a:rPr>
              <a:t>The superior priest,6:17-7:10. </a:t>
            </a:r>
            <a:r>
              <a:rPr lang="pt-PT" u="sng" dirty="0">
                <a:solidFill>
                  <a:schemeClr val="bg1"/>
                </a:solidFill>
              </a:rPr>
              <a:t>Cristal</a:t>
            </a:r>
            <a:r>
              <a:rPr lang="pt-PT" dirty="0">
                <a:solidFill>
                  <a:schemeClr val="bg1"/>
                </a:solidFill>
              </a:rPr>
              <a:t>: Reminds us of heaven. In Christ heaven has touched earth. A King and priest superior to Aaron. </a:t>
            </a:r>
            <a:r>
              <a:rPr lang="pt-PT" u="sng" dirty="0">
                <a:solidFill>
                  <a:schemeClr val="bg1"/>
                </a:solidFill>
              </a:rPr>
              <a:t>Anchor</a:t>
            </a:r>
            <a:r>
              <a:rPr lang="pt-PT" dirty="0">
                <a:solidFill>
                  <a:schemeClr val="bg1"/>
                </a:solidFill>
              </a:rPr>
              <a:t>: Reminds us of earth. In Christ we on earth touch heaven. </a:t>
            </a:r>
            <a:r>
              <a:rPr lang="pt-PT" u="sng" dirty="0">
                <a:solidFill>
                  <a:schemeClr val="bg1"/>
                </a:solidFill>
              </a:rPr>
              <a:t>Tithe</a:t>
            </a:r>
            <a:r>
              <a:rPr lang="pt-PT" dirty="0">
                <a:solidFill>
                  <a:schemeClr val="bg1"/>
                </a:solidFill>
              </a:rPr>
              <a:t>: Abe and his seed reached back to Melchizedek. </a:t>
            </a:r>
            <a:r>
              <a:rPr lang="pt-PT" u="sng" dirty="0">
                <a:solidFill>
                  <a:schemeClr val="bg1"/>
                </a:solidFill>
              </a:rPr>
              <a:t>Hands</a:t>
            </a:r>
            <a:r>
              <a:rPr lang="pt-PT" dirty="0">
                <a:solidFill>
                  <a:schemeClr val="bg1"/>
                </a:solidFill>
              </a:rPr>
              <a:t>: Christ and his seed reaches up to heaven where Christ went, the heavenly sanctuary behind the veil.  Hold on and let Christ give you his grace and truth continuously.</a:t>
            </a:r>
            <a:endParaRPr lang="en-US" dirty="0">
              <a:solidFill>
                <a:schemeClr val="bg1"/>
              </a:solidFill>
            </a:endParaRP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104281"/>
          </a:xfrm>
          <a:prstGeom prst="rect">
            <a:avLst/>
          </a:prstGeom>
        </p:spPr>
      </p:pic>
    </p:spTree>
    <p:extLst>
      <p:ext uri="{BB962C8B-B14F-4D97-AF65-F5344CB8AC3E}">
        <p14:creationId xmlns:p14="http://schemas.microsoft.com/office/powerpoint/2010/main" val="1784439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6080760"/>
            <a:ext cx="9144001" cy="777240"/>
          </a:xfrm>
          <a:noFill/>
        </p:spPr>
        <p:txBody>
          <a:bodyPr>
            <a:noAutofit/>
          </a:bodyPr>
          <a:lstStyle/>
          <a:p>
            <a:pPr>
              <a:lnSpc>
                <a:spcPct val="80000"/>
              </a:lnSpc>
            </a:pPr>
            <a:r>
              <a:rPr lang="pt-PT" dirty="0">
                <a:solidFill>
                  <a:schemeClr val="bg1"/>
                </a:solidFill>
              </a:rPr>
              <a:t>The new priesthood supercedes the old, 7:11-24. </a:t>
            </a:r>
            <a:r>
              <a:rPr lang="pt-PT" u="sng" dirty="0">
                <a:solidFill>
                  <a:schemeClr val="bg1"/>
                </a:solidFill>
              </a:rPr>
              <a:t>Cristal</a:t>
            </a:r>
            <a:r>
              <a:rPr lang="pt-PT" dirty="0">
                <a:solidFill>
                  <a:schemeClr val="bg1"/>
                </a:solidFill>
              </a:rPr>
              <a:t>: Change in the presthood requires a change of the legal system. Judah is pictured, not Levi. </a:t>
            </a:r>
            <a:r>
              <a:rPr lang="pt-PT" u="sng" dirty="0">
                <a:solidFill>
                  <a:schemeClr val="bg1"/>
                </a:solidFill>
              </a:rPr>
              <a:t>Christ</a:t>
            </a:r>
            <a:r>
              <a:rPr lang="pt-PT" dirty="0">
                <a:solidFill>
                  <a:schemeClr val="bg1"/>
                </a:solidFill>
              </a:rPr>
              <a:t>: Complete communion with God. Come forth, you are not under the Law of Moses, Rom 6:14. </a:t>
            </a:r>
            <a:r>
              <a:rPr lang="pt-PT" u="sng" dirty="0">
                <a:solidFill>
                  <a:schemeClr val="bg1"/>
                </a:solidFill>
              </a:rPr>
              <a:t>Race</a:t>
            </a:r>
            <a:r>
              <a:rPr lang="pt-PT" dirty="0">
                <a:solidFill>
                  <a:schemeClr val="bg1"/>
                </a:solidFill>
              </a:rPr>
              <a:t>: Carnal commandment, people of flesh who all died. </a:t>
            </a:r>
            <a:r>
              <a:rPr lang="pt-PT" u="sng" dirty="0">
                <a:solidFill>
                  <a:schemeClr val="bg1"/>
                </a:solidFill>
              </a:rPr>
              <a:t>Race</a:t>
            </a:r>
            <a:r>
              <a:rPr lang="pt-PT" dirty="0">
                <a:solidFill>
                  <a:schemeClr val="bg1"/>
                </a:solidFill>
              </a:rPr>
              <a:t>: Perfect, can accomplish its objectives for those who approach God. Christ rose again and lives eternally in heaven. </a:t>
            </a:r>
            <a:endParaRPr lang="en-US" dirty="0">
              <a:solidFill>
                <a:schemeClr val="bg1"/>
              </a:solidFill>
            </a:endParaRP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68791"/>
          </a:xfrm>
          <a:prstGeom prst="rect">
            <a:avLst/>
          </a:prstGeom>
        </p:spPr>
      </p:pic>
    </p:spTree>
    <p:extLst>
      <p:ext uri="{BB962C8B-B14F-4D97-AF65-F5344CB8AC3E}">
        <p14:creationId xmlns:p14="http://schemas.microsoft.com/office/powerpoint/2010/main" val="2479926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6080760"/>
            <a:ext cx="9144001" cy="777240"/>
          </a:xfrm>
          <a:noFill/>
        </p:spPr>
        <p:txBody>
          <a:bodyPr>
            <a:noAutofit/>
          </a:bodyPr>
          <a:lstStyle/>
          <a:p>
            <a:pPr>
              <a:lnSpc>
                <a:spcPct val="80000"/>
              </a:lnSpc>
            </a:pPr>
            <a:r>
              <a:rPr lang="pt-PT" dirty="0">
                <a:solidFill>
                  <a:schemeClr val="bg1"/>
                </a:solidFill>
              </a:rPr>
              <a:t>The superiority of the new priest, 7:25-28. </a:t>
            </a:r>
            <a:r>
              <a:rPr lang="pt-PT" u="sng" dirty="0">
                <a:solidFill>
                  <a:schemeClr val="bg1"/>
                </a:solidFill>
              </a:rPr>
              <a:t>Cristal</a:t>
            </a:r>
            <a:r>
              <a:rPr lang="pt-PT" dirty="0">
                <a:solidFill>
                  <a:schemeClr val="bg1"/>
                </a:solidFill>
              </a:rPr>
              <a:t>: The kinsman redeemer brought heaven to earth; music, Silent Night. </a:t>
            </a:r>
            <a:r>
              <a:rPr lang="pt-PT" u="sng" dirty="0">
                <a:solidFill>
                  <a:schemeClr val="bg1"/>
                </a:solidFill>
              </a:rPr>
              <a:t>Christ</a:t>
            </a:r>
            <a:r>
              <a:rPr lang="pt-PT" dirty="0">
                <a:solidFill>
                  <a:schemeClr val="bg1"/>
                </a:solidFill>
              </a:rPr>
              <a:t>: Brings sinners to heaven. </a:t>
            </a:r>
            <a:r>
              <a:rPr lang="pt-PT" u="sng" dirty="0">
                <a:solidFill>
                  <a:schemeClr val="bg1"/>
                </a:solidFill>
              </a:rPr>
              <a:t>Aaronic sacrifices</a:t>
            </a:r>
            <a:r>
              <a:rPr lang="pt-PT" dirty="0">
                <a:solidFill>
                  <a:schemeClr val="bg1"/>
                </a:solidFill>
              </a:rPr>
              <a:t>: Repeated sacrifices produced unreasonable worship and repeated sins. </a:t>
            </a:r>
            <a:r>
              <a:rPr lang="pt-PT" u="sng" dirty="0">
                <a:solidFill>
                  <a:schemeClr val="bg1"/>
                </a:solidFill>
              </a:rPr>
              <a:t>Christ’s sacrifice</a:t>
            </a:r>
            <a:r>
              <a:rPr lang="pt-PT" dirty="0">
                <a:solidFill>
                  <a:schemeClr val="bg1"/>
                </a:solidFill>
              </a:rPr>
              <a:t>: One sacrifice forever perfected those who are sanctified. By Jesus’ death and ressurection his sons are seated in the heavenlies; music, Up From the Grave He Arose.</a:t>
            </a:r>
            <a:endParaRPr lang="en-US" dirty="0">
              <a:solidFill>
                <a:schemeClr val="bg1"/>
              </a:solidFill>
            </a:endParaRP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74140"/>
          </a:xfrm>
          <a:prstGeom prst="rect">
            <a:avLst/>
          </a:prstGeom>
        </p:spPr>
      </p:pic>
    </p:spTree>
    <p:extLst>
      <p:ext uri="{BB962C8B-B14F-4D97-AF65-F5344CB8AC3E}">
        <p14:creationId xmlns:p14="http://schemas.microsoft.com/office/powerpoint/2010/main" val="2047274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6080760"/>
            <a:ext cx="9144001" cy="777240"/>
          </a:xfrm>
          <a:noFill/>
        </p:spPr>
        <p:txBody>
          <a:bodyPr>
            <a:noAutofit/>
          </a:bodyPr>
          <a:lstStyle/>
          <a:p>
            <a:pPr>
              <a:lnSpc>
                <a:spcPct val="80000"/>
              </a:lnSpc>
            </a:pPr>
            <a:r>
              <a:rPr lang="pt-PT" dirty="0">
                <a:solidFill>
                  <a:schemeClr val="bg1"/>
                </a:solidFill>
              </a:rPr>
              <a:t>A superior priestly service, 8:1-3. </a:t>
            </a:r>
            <a:r>
              <a:rPr lang="pt-PT" u="sng" dirty="0">
                <a:solidFill>
                  <a:schemeClr val="bg1"/>
                </a:solidFill>
              </a:rPr>
              <a:t>Earthly curtain</a:t>
            </a:r>
            <a:r>
              <a:rPr lang="pt-PT" dirty="0">
                <a:solidFill>
                  <a:schemeClr val="bg1"/>
                </a:solidFill>
              </a:rPr>
              <a:t>: Let’s summarize. You who are clutching after Aaron and want to abandon Christ are just grasping after repeated ritual. </a:t>
            </a:r>
            <a:r>
              <a:rPr lang="pt-PT" u="sng" dirty="0">
                <a:solidFill>
                  <a:schemeClr val="bg1"/>
                </a:solidFill>
              </a:rPr>
              <a:t>Heavenly train</a:t>
            </a:r>
            <a:r>
              <a:rPr lang="pt-PT" dirty="0">
                <a:solidFill>
                  <a:schemeClr val="bg1"/>
                </a:solidFill>
              </a:rPr>
              <a:t>: Make progress towards Christ Heb 6. His ministry is based on a better priesthood Heb 7; by a better covenant Heb 8; and in a better sanctuary Heb 9. </a:t>
            </a:r>
            <a:r>
              <a:rPr lang="pt-PT" u="sng" dirty="0">
                <a:solidFill>
                  <a:schemeClr val="bg1"/>
                </a:solidFill>
              </a:rPr>
              <a:t>Shadow</a:t>
            </a:r>
            <a:r>
              <a:rPr lang="pt-PT" dirty="0">
                <a:solidFill>
                  <a:schemeClr val="bg1"/>
                </a:solidFill>
              </a:rPr>
              <a:t>: Aaron always stood, his ministry never finished. </a:t>
            </a:r>
            <a:r>
              <a:rPr lang="pt-PT" u="sng" dirty="0">
                <a:solidFill>
                  <a:schemeClr val="bg1"/>
                </a:solidFill>
              </a:rPr>
              <a:t>Light</a:t>
            </a:r>
            <a:r>
              <a:rPr lang="pt-PT" dirty="0">
                <a:solidFill>
                  <a:schemeClr val="bg1"/>
                </a:solidFill>
              </a:rPr>
              <a:t>: Christ is seated with gifts to offer.</a:t>
            </a:r>
            <a:endParaRPr lang="en-US" dirty="0">
              <a:solidFill>
                <a:schemeClr val="bg1"/>
              </a:solidFill>
            </a:endParaRP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72963"/>
          </a:xfrm>
          <a:prstGeom prst="rect">
            <a:avLst/>
          </a:prstGeom>
        </p:spPr>
      </p:pic>
    </p:spTree>
    <p:extLst>
      <p:ext uri="{BB962C8B-B14F-4D97-AF65-F5344CB8AC3E}">
        <p14:creationId xmlns:p14="http://schemas.microsoft.com/office/powerpoint/2010/main" val="2341403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 y="6080760"/>
            <a:ext cx="9144000" cy="777240"/>
          </a:xfrm>
          <a:noFill/>
        </p:spPr>
        <p:txBody>
          <a:bodyPr>
            <a:noAutofit/>
          </a:bodyPr>
          <a:lstStyle/>
          <a:p>
            <a:pPr>
              <a:lnSpc>
                <a:spcPct val="80000"/>
              </a:lnSpc>
            </a:pPr>
            <a:r>
              <a:rPr lang="pt-PT" dirty="0">
                <a:solidFill>
                  <a:schemeClr val="bg1"/>
                </a:solidFill>
              </a:rPr>
              <a:t>A superior place to serve, 8:3-5. </a:t>
            </a:r>
            <a:r>
              <a:rPr lang="pt-PT" u="sng" dirty="0">
                <a:solidFill>
                  <a:schemeClr val="bg1"/>
                </a:solidFill>
              </a:rPr>
              <a:t>Hand</a:t>
            </a:r>
            <a:r>
              <a:rPr lang="pt-PT" dirty="0">
                <a:solidFill>
                  <a:schemeClr val="bg1"/>
                </a:solidFill>
              </a:rPr>
              <a:t>: Aaron’s sacrifices were repeated and visible. </a:t>
            </a:r>
            <a:r>
              <a:rPr lang="pt-PT" u="sng" dirty="0">
                <a:solidFill>
                  <a:schemeClr val="bg1"/>
                </a:solidFill>
              </a:rPr>
              <a:t>Hands</a:t>
            </a:r>
            <a:r>
              <a:rPr lang="pt-PT" dirty="0">
                <a:solidFill>
                  <a:schemeClr val="bg1"/>
                </a:solidFill>
              </a:rPr>
              <a:t>: Christ had something to offer once for all. </a:t>
            </a:r>
            <a:r>
              <a:rPr lang="pt-PT" u="sng" dirty="0">
                <a:solidFill>
                  <a:schemeClr val="bg1"/>
                </a:solidFill>
              </a:rPr>
              <a:t>Genealogy</a:t>
            </a:r>
            <a:r>
              <a:rPr lang="pt-PT" dirty="0">
                <a:solidFill>
                  <a:schemeClr val="bg1"/>
                </a:solidFill>
              </a:rPr>
              <a:t>: The Law said only Levites on earth. </a:t>
            </a:r>
            <a:r>
              <a:rPr lang="pt-PT" u="sng" dirty="0">
                <a:solidFill>
                  <a:schemeClr val="bg1"/>
                </a:solidFill>
              </a:rPr>
              <a:t>Judah  to Jesus</a:t>
            </a:r>
            <a:r>
              <a:rPr lang="pt-PT" dirty="0">
                <a:solidFill>
                  <a:schemeClr val="bg1"/>
                </a:solidFill>
              </a:rPr>
              <a:t>:But Christ ministers in heaven. </a:t>
            </a:r>
            <a:r>
              <a:rPr lang="pt-PT" u="sng" dirty="0">
                <a:solidFill>
                  <a:schemeClr val="bg1"/>
                </a:solidFill>
              </a:rPr>
              <a:t>Moses eyeing the blueprint</a:t>
            </a:r>
            <a:r>
              <a:rPr lang="pt-PT" dirty="0">
                <a:solidFill>
                  <a:schemeClr val="bg1"/>
                </a:solidFill>
              </a:rPr>
              <a:t>: The sanctuary which we see was a copy. </a:t>
            </a:r>
            <a:r>
              <a:rPr lang="pt-PT" u="sng" dirty="0">
                <a:solidFill>
                  <a:schemeClr val="bg1"/>
                </a:solidFill>
              </a:rPr>
              <a:t>Jerusalem to heaven</a:t>
            </a:r>
            <a:r>
              <a:rPr lang="pt-PT" dirty="0">
                <a:solidFill>
                  <a:schemeClr val="bg1"/>
                </a:solidFill>
              </a:rPr>
              <a:t>: Christ serves in the original sanctuary. Sure, no one has gone to heaven to see the sanctuary but it is still real.</a:t>
            </a:r>
            <a:endParaRPr lang="en-US" dirty="0">
              <a:solidFill>
                <a:schemeClr val="bg1"/>
              </a:solidFill>
            </a:endParaRP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384"/>
            <a:ext cx="9144000" cy="6033301"/>
          </a:xfrm>
          <a:prstGeom prst="rect">
            <a:avLst/>
          </a:prstGeom>
        </p:spPr>
      </p:pic>
    </p:spTree>
    <p:extLst>
      <p:ext uri="{BB962C8B-B14F-4D97-AF65-F5344CB8AC3E}">
        <p14:creationId xmlns:p14="http://schemas.microsoft.com/office/powerpoint/2010/main" val="3023270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6080760"/>
            <a:ext cx="9144001" cy="777240"/>
          </a:xfrm>
          <a:noFill/>
        </p:spPr>
        <p:txBody>
          <a:bodyPr>
            <a:noAutofit/>
          </a:bodyPr>
          <a:lstStyle/>
          <a:p>
            <a:pPr>
              <a:lnSpc>
                <a:spcPct val="80000"/>
              </a:lnSpc>
            </a:pPr>
            <a:r>
              <a:rPr lang="pt-PT" dirty="0">
                <a:solidFill>
                  <a:schemeClr val="bg1"/>
                </a:solidFill>
              </a:rPr>
              <a:t>Better covenant based on better promises 8:6-7.</a:t>
            </a:r>
            <a:r>
              <a:rPr lang="pt-PT" u="sng" dirty="0">
                <a:solidFill>
                  <a:schemeClr val="bg1"/>
                </a:solidFill>
              </a:rPr>
              <a:t> Hand down</a:t>
            </a:r>
            <a:r>
              <a:rPr lang="pt-PT" dirty="0">
                <a:solidFill>
                  <a:schemeClr val="bg1"/>
                </a:solidFill>
              </a:rPr>
              <a:t>: Moses ratified old covt with animal blood, Jews that preferred Moses speak to them instead of God Ex 20:19. </a:t>
            </a:r>
            <a:r>
              <a:rPr lang="pt-PT" u="sng" dirty="0">
                <a:solidFill>
                  <a:schemeClr val="bg1"/>
                </a:solidFill>
              </a:rPr>
              <a:t>Hands up</a:t>
            </a:r>
            <a:r>
              <a:rPr lang="pt-PT" dirty="0">
                <a:solidFill>
                  <a:schemeClr val="bg1"/>
                </a:solidFill>
              </a:rPr>
              <a:t>: Only a few believed on Jesus the mediator by his own blood of the new covt. </a:t>
            </a:r>
            <a:r>
              <a:rPr lang="pt-PT" u="sng" dirty="0">
                <a:solidFill>
                  <a:schemeClr val="bg1"/>
                </a:solidFill>
              </a:rPr>
              <a:t>Heart</a:t>
            </a:r>
            <a:r>
              <a:rPr lang="pt-PT" dirty="0">
                <a:solidFill>
                  <a:schemeClr val="bg1"/>
                </a:solidFill>
              </a:rPr>
              <a:t>: Old covt failed because of the sinfulness of the nation Col 2:13. </a:t>
            </a:r>
            <a:r>
              <a:rPr lang="pt-PT" u="sng" dirty="0">
                <a:solidFill>
                  <a:schemeClr val="bg1"/>
                </a:solidFill>
              </a:rPr>
              <a:t>Two sticks</a:t>
            </a:r>
            <a:r>
              <a:rPr lang="pt-PT" dirty="0">
                <a:solidFill>
                  <a:schemeClr val="bg1"/>
                </a:solidFill>
              </a:rPr>
              <a:t>: Rod, the sinful nation separated from each other and from God are made one by the new covt. </a:t>
            </a:r>
            <a:endParaRPr lang="en-US" dirty="0">
              <a:solidFill>
                <a:schemeClr val="bg1"/>
              </a:solidFill>
            </a:endParaRP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81212"/>
          </a:xfrm>
          <a:prstGeom prst="rect">
            <a:avLst/>
          </a:prstGeom>
        </p:spPr>
      </p:pic>
    </p:spTree>
    <p:extLst>
      <p:ext uri="{BB962C8B-B14F-4D97-AF65-F5344CB8AC3E}">
        <p14:creationId xmlns:p14="http://schemas.microsoft.com/office/powerpoint/2010/main" val="3329177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6080760"/>
            <a:ext cx="9144001" cy="777240"/>
          </a:xfrm>
          <a:noFill/>
        </p:spPr>
        <p:txBody>
          <a:bodyPr>
            <a:noAutofit/>
          </a:bodyPr>
          <a:lstStyle/>
          <a:p>
            <a:pPr>
              <a:lnSpc>
                <a:spcPct val="80000"/>
              </a:lnSpc>
            </a:pPr>
            <a:r>
              <a:rPr lang="pt-PT" dirty="0">
                <a:solidFill>
                  <a:schemeClr val="bg1"/>
                </a:solidFill>
              </a:rPr>
              <a:t>Better covt with better blessings, 8:8-13. </a:t>
            </a:r>
            <a:r>
              <a:rPr lang="pt-PT" u="sng" dirty="0">
                <a:solidFill>
                  <a:schemeClr val="bg1"/>
                </a:solidFill>
              </a:rPr>
              <a:t>Two stones</a:t>
            </a:r>
            <a:r>
              <a:rPr lang="pt-PT" dirty="0">
                <a:solidFill>
                  <a:schemeClr val="bg1"/>
                </a:solidFill>
              </a:rPr>
              <a:t>: The Jews promised Moses they would keep the Law but disobeyed; Stephen’s indictment Acts 7. </a:t>
            </a:r>
            <a:r>
              <a:rPr lang="pt-PT" u="sng" dirty="0">
                <a:solidFill>
                  <a:schemeClr val="bg1"/>
                </a:solidFill>
              </a:rPr>
              <a:t>Scroll</a:t>
            </a:r>
            <a:r>
              <a:rPr lang="pt-PT" dirty="0">
                <a:solidFill>
                  <a:schemeClr val="bg1"/>
                </a:solidFill>
              </a:rPr>
              <a:t>: Christ will fulfill the Abrahamic Covt with eternal blessings of redemption and salvation. </a:t>
            </a:r>
            <a:r>
              <a:rPr lang="pt-PT" u="sng" dirty="0">
                <a:solidFill>
                  <a:schemeClr val="bg1"/>
                </a:solidFill>
              </a:rPr>
              <a:t>Two captives</a:t>
            </a:r>
            <a:r>
              <a:rPr lang="pt-PT" dirty="0">
                <a:solidFill>
                  <a:schemeClr val="bg1"/>
                </a:solidFill>
              </a:rPr>
              <a:t> The law is obsolete, growing old; it failed because Israel sinned; sin always beset their good intentions Ex 24:7. S</a:t>
            </a:r>
            <a:r>
              <a:rPr lang="pt-PT" u="sng" dirty="0">
                <a:solidFill>
                  <a:schemeClr val="bg1"/>
                </a:solidFill>
              </a:rPr>
              <a:t>ix rings</a:t>
            </a:r>
            <a:r>
              <a:rPr lang="pt-PT" dirty="0">
                <a:solidFill>
                  <a:schemeClr val="bg1"/>
                </a:solidFill>
              </a:rPr>
              <a:t>: Six times God said “I will” and being sinless, he is able.</a:t>
            </a: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63430"/>
          </a:xfrm>
          <a:prstGeom prst="rect">
            <a:avLst/>
          </a:prstGeom>
        </p:spPr>
      </p:pic>
    </p:spTree>
    <p:extLst>
      <p:ext uri="{BB962C8B-B14F-4D97-AF65-F5344CB8AC3E}">
        <p14:creationId xmlns:p14="http://schemas.microsoft.com/office/powerpoint/2010/main" val="3338993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620" y="29614"/>
            <a:ext cx="8640960" cy="2492896"/>
          </a:xfrm>
        </p:spPr>
        <p:txBody>
          <a:bodyPr>
            <a:normAutofit fontScale="90000"/>
          </a:bodyPr>
          <a:lstStyle/>
          <a:p>
            <a:r>
              <a:rPr lang="en-US" dirty="0">
                <a:solidFill>
                  <a:srgbClr val="F8F8F8"/>
                </a:solidFill>
              </a:rPr>
              <a:t>Baptist Bible Graphics</a:t>
            </a:r>
            <a:br>
              <a:rPr lang="en-US" dirty="0">
                <a:solidFill>
                  <a:srgbClr val="F8F8F8"/>
                </a:solidFill>
              </a:rPr>
            </a:br>
            <a:r>
              <a:rPr lang="en-US" dirty="0">
                <a:solidFill>
                  <a:srgbClr val="F8F8F8"/>
                </a:solidFill>
              </a:rPr>
              <a:t>LISTEN MY CHILDREN: GOD HAS SPOKEN</a:t>
            </a:r>
            <a:br>
              <a:rPr lang="en-US" dirty="0">
                <a:solidFill>
                  <a:srgbClr val="F8F8F8"/>
                </a:solidFill>
              </a:rPr>
            </a:br>
            <a:r>
              <a:rPr lang="en-US" dirty="0">
                <a:solidFill>
                  <a:srgbClr val="F8F8F8"/>
                </a:solidFill>
              </a:rPr>
              <a:t>Hebrews</a:t>
            </a:r>
          </a:p>
        </p:txBody>
      </p:sp>
      <p:sp>
        <p:nvSpPr>
          <p:cNvPr id="4" name="Subtítulo 2"/>
          <p:cNvSpPr txBox="1">
            <a:spLocks/>
          </p:cNvSpPr>
          <p:nvPr/>
        </p:nvSpPr>
        <p:spPr>
          <a:xfrm>
            <a:off x="289620" y="2492896"/>
            <a:ext cx="8640960" cy="51166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pt-BR" sz="2800" dirty="0">
                <a:solidFill>
                  <a:srgbClr val="F8F8F8"/>
                </a:solidFill>
              </a:rPr>
              <a:t>Jesus was a Jew, Mt 1:1-17. The first disciples and the 12 apostles were Jews, Mt 2:2; 10:1. Salvation is of the Jews,  Jn 4:24. The first Christians were Jews, Acts 2:10. They were sorely persecuted, five in Acts, and under repeated pressures from their unbelieving fellow Jews to return to Judaism, Col 2:14. They were tempted to mix Christianity with rabbinical traditions and the worship of angels, Col 2:16-19. Who is Jesus Christ that we should obey Him?</a:t>
            </a:r>
          </a:p>
          <a:p>
            <a:pPr marL="0" indent="0">
              <a:buNone/>
            </a:pPr>
            <a:r>
              <a:rPr lang="pt-BR" sz="2800" dirty="0">
                <a:solidFill>
                  <a:srgbClr val="F8F8F8"/>
                </a:solidFill>
              </a:rPr>
              <a:t>Answer.  The reason for the Epistle to the Hebrews/Jews. Gen 14:1.</a:t>
            </a: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spTree>
    <p:extLst>
      <p:ext uri="{BB962C8B-B14F-4D97-AF65-F5344CB8AC3E}">
        <p14:creationId xmlns:p14="http://schemas.microsoft.com/office/powerpoint/2010/main" val="1763947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6512" y="5949280"/>
            <a:ext cx="9144001" cy="908720"/>
          </a:xfrm>
          <a:noFill/>
        </p:spPr>
        <p:txBody>
          <a:bodyPr>
            <a:noAutofit/>
          </a:bodyPr>
          <a:lstStyle/>
          <a:p>
            <a:pPr algn="just">
              <a:lnSpc>
                <a:spcPct val="80000"/>
              </a:lnSpc>
            </a:pPr>
            <a:r>
              <a:rPr lang="pt-PT" dirty="0">
                <a:solidFill>
                  <a:schemeClr val="bg1"/>
                </a:solidFill>
              </a:rPr>
              <a:t>Sanctuary,  better care,  earthly needs </a:t>
            </a:r>
            <a:r>
              <a:rPr lang="pt-PT" u="sng" dirty="0">
                <a:solidFill>
                  <a:schemeClr val="bg1"/>
                </a:solidFill>
              </a:rPr>
              <a:t>vs</a:t>
            </a:r>
            <a:r>
              <a:rPr lang="pt-PT" dirty="0">
                <a:solidFill>
                  <a:schemeClr val="bg1"/>
                </a:solidFill>
              </a:rPr>
              <a:t> heavenly 9:1, 11. </a:t>
            </a:r>
            <a:r>
              <a:rPr lang="pt-PT" u="sng" dirty="0">
                <a:solidFill>
                  <a:schemeClr val="bg1"/>
                </a:solidFill>
              </a:rPr>
              <a:t>Aaron</a:t>
            </a:r>
            <a:r>
              <a:rPr lang="pt-PT" dirty="0">
                <a:solidFill>
                  <a:schemeClr val="bg1"/>
                </a:solidFill>
              </a:rPr>
              <a:t>: Met earthly needs for the moment. </a:t>
            </a:r>
            <a:r>
              <a:rPr lang="pt-PT" u="sng" dirty="0">
                <a:solidFill>
                  <a:schemeClr val="bg1"/>
                </a:solidFill>
              </a:rPr>
              <a:t>Christ</a:t>
            </a:r>
            <a:r>
              <a:rPr lang="pt-PT" dirty="0">
                <a:solidFill>
                  <a:schemeClr val="bg1"/>
                </a:solidFill>
              </a:rPr>
              <a:t>: Sufficient to heal. </a:t>
            </a:r>
            <a:r>
              <a:rPr lang="pt-PT" u="sng" dirty="0">
                <a:solidFill>
                  <a:schemeClr val="bg1"/>
                </a:solidFill>
              </a:rPr>
              <a:t>Heifer</a:t>
            </a:r>
            <a:r>
              <a:rPr lang="pt-PT" dirty="0">
                <a:solidFill>
                  <a:schemeClr val="bg1"/>
                </a:solidFill>
              </a:rPr>
              <a:t>: A stop-gap solution. </a:t>
            </a:r>
            <a:r>
              <a:rPr lang="pt-PT" u="sng" dirty="0">
                <a:solidFill>
                  <a:schemeClr val="bg1"/>
                </a:solidFill>
              </a:rPr>
              <a:t>Jacob</a:t>
            </a:r>
            <a:r>
              <a:rPr lang="pt-PT" dirty="0">
                <a:solidFill>
                  <a:schemeClr val="bg1"/>
                </a:solidFill>
              </a:rPr>
              <a:t>: The writer also looked beyond earthly to see heavenly sufficiencies Gen 28:12. </a:t>
            </a:r>
            <a:r>
              <a:rPr lang="en-US" u="sng" dirty="0">
                <a:solidFill>
                  <a:schemeClr val="bg1"/>
                </a:solidFill>
              </a:rPr>
              <a:t>Pouring water.</a:t>
            </a:r>
            <a:r>
              <a:rPr lang="en-US" dirty="0">
                <a:solidFill>
                  <a:schemeClr val="bg1"/>
                </a:solidFill>
              </a:rPr>
              <a:t> Dt 21:1 Cleanse every unresolved murder. </a:t>
            </a:r>
            <a:r>
              <a:rPr lang="en-US" u="sng" dirty="0">
                <a:solidFill>
                  <a:schemeClr val="bg1"/>
                </a:solidFill>
              </a:rPr>
              <a:t>Writing</a:t>
            </a:r>
            <a:r>
              <a:rPr lang="en-US" dirty="0">
                <a:solidFill>
                  <a:schemeClr val="bg1"/>
                </a:solidFill>
              </a:rPr>
              <a:t>: All enemies mustered out. </a:t>
            </a:r>
            <a:r>
              <a:rPr lang="en-US" u="sng" dirty="0">
                <a:solidFill>
                  <a:schemeClr val="bg1"/>
                </a:solidFill>
              </a:rPr>
              <a:t>Priest’s son</a:t>
            </a:r>
            <a:r>
              <a:rPr lang="en-US" dirty="0">
                <a:solidFill>
                  <a:schemeClr val="bg1"/>
                </a:solidFill>
              </a:rPr>
              <a:t>: Ate presence bread but got hungry again. </a:t>
            </a:r>
            <a:r>
              <a:rPr lang="en-US" u="sng" dirty="0">
                <a:solidFill>
                  <a:schemeClr val="bg1"/>
                </a:solidFill>
              </a:rPr>
              <a:t>Lame man</a:t>
            </a:r>
            <a:r>
              <a:rPr lang="en-US" dirty="0">
                <a:solidFill>
                  <a:schemeClr val="bg1"/>
                </a:solidFill>
              </a:rPr>
              <a:t>: Made whole until death. </a:t>
            </a:r>
            <a:r>
              <a:rPr lang="en-US" u="sng" dirty="0">
                <a:solidFill>
                  <a:schemeClr val="bg1"/>
                </a:solidFill>
              </a:rPr>
              <a:t>Goats, calves, ashes</a:t>
            </a:r>
            <a:r>
              <a:rPr lang="en-US" dirty="0">
                <a:solidFill>
                  <a:schemeClr val="bg1"/>
                </a:solidFill>
              </a:rPr>
              <a:t>: Earth’s needs. </a:t>
            </a:r>
            <a:r>
              <a:rPr lang="en-US" u="sng" dirty="0">
                <a:solidFill>
                  <a:schemeClr val="bg1"/>
                </a:solidFill>
              </a:rPr>
              <a:t>Thorns</a:t>
            </a:r>
            <a:r>
              <a:rPr lang="en-US" dirty="0">
                <a:solidFill>
                  <a:schemeClr val="bg1"/>
                </a:solidFill>
              </a:rPr>
              <a:t>: Heaven’s needs. </a:t>
            </a:r>
            <a:r>
              <a:rPr lang="en-US" u="sng" dirty="0">
                <a:solidFill>
                  <a:schemeClr val="bg1"/>
                </a:solidFill>
              </a:rPr>
              <a:t>Tabernacle</a:t>
            </a:r>
            <a:r>
              <a:rPr lang="en-US" dirty="0">
                <a:solidFill>
                  <a:schemeClr val="bg1"/>
                </a:solidFill>
              </a:rPr>
              <a:t>: Earth bound. </a:t>
            </a:r>
            <a:r>
              <a:rPr lang="en-US" u="sng" dirty="0">
                <a:solidFill>
                  <a:schemeClr val="bg1"/>
                </a:solidFill>
              </a:rPr>
              <a:t>Ladder</a:t>
            </a:r>
            <a:r>
              <a:rPr lang="en-US" dirty="0">
                <a:solidFill>
                  <a:schemeClr val="bg1"/>
                </a:solidFill>
              </a:rPr>
              <a:t>: Heaven bound </a:t>
            </a:r>
            <a:r>
              <a:rPr lang="en-US" dirty="0" err="1">
                <a:solidFill>
                  <a:schemeClr val="bg1"/>
                </a:solidFill>
              </a:rPr>
              <a:t>Jn</a:t>
            </a:r>
            <a:r>
              <a:rPr lang="en-US" dirty="0">
                <a:solidFill>
                  <a:schemeClr val="bg1"/>
                </a:solidFill>
              </a:rPr>
              <a:t> 1:51.   </a:t>
            </a:r>
            <a:endParaRPr lang="pt-PT" dirty="0">
              <a:solidFill>
                <a:schemeClr val="bg1"/>
              </a:solidFill>
            </a:endParaRP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 y="-98470"/>
            <a:ext cx="9144000" cy="6047750"/>
          </a:xfrm>
          <a:prstGeom prst="rect">
            <a:avLst/>
          </a:prstGeom>
        </p:spPr>
      </p:pic>
    </p:spTree>
    <p:extLst>
      <p:ext uri="{BB962C8B-B14F-4D97-AF65-F5344CB8AC3E}">
        <p14:creationId xmlns:p14="http://schemas.microsoft.com/office/powerpoint/2010/main" val="2088846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6094207"/>
            <a:ext cx="9144001" cy="777240"/>
          </a:xfrm>
          <a:noFill/>
        </p:spPr>
        <p:txBody>
          <a:bodyPr>
            <a:noAutofit/>
          </a:bodyPr>
          <a:lstStyle/>
          <a:p>
            <a:pPr>
              <a:lnSpc>
                <a:spcPct val="80000"/>
              </a:lnSpc>
            </a:pPr>
            <a:r>
              <a:rPr lang="pt-PT" dirty="0">
                <a:solidFill>
                  <a:schemeClr val="bg1"/>
                </a:solidFill>
              </a:rPr>
              <a:t>Sanctuary: Type of something better, animal blood </a:t>
            </a:r>
            <a:r>
              <a:rPr lang="pt-PT" u="sng" dirty="0">
                <a:solidFill>
                  <a:schemeClr val="bg1"/>
                </a:solidFill>
              </a:rPr>
              <a:t>vs</a:t>
            </a:r>
            <a:r>
              <a:rPr lang="pt-PT" dirty="0">
                <a:solidFill>
                  <a:schemeClr val="bg1"/>
                </a:solidFill>
              </a:rPr>
              <a:t> Christ’s blood, 9:2-5, 12-15. </a:t>
            </a:r>
            <a:r>
              <a:rPr lang="pt-PT" u="sng" dirty="0">
                <a:solidFill>
                  <a:schemeClr val="bg1"/>
                </a:solidFill>
              </a:rPr>
              <a:t>Animal blood</a:t>
            </a:r>
            <a:r>
              <a:rPr lang="pt-PT" dirty="0">
                <a:solidFill>
                  <a:schemeClr val="bg1"/>
                </a:solidFill>
              </a:rPr>
              <a:t>: Sprinkled on mercy seat the high priest could enter God’s presence. </a:t>
            </a:r>
            <a:r>
              <a:rPr lang="pt-PT" u="sng" dirty="0">
                <a:solidFill>
                  <a:schemeClr val="bg1"/>
                </a:solidFill>
              </a:rPr>
              <a:t>Christ’s blood</a:t>
            </a:r>
            <a:r>
              <a:rPr lang="pt-PT" dirty="0">
                <a:solidFill>
                  <a:schemeClr val="bg1"/>
                </a:solidFill>
              </a:rPr>
              <a:t>: By his own blood entered once into heavenly tabernacle. </a:t>
            </a:r>
            <a:r>
              <a:rPr lang="pt-PT" u="sng" dirty="0">
                <a:solidFill>
                  <a:schemeClr val="bg1"/>
                </a:solidFill>
              </a:rPr>
              <a:t>Incense</a:t>
            </a:r>
            <a:r>
              <a:rPr lang="pt-PT" dirty="0">
                <a:solidFill>
                  <a:schemeClr val="bg1"/>
                </a:solidFill>
              </a:rPr>
              <a:t>: Smoke dimmed Aaron’s view and the mercy seat hid the broken law from God’s sight. </a:t>
            </a:r>
            <a:r>
              <a:rPr lang="pt-PT" u="sng" dirty="0">
                <a:solidFill>
                  <a:schemeClr val="bg1"/>
                </a:solidFill>
              </a:rPr>
              <a:t>Dove</a:t>
            </a:r>
            <a:r>
              <a:rPr lang="pt-PT" dirty="0">
                <a:solidFill>
                  <a:schemeClr val="bg1"/>
                </a:solidFill>
              </a:rPr>
              <a:t>: HS reveals the Son who reveals the Father to us, the promised eternal inheritance. </a:t>
            </a:r>
            <a:endParaRPr lang="en-US" dirty="0">
              <a:solidFill>
                <a:schemeClr val="bg1"/>
              </a:solidFill>
            </a:endParaRP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49926"/>
          </a:xfrm>
          <a:prstGeom prst="rect">
            <a:avLst/>
          </a:prstGeom>
        </p:spPr>
      </p:pic>
    </p:spTree>
    <p:extLst>
      <p:ext uri="{BB962C8B-B14F-4D97-AF65-F5344CB8AC3E}">
        <p14:creationId xmlns:p14="http://schemas.microsoft.com/office/powerpoint/2010/main" val="2127896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6080760"/>
            <a:ext cx="9144001" cy="777240"/>
          </a:xfrm>
          <a:noFill/>
        </p:spPr>
        <p:txBody>
          <a:bodyPr>
            <a:noAutofit/>
          </a:bodyPr>
          <a:lstStyle/>
          <a:p>
            <a:pPr>
              <a:lnSpc>
                <a:spcPct val="80000"/>
              </a:lnSpc>
            </a:pPr>
            <a:r>
              <a:rPr lang="pt-PT" dirty="0">
                <a:solidFill>
                  <a:srgbClr val="F8F8F8"/>
                </a:solidFill>
              </a:rPr>
              <a:t>Sanctuary, a better finished work; continual sacrifices for sin </a:t>
            </a:r>
            <a:r>
              <a:rPr lang="pt-PT" u="sng" dirty="0">
                <a:solidFill>
                  <a:srgbClr val="F8F8F8"/>
                </a:solidFill>
              </a:rPr>
              <a:t>vs</a:t>
            </a:r>
            <a:r>
              <a:rPr lang="pt-PT" dirty="0">
                <a:solidFill>
                  <a:srgbClr val="F8F8F8"/>
                </a:solidFill>
              </a:rPr>
              <a:t> once for all sacrifice for sin 9:6-7, 12. </a:t>
            </a:r>
            <a:r>
              <a:rPr lang="pt-PT" u="sng" dirty="0">
                <a:solidFill>
                  <a:srgbClr val="F8F8F8"/>
                </a:solidFill>
              </a:rPr>
              <a:t>Moses</a:t>
            </a:r>
            <a:r>
              <a:rPr lang="pt-PT" dirty="0">
                <a:solidFill>
                  <a:srgbClr val="F8F8F8"/>
                </a:solidFill>
              </a:rPr>
              <a:t>: Inaugurated the old covt with animal blood. </a:t>
            </a:r>
            <a:r>
              <a:rPr lang="pt-PT" u="sng" dirty="0">
                <a:solidFill>
                  <a:srgbClr val="F8F8F8"/>
                </a:solidFill>
              </a:rPr>
              <a:t>Christ on cross</a:t>
            </a:r>
            <a:r>
              <a:rPr lang="pt-PT" dirty="0">
                <a:solidFill>
                  <a:srgbClr val="F8F8F8"/>
                </a:solidFill>
              </a:rPr>
              <a:t>: At his death inaugurated the new covt, just like a will is not in force until the testator dies. </a:t>
            </a:r>
            <a:r>
              <a:rPr lang="pt-PT" u="sng" dirty="0">
                <a:solidFill>
                  <a:srgbClr val="F8F8F8"/>
                </a:solidFill>
              </a:rPr>
              <a:t>Priests</a:t>
            </a:r>
            <a:r>
              <a:rPr lang="pt-PT" dirty="0">
                <a:solidFill>
                  <a:srgbClr val="F8F8F8"/>
                </a:solidFill>
              </a:rPr>
              <a:t> Repeatedly entered for over 1400 years. </a:t>
            </a:r>
            <a:r>
              <a:rPr lang="pt-PT" u="sng" dirty="0">
                <a:solidFill>
                  <a:srgbClr val="F8F8F8"/>
                </a:solidFill>
              </a:rPr>
              <a:t>Christ in heaven</a:t>
            </a:r>
            <a:r>
              <a:rPr lang="pt-PT" dirty="0">
                <a:solidFill>
                  <a:srgbClr val="F8F8F8"/>
                </a:solidFill>
              </a:rPr>
              <a:t>: By his own blood he entered in once into the heavenly sanctuary, having obtained eternal redemption for us.</a:t>
            </a: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80033"/>
          </a:xfrm>
          <a:prstGeom prst="rect">
            <a:avLst/>
          </a:prstGeom>
        </p:spPr>
      </p:pic>
    </p:spTree>
    <p:extLst>
      <p:ext uri="{BB962C8B-B14F-4D97-AF65-F5344CB8AC3E}">
        <p14:creationId xmlns:p14="http://schemas.microsoft.com/office/powerpoint/2010/main" val="2318614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8101" y="5969795"/>
            <a:ext cx="9144001" cy="777240"/>
          </a:xfrm>
          <a:noFill/>
        </p:spPr>
        <p:txBody>
          <a:bodyPr>
            <a:noAutofit/>
          </a:bodyPr>
          <a:lstStyle/>
          <a:p>
            <a:pPr algn="just">
              <a:lnSpc>
                <a:spcPct val="80000"/>
              </a:lnSpc>
            </a:pPr>
            <a:r>
              <a:rPr lang="pt-PT" dirty="0">
                <a:solidFill>
                  <a:schemeClr val="bg1"/>
                </a:solidFill>
              </a:rPr>
              <a:t>Sanctuary, better heart devotion: depending on faithfulness of man </a:t>
            </a:r>
            <a:r>
              <a:rPr lang="pt-PT" u="sng" dirty="0">
                <a:solidFill>
                  <a:schemeClr val="bg1"/>
                </a:solidFill>
              </a:rPr>
              <a:t>vs</a:t>
            </a:r>
            <a:r>
              <a:rPr lang="pt-PT" dirty="0">
                <a:solidFill>
                  <a:schemeClr val="bg1"/>
                </a:solidFill>
              </a:rPr>
              <a:t> depending on the faiithfulness of God. 9:8, 23-24. </a:t>
            </a:r>
            <a:r>
              <a:rPr lang="pt-PT" u="sng" dirty="0">
                <a:solidFill>
                  <a:schemeClr val="bg1"/>
                </a:solidFill>
              </a:rPr>
              <a:t>Aaron</a:t>
            </a:r>
            <a:r>
              <a:rPr lang="pt-PT" dirty="0">
                <a:solidFill>
                  <a:schemeClr val="bg1"/>
                </a:solidFill>
              </a:rPr>
              <a:t>: Restricted access, can only keep you out. </a:t>
            </a:r>
            <a:r>
              <a:rPr lang="pt-PT" u="sng" dirty="0">
                <a:solidFill>
                  <a:schemeClr val="bg1"/>
                </a:solidFill>
              </a:rPr>
              <a:t>Christ</a:t>
            </a:r>
            <a:r>
              <a:rPr lang="pt-PT" dirty="0">
                <a:solidFill>
                  <a:schemeClr val="bg1"/>
                </a:solidFill>
              </a:rPr>
              <a:t>: Unlimited access, willing to bring everyone in. </a:t>
            </a:r>
            <a:r>
              <a:rPr lang="pt-PT" u="sng" dirty="0">
                <a:solidFill>
                  <a:schemeClr val="bg1"/>
                </a:solidFill>
              </a:rPr>
              <a:t>Sinner/Priest</a:t>
            </a:r>
            <a:r>
              <a:rPr lang="pt-PT" dirty="0">
                <a:solidFill>
                  <a:srgbClr val="F8F8F8"/>
                </a:solidFill>
              </a:rPr>
              <a:t>: First offer for own sins, then for others. </a:t>
            </a:r>
            <a:r>
              <a:rPr lang="pt-PT" u="sng" dirty="0">
                <a:solidFill>
                  <a:srgbClr val="F8F8F8"/>
                </a:solidFill>
              </a:rPr>
              <a:t>Savior/Priest</a:t>
            </a:r>
            <a:r>
              <a:rPr lang="pt-PT" dirty="0">
                <a:solidFill>
                  <a:srgbClr val="F8F8F8"/>
                </a:solidFill>
              </a:rPr>
              <a:t>: No sacrifice needed for sin. </a:t>
            </a:r>
            <a:r>
              <a:rPr lang="pt-PT" u="sng" dirty="0">
                <a:solidFill>
                  <a:srgbClr val="F8F8F8"/>
                </a:solidFill>
              </a:rPr>
              <a:t>Nadab &amp; Abihu</a:t>
            </a:r>
            <a:r>
              <a:rPr lang="pt-PT" dirty="0">
                <a:solidFill>
                  <a:srgbClr val="F8F8F8"/>
                </a:solidFill>
              </a:rPr>
              <a:t>: Strange fire led to their death. </a:t>
            </a:r>
            <a:r>
              <a:rPr lang="pt-PT" u="sng" dirty="0">
                <a:solidFill>
                  <a:srgbClr val="F8F8F8"/>
                </a:solidFill>
              </a:rPr>
              <a:t>Jacob:</a:t>
            </a:r>
            <a:r>
              <a:rPr lang="pt-PT" dirty="0">
                <a:solidFill>
                  <a:srgbClr val="F8F8F8"/>
                </a:solidFill>
              </a:rPr>
              <a:t> Blind but saw God’s faithfulness. </a:t>
            </a:r>
            <a:r>
              <a:rPr lang="pt-PT" u="sng" dirty="0">
                <a:solidFill>
                  <a:srgbClr val="F8F8F8"/>
                </a:solidFill>
              </a:rPr>
              <a:t>Miriam:</a:t>
            </a:r>
            <a:r>
              <a:rPr lang="pt-PT" dirty="0">
                <a:solidFill>
                  <a:srgbClr val="F8F8F8"/>
                </a:solidFill>
              </a:rPr>
              <a:t> Doubted God’s faithfulness. </a:t>
            </a:r>
            <a:r>
              <a:rPr lang="pt-PT" u="sng" dirty="0">
                <a:solidFill>
                  <a:srgbClr val="F8F8F8"/>
                </a:solidFill>
              </a:rPr>
              <a:t>Stephen:</a:t>
            </a:r>
            <a:r>
              <a:rPr lang="pt-PT" dirty="0">
                <a:solidFill>
                  <a:srgbClr val="F8F8F8"/>
                </a:solidFill>
              </a:rPr>
              <a:t> I see heaven open, Son standing.</a:t>
            </a:r>
            <a:endParaRPr lang="en-US" dirty="0">
              <a:solidFill>
                <a:schemeClr val="bg1"/>
              </a:solidFill>
            </a:endParaRP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77"/>
            <a:ext cx="9144000" cy="6048672"/>
          </a:xfrm>
          <a:prstGeom prst="rect">
            <a:avLst/>
          </a:prstGeom>
        </p:spPr>
      </p:pic>
    </p:spTree>
    <p:extLst>
      <p:ext uri="{BB962C8B-B14F-4D97-AF65-F5344CB8AC3E}">
        <p14:creationId xmlns:p14="http://schemas.microsoft.com/office/powerpoint/2010/main" val="229103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5936776"/>
            <a:ext cx="9144001" cy="892955"/>
          </a:xfrm>
          <a:noFill/>
        </p:spPr>
        <p:txBody>
          <a:bodyPr>
            <a:noAutofit/>
          </a:bodyPr>
          <a:lstStyle/>
          <a:p>
            <a:pPr algn="just">
              <a:lnSpc>
                <a:spcPct val="80000"/>
              </a:lnSpc>
            </a:pPr>
            <a:r>
              <a:rPr lang="pt-PT" dirty="0">
                <a:solidFill>
                  <a:schemeClr val="bg1"/>
                </a:solidFill>
              </a:rPr>
              <a:t>Sanctuary, a better connection to God, earthly priesthood is fading </a:t>
            </a:r>
            <a:r>
              <a:rPr lang="pt-PT" u="sng" dirty="0">
                <a:solidFill>
                  <a:schemeClr val="bg1"/>
                </a:solidFill>
              </a:rPr>
              <a:t>vs</a:t>
            </a:r>
            <a:r>
              <a:rPr lang="pt-PT" dirty="0">
                <a:solidFill>
                  <a:schemeClr val="bg1"/>
                </a:solidFill>
              </a:rPr>
              <a:t> the heavenly is here to stay 9:9-10, 25-28. </a:t>
            </a:r>
            <a:r>
              <a:rPr lang="pt-PT" u="sng" dirty="0">
                <a:solidFill>
                  <a:schemeClr val="bg1"/>
                </a:solidFill>
              </a:rPr>
              <a:t>Moses</a:t>
            </a:r>
            <a:r>
              <a:rPr lang="pt-PT" dirty="0">
                <a:solidFill>
                  <a:schemeClr val="bg1"/>
                </a:solidFill>
              </a:rPr>
              <a:t> Woe is me, gifts and sacrifices that can’t purify the guilty conscience are growing old. </a:t>
            </a:r>
            <a:r>
              <a:rPr lang="pt-PT" u="sng" dirty="0">
                <a:solidFill>
                  <a:schemeClr val="bg1"/>
                </a:solidFill>
              </a:rPr>
              <a:t>Rahab</a:t>
            </a:r>
            <a:r>
              <a:rPr lang="pt-PT" dirty="0">
                <a:solidFill>
                  <a:schemeClr val="bg1"/>
                </a:solidFill>
              </a:rPr>
              <a:t>: Like Abraham, she patiently waited with the red rope hanging down Jericho’s walls, she being dead yet speaketh. </a:t>
            </a:r>
            <a:r>
              <a:rPr lang="pt-PT" u="sng" dirty="0">
                <a:solidFill>
                  <a:schemeClr val="bg1"/>
                </a:solidFill>
              </a:rPr>
              <a:t>Sinkhole</a:t>
            </a:r>
            <a:r>
              <a:rPr lang="pt-PT" dirty="0">
                <a:solidFill>
                  <a:schemeClr val="bg1"/>
                </a:solidFill>
              </a:rPr>
              <a:t>: No firm standing for the cerimonial washings, fire, blood and food laws that have disappeared. No no, don’t fall into this mire. </a:t>
            </a:r>
            <a:r>
              <a:rPr lang="pt-PT" u="sng" dirty="0">
                <a:solidFill>
                  <a:schemeClr val="bg1"/>
                </a:solidFill>
              </a:rPr>
              <a:t>Rock</a:t>
            </a:r>
            <a:r>
              <a:rPr lang="pt-PT" dirty="0">
                <a:solidFill>
                  <a:schemeClr val="bg1"/>
                </a:solidFill>
              </a:rPr>
              <a:t>: The Holy Spirit enlightens the heart that the true way to God is by Christ’s sacrifice.</a:t>
            </a: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36187"/>
            <a:ext cx="9144000" cy="6072963"/>
          </a:xfrm>
          <a:prstGeom prst="rect">
            <a:avLst/>
          </a:prstGeom>
        </p:spPr>
      </p:pic>
    </p:spTree>
    <p:extLst>
      <p:ext uri="{BB962C8B-B14F-4D97-AF65-F5344CB8AC3E}">
        <p14:creationId xmlns:p14="http://schemas.microsoft.com/office/powerpoint/2010/main" val="864020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6512" y="6080760"/>
            <a:ext cx="9144001" cy="777240"/>
          </a:xfrm>
          <a:noFill/>
        </p:spPr>
        <p:txBody>
          <a:bodyPr>
            <a:noAutofit/>
          </a:bodyPr>
          <a:lstStyle/>
          <a:p>
            <a:pPr>
              <a:lnSpc>
                <a:spcPct val="80000"/>
              </a:lnSpc>
            </a:pPr>
            <a:r>
              <a:rPr lang="pt-PT" dirty="0">
                <a:solidFill>
                  <a:schemeClr val="bg1"/>
                </a:solidFill>
              </a:rPr>
              <a:t>A superior sacrifice 10:1-18. system of laws, sacrifices, eating foods with no end in sight </a:t>
            </a:r>
            <a:r>
              <a:rPr lang="pt-PT" u="sng" dirty="0">
                <a:solidFill>
                  <a:schemeClr val="bg1"/>
                </a:solidFill>
              </a:rPr>
              <a:t>vs</a:t>
            </a:r>
            <a:r>
              <a:rPr lang="pt-PT" dirty="0">
                <a:solidFill>
                  <a:schemeClr val="bg1"/>
                </a:solidFill>
              </a:rPr>
              <a:t> a Savior whose sacrifice is final. The author reaches back to 9:26 making this a summary of what came before. </a:t>
            </a:r>
            <a:r>
              <a:rPr lang="pt-PT" u="sng" dirty="0">
                <a:solidFill>
                  <a:schemeClr val="bg1"/>
                </a:solidFill>
              </a:rPr>
              <a:t>Men reaching up</a:t>
            </a:r>
            <a:r>
              <a:rPr lang="pt-PT" dirty="0">
                <a:solidFill>
                  <a:schemeClr val="bg1"/>
                </a:solidFill>
              </a:rPr>
              <a:t>: They are all reaching up but they are still on earth. </a:t>
            </a:r>
            <a:r>
              <a:rPr lang="pt-PT" u="sng" dirty="0">
                <a:solidFill>
                  <a:schemeClr val="bg1"/>
                </a:solidFill>
              </a:rPr>
              <a:t>God reaching down</a:t>
            </a:r>
            <a:r>
              <a:rPr lang="pt-PT" dirty="0">
                <a:solidFill>
                  <a:schemeClr val="bg1"/>
                </a:solidFill>
              </a:rPr>
              <a:t>: Reaching down to earth to bring sinners higher than the heavens. </a:t>
            </a:r>
            <a:r>
              <a:rPr lang="pt-PT" u="sng" dirty="0">
                <a:solidFill>
                  <a:schemeClr val="bg1"/>
                </a:solidFill>
              </a:rPr>
              <a:t>Curtains</a:t>
            </a:r>
            <a:r>
              <a:rPr lang="pt-PT" dirty="0">
                <a:solidFill>
                  <a:schemeClr val="bg1"/>
                </a:solidFill>
              </a:rPr>
              <a:t>: Both entered by blood, an earthly shadow vs a heavenly glory.</a:t>
            </a: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60558"/>
          </a:xfrm>
          <a:prstGeom prst="rect">
            <a:avLst/>
          </a:prstGeom>
        </p:spPr>
      </p:pic>
    </p:spTree>
    <p:extLst>
      <p:ext uri="{BB962C8B-B14F-4D97-AF65-F5344CB8AC3E}">
        <p14:creationId xmlns:p14="http://schemas.microsoft.com/office/powerpoint/2010/main" val="1304111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6080760"/>
            <a:ext cx="9144001" cy="777240"/>
          </a:xfrm>
          <a:noFill/>
        </p:spPr>
        <p:txBody>
          <a:bodyPr>
            <a:noAutofit/>
          </a:bodyPr>
          <a:lstStyle/>
          <a:p>
            <a:pPr>
              <a:lnSpc>
                <a:spcPct val="80000"/>
              </a:lnSpc>
            </a:pPr>
            <a:r>
              <a:rPr lang="pt-PT" dirty="0">
                <a:solidFill>
                  <a:schemeClr val="bg1"/>
                </a:solidFill>
              </a:rPr>
              <a:t>Judgment hour 6:6; 10:19-25. The weight of dead works placed on me vs the weight of dead works placed on my substitute. </a:t>
            </a:r>
            <a:r>
              <a:rPr lang="pt-PT" u="sng" dirty="0">
                <a:solidFill>
                  <a:schemeClr val="bg1"/>
                </a:solidFill>
              </a:rPr>
              <a:t>Threshing floor of firey judgment Lu 22:31</a:t>
            </a:r>
            <a:r>
              <a:rPr lang="pt-PT" dirty="0">
                <a:solidFill>
                  <a:schemeClr val="bg1"/>
                </a:solidFill>
              </a:rPr>
              <a:t>. Wrath results when grace is rejected Rom 2:5. </a:t>
            </a:r>
            <a:r>
              <a:rPr lang="pt-PT" u="sng" dirty="0">
                <a:solidFill>
                  <a:schemeClr val="bg1"/>
                </a:solidFill>
              </a:rPr>
              <a:t>Firey judgment on cross</a:t>
            </a:r>
            <a:r>
              <a:rPr lang="pt-PT" dirty="0">
                <a:solidFill>
                  <a:schemeClr val="bg1"/>
                </a:solidFill>
              </a:rPr>
              <a:t>: If you reject my sacrifice, there remains no other sacrifice for sins. You’ve trampled underfoot the Son of God. Cast not away your confidence; draw near to Me. </a:t>
            </a:r>
            <a:r>
              <a:rPr lang="pt-PT" u="sng" dirty="0">
                <a:solidFill>
                  <a:schemeClr val="bg1"/>
                </a:solidFill>
              </a:rPr>
              <a:t>Heaven</a:t>
            </a:r>
            <a:r>
              <a:rPr lang="pt-PT" dirty="0">
                <a:solidFill>
                  <a:schemeClr val="bg1"/>
                </a:solidFill>
              </a:rPr>
              <a:t>: You have a great reward. </a:t>
            </a: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64139"/>
          </a:xfrm>
          <a:prstGeom prst="rect">
            <a:avLst/>
          </a:prstGeom>
        </p:spPr>
      </p:pic>
    </p:spTree>
    <p:extLst>
      <p:ext uri="{BB962C8B-B14F-4D97-AF65-F5344CB8AC3E}">
        <p14:creationId xmlns:p14="http://schemas.microsoft.com/office/powerpoint/2010/main" val="2291018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6080760"/>
            <a:ext cx="9144001" cy="777240"/>
          </a:xfrm>
          <a:noFill/>
        </p:spPr>
        <p:txBody>
          <a:bodyPr>
            <a:normAutofit/>
          </a:bodyPr>
          <a:lstStyle/>
          <a:p>
            <a:pPr>
              <a:lnSpc>
                <a:spcPct val="80000"/>
              </a:lnSpc>
            </a:pPr>
            <a:r>
              <a:rPr lang="pt-PT" dirty="0">
                <a:solidFill>
                  <a:schemeClr val="bg1"/>
                </a:solidFill>
              </a:rPr>
              <a:t>Faith to remember our Lord in his suffering 10:26-39. </a:t>
            </a:r>
            <a:r>
              <a:rPr lang="pt-PT" u="sng" dirty="0">
                <a:solidFill>
                  <a:schemeClr val="bg1"/>
                </a:solidFill>
              </a:rPr>
              <a:t>Wild beasts/Man-lion Ps 22</a:t>
            </a:r>
            <a:r>
              <a:rPr lang="pt-PT" dirty="0">
                <a:solidFill>
                  <a:schemeClr val="bg1"/>
                </a:solidFill>
              </a:rPr>
              <a:t>. Pictures sin’s weight placed upon Christ. </a:t>
            </a:r>
            <a:r>
              <a:rPr lang="pt-PT" u="sng" dirty="0">
                <a:solidFill>
                  <a:schemeClr val="bg1"/>
                </a:solidFill>
              </a:rPr>
              <a:t>Fig leaves</a:t>
            </a:r>
            <a:r>
              <a:rPr lang="pt-PT" dirty="0">
                <a:solidFill>
                  <a:schemeClr val="bg1"/>
                </a:solidFill>
              </a:rPr>
              <a:t> Adam and Eve’s sin was placed on Jesus. </a:t>
            </a:r>
            <a:r>
              <a:rPr lang="pt-PT" u="sng" dirty="0">
                <a:solidFill>
                  <a:schemeClr val="bg1"/>
                </a:solidFill>
              </a:rPr>
              <a:t>Sins washed white as snow Isa 1:18</a:t>
            </a:r>
            <a:r>
              <a:rPr lang="pt-PT" dirty="0">
                <a:solidFill>
                  <a:schemeClr val="bg1"/>
                </a:solidFill>
              </a:rPr>
              <a:t>. The sin of the world was placed on Christ. All men benefit by his death but only those who believe have the benefits applied to them Is 53. </a:t>
            </a:r>
            <a:r>
              <a:rPr lang="pt-PT" u="sng" dirty="0">
                <a:solidFill>
                  <a:schemeClr val="bg1"/>
                </a:solidFill>
              </a:rPr>
              <a:t>Cain:</a:t>
            </a:r>
            <a:r>
              <a:rPr lang="pt-PT" dirty="0">
                <a:solidFill>
                  <a:schemeClr val="bg1"/>
                </a:solidFill>
              </a:rPr>
              <a:t> drew back, no faith. </a:t>
            </a:r>
            <a:r>
              <a:rPr lang="pt-PT" u="sng" dirty="0">
                <a:solidFill>
                  <a:schemeClr val="bg1"/>
                </a:solidFill>
              </a:rPr>
              <a:t>Faith</a:t>
            </a:r>
            <a:r>
              <a:rPr lang="pt-PT" dirty="0">
                <a:solidFill>
                  <a:schemeClr val="bg1"/>
                </a:solidFill>
              </a:rPr>
              <a:t> binds the two narratives of Hebrews together, 10:38</a:t>
            </a: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96593"/>
          </a:xfrm>
          <a:prstGeom prst="rect">
            <a:avLst/>
          </a:prstGeom>
        </p:spPr>
      </p:pic>
    </p:spTree>
    <p:extLst>
      <p:ext uri="{BB962C8B-B14F-4D97-AF65-F5344CB8AC3E}">
        <p14:creationId xmlns:p14="http://schemas.microsoft.com/office/powerpoint/2010/main" val="3084509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6080760"/>
            <a:ext cx="9144001" cy="777240"/>
          </a:xfrm>
          <a:noFill/>
        </p:spPr>
        <p:txBody>
          <a:bodyPr>
            <a:noAutofit/>
          </a:bodyPr>
          <a:lstStyle/>
          <a:p>
            <a:pPr>
              <a:lnSpc>
                <a:spcPct val="80000"/>
              </a:lnSpc>
            </a:pPr>
            <a:r>
              <a:rPr lang="pt-PT" dirty="0">
                <a:solidFill>
                  <a:schemeClr val="bg1"/>
                </a:solidFill>
              </a:rPr>
              <a:t>Faith evidenced 11:1-16 All who lived by faith looked forward to a certain future </a:t>
            </a:r>
            <a:r>
              <a:rPr lang="pt-PT" u="sng" dirty="0">
                <a:solidFill>
                  <a:schemeClr val="bg1"/>
                </a:solidFill>
              </a:rPr>
              <a:t>Abel</a:t>
            </a:r>
            <a:r>
              <a:rPr lang="pt-PT" dirty="0">
                <a:solidFill>
                  <a:schemeClr val="bg1"/>
                </a:solidFill>
              </a:rPr>
              <a:t> Dead, by faith he still speaks </a:t>
            </a:r>
            <a:r>
              <a:rPr lang="pt-PT" u="sng" dirty="0">
                <a:solidFill>
                  <a:schemeClr val="bg1"/>
                </a:solidFill>
              </a:rPr>
              <a:t>Enoch</a:t>
            </a:r>
            <a:r>
              <a:rPr lang="pt-PT" dirty="0">
                <a:solidFill>
                  <a:schemeClr val="bg1"/>
                </a:solidFill>
              </a:rPr>
              <a:t> By faith he didn’t die. </a:t>
            </a:r>
            <a:r>
              <a:rPr lang="pt-PT" u="sng" dirty="0">
                <a:solidFill>
                  <a:schemeClr val="bg1"/>
                </a:solidFill>
              </a:rPr>
              <a:t>Noah</a:t>
            </a:r>
            <a:r>
              <a:rPr lang="pt-PT" dirty="0">
                <a:solidFill>
                  <a:schemeClr val="bg1"/>
                </a:solidFill>
              </a:rPr>
              <a:t> By faith entered the ark.  </a:t>
            </a:r>
            <a:r>
              <a:rPr lang="pt-PT" u="sng" dirty="0">
                <a:solidFill>
                  <a:schemeClr val="bg1"/>
                </a:solidFill>
              </a:rPr>
              <a:t>Dove</a:t>
            </a:r>
            <a:r>
              <a:rPr lang="pt-PT" dirty="0">
                <a:solidFill>
                  <a:schemeClr val="bg1"/>
                </a:solidFill>
              </a:rPr>
              <a:t>. By faith opened the window and worshipped. </a:t>
            </a:r>
            <a:r>
              <a:rPr lang="pt-PT" u="sng" dirty="0">
                <a:solidFill>
                  <a:schemeClr val="bg1"/>
                </a:solidFill>
              </a:rPr>
              <a:t>Abraham</a:t>
            </a:r>
            <a:r>
              <a:rPr lang="pt-PT" dirty="0">
                <a:solidFill>
                  <a:schemeClr val="bg1"/>
                </a:solidFill>
              </a:rPr>
              <a:t>: Became a wanderer, didn’t put down roots in this old world. </a:t>
            </a:r>
            <a:r>
              <a:rPr lang="pt-PT" u="sng" dirty="0">
                <a:solidFill>
                  <a:schemeClr val="bg1"/>
                </a:solidFill>
              </a:rPr>
              <a:t>Sarah</a:t>
            </a:r>
            <a:r>
              <a:rPr lang="pt-PT" dirty="0">
                <a:solidFill>
                  <a:schemeClr val="bg1"/>
                </a:solidFill>
              </a:rPr>
              <a:t>: No child, getting old, the best medicine is laughter and that’s what she named her son. Died </a:t>
            </a:r>
            <a:r>
              <a:rPr lang="pt-PT" u="sng" dirty="0">
                <a:solidFill>
                  <a:schemeClr val="bg1"/>
                </a:solidFill>
              </a:rPr>
              <a:t>in</a:t>
            </a:r>
            <a:r>
              <a:rPr lang="pt-PT" dirty="0">
                <a:solidFill>
                  <a:schemeClr val="bg1"/>
                </a:solidFill>
              </a:rPr>
              <a:t> faith because object of faith was God.</a:t>
            </a: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60558"/>
          </a:xfrm>
          <a:prstGeom prst="rect">
            <a:avLst/>
          </a:prstGeom>
        </p:spPr>
      </p:pic>
    </p:spTree>
    <p:extLst>
      <p:ext uri="{BB962C8B-B14F-4D97-AF65-F5344CB8AC3E}">
        <p14:creationId xmlns:p14="http://schemas.microsoft.com/office/powerpoint/2010/main" val="3696702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6066473"/>
            <a:ext cx="9144001" cy="777240"/>
          </a:xfrm>
          <a:noFill/>
        </p:spPr>
        <p:txBody>
          <a:bodyPr>
            <a:normAutofit fontScale="92500" lnSpcReduction="20000"/>
          </a:bodyPr>
          <a:lstStyle/>
          <a:p>
            <a:r>
              <a:rPr lang="pt-PT" dirty="0">
                <a:solidFill>
                  <a:schemeClr val="bg1"/>
                </a:solidFill>
              </a:rPr>
              <a:t>Faith tested and rewarded 11:17-31. All who live by faith look forward to a certain reward within the reach of faith, not some dream unable to be grasped. The best way to grow in faith is to walk with the faithful so we return to </a:t>
            </a:r>
            <a:r>
              <a:rPr lang="pt-PT" u="sng" dirty="0">
                <a:solidFill>
                  <a:schemeClr val="bg1"/>
                </a:solidFill>
              </a:rPr>
              <a:t>Abraham</a:t>
            </a:r>
            <a:r>
              <a:rPr lang="pt-PT" dirty="0">
                <a:solidFill>
                  <a:schemeClr val="bg1"/>
                </a:solidFill>
              </a:rPr>
              <a:t>, then </a:t>
            </a:r>
            <a:r>
              <a:rPr lang="pt-PT" u="sng" dirty="0">
                <a:solidFill>
                  <a:schemeClr val="bg1"/>
                </a:solidFill>
              </a:rPr>
              <a:t>Isaac</a:t>
            </a:r>
            <a:r>
              <a:rPr lang="pt-PT" dirty="0">
                <a:solidFill>
                  <a:schemeClr val="bg1"/>
                </a:solidFill>
              </a:rPr>
              <a:t>, </a:t>
            </a:r>
            <a:r>
              <a:rPr lang="pt-PT" u="sng" dirty="0">
                <a:solidFill>
                  <a:schemeClr val="bg1"/>
                </a:solidFill>
              </a:rPr>
              <a:t>Jacob</a:t>
            </a:r>
            <a:r>
              <a:rPr lang="pt-PT" dirty="0">
                <a:solidFill>
                  <a:schemeClr val="bg1"/>
                </a:solidFill>
              </a:rPr>
              <a:t>, </a:t>
            </a:r>
            <a:r>
              <a:rPr lang="pt-PT" u="sng" dirty="0">
                <a:solidFill>
                  <a:schemeClr val="bg1"/>
                </a:solidFill>
              </a:rPr>
              <a:t>Joseph</a:t>
            </a:r>
            <a:r>
              <a:rPr lang="pt-PT" dirty="0">
                <a:solidFill>
                  <a:schemeClr val="bg1"/>
                </a:solidFill>
              </a:rPr>
              <a:t>, </a:t>
            </a:r>
            <a:r>
              <a:rPr lang="pt-PT" u="sng" dirty="0">
                <a:solidFill>
                  <a:schemeClr val="bg1"/>
                </a:solidFill>
              </a:rPr>
              <a:t>Amram &amp; Jochebed</a:t>
            </a:r>
            <a:r>
              <a:rPr lang="pt-PT" dirty="0">
                <a:solidFill>
                  <a:schemeClr val="bg1"/>
                </a:solidFill>
              </a:rPr>
              <a:t>. </a:t>
            </a:r>
            <a:r>
              <a:rPr lang="pt-PT" u="sng" dirty="0">
                <a:solidFill>
                  <a:schemeClr val="bg1"/>
                </a:solidFill>
              </a:rPr>
              <a:t>Moses</a:t>
            </a:r>
            <a:r>
              <a:rPr lang="pt-PT" dirty="0">
                <a:solidFill>
                  <a:schemeClr val="bg1"/>
                </a:solidFill>
              </a:rPr>
              <a:t> turned his back on Egypt and kept looking away from worldly pleasures. </a:t>
            </a:r>
            <a:r>
              <a:rPr lang="pt-PT" u="sng" dirty="0">
                <a:solidFill>
                  <a:schemeClr val="bg1"/>
                </a:solidFill>
              </a:rPr>
              <a:t>Rahab</a:t>
            </a:r>
            <a:r>
              <a:rPr lang="pt-PT" dirty="0">
                <a:solidFill>
                  <a:schemeClr val="bg1"/>
                </a:solidFill>
              </a:rPr>
              <a:t> She waited 40 years and was rewarded,  the last ones standing on the walls of Jericho. </a:t>
            </a: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78258"/>
          </a:xfrm>
          <a:prstGeom prst="rect">
            <a:avLst/>
          </a:prstGeom>
        </p:spPr>
      </p:pic>
    </p:spTree>
    <p:extLst>
      <p:ext uri="{BB962C8B-B14F-4D97-AF65-F5344CB8AC3E}">
        <p14:creationId xmlns:p14="http://schemas.microsoft.com/office/powerpoint/2010/main" val="686533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441" y="31612"/>
            <a:ext cx="8640960" cy="864096"/>
          </a:xfrm>
        </p:spPr>
        <p:txBody>
          <a:bodyPr>
            <a:normAutofit/>
          </a:bodyPr>
          <a:lstStyle/>
          <a:p>
            <a:r>
              <a:rPr lang="en-US" dirty="0">
                <a:solidFill>
                  <a:srgbClr val="F8F8F8"/>
                </a:solidFill>
              </a:rPr>
              <a:t>Hebrews</a:t>
            </a:r>
          </a:p>
        </p:txBody>
      </p:sp>
      <p:sp>
        <p:nvSpPr>
          <p:cNvPr id="4" name="Subtítulo 2"/>
          <p:cNvSpPr txBox="1">
            <a:spLocks/>
          </p:cNvSpPr>
          <p:nvPr/>
        </p:nvSpPr>
        <p:spPr>
          <a:xfrm>
            <a:off x="329722" y="764704"/>
            <a:ext cx="8640960" cy="583453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pt-BR" sz="2800" u="sng" dirty="0">
                <a:solidFill>
                  <a:srgbClr val="F8F8F8"/>
                </a:solidFill>
              </a:rPr>
              <a:t>Who</a:t>
            </a:r>
            <a:r>
              <a:rPr lang="pt-BR" sz="2800" dirty="0">
                <a:solidFill>
                  <a:srgbClr val="F8F8F8"/>
                </a:solidFill>
              </a:rPr>
              <a:t> wrote to these Jews and </a:t>
            </a:r>
            <a:r>
              <a:rPr lang="pt-BR" sz="2800" u="sng" dirty="0">
                <a:solidFill>
                  <a:srgbClr val="F8F8F8"/>
                </a:solidFill>
              </a:rPr>
              <a:t>when</a:t>
            </a:r>
            <a:r>
              <a:rPr lang="pt-BR" sz="2800" dirty="0">
                <a:solidFill>
                  <a:srgbClr val="F8F8F8"/>
                </a:solidFill>
              </a:rPr>
              <a:t> did he write? The author knew </a:t>
            </a:r>
            <a:r>
              <a:rPr lang="pt-BR" sz="2800" u="sng" dirty="0">
                <a:solidFill>
                  <a:srgbClr val="F8F8F8"/>
                </a:solidFill>
              </a:rPr>
              <a:t>Timothy</a:t>
            </a:r>
            <a:r>
              <a:rPr lang="pt-BR" sz="2800" dirty="0">
                <a:solidFill>
                  <a:srgbClr val="F8F8F8"/>
                </a:solidFill>
              </a:rPr>
              <a:t>, so it could be </a:t>
            </a:r>
            <a:r>
              <a:rPr lang="pt-BR" sz="2800" u="sng" dirty="0">
                <a:solidFill>
                  <a:srgbClr val="F8F8F8"/>
                </a:solidFill>
              </a:rPr>
              <a:t>Paul</a:t>
            </a:r>
            <a:r>
              <a:rPr lang="pt-BR" sz="2800" dirty="0">
                <a:solidFill>
                  <a:srgbClr val="F8F8F8"/>
                </a:solidFill>
              </a:rPr>
              <a:t>. For that matter it could be </a:t>
            </a:r>
            <a:r>
              <a:rPr lang="pt-BR" sz="2800" u="sng" dirty="0">
                <a:solidFill>
                  <a:srgbClr val="F8F8F8"/>
                </a:solidFill>
              </a:rPr>
              <a:t>Barnabas</a:t>
            </a:r>
            <a:r>
              <a:rPr lang="pt-BR" sz="2800" dirty="0">
                <a:solidFill>
                  <a:srgbClr val="F8F8F8"/>
                </a:solidFill>
              </a:rPr>
              <a:t> who was a Levite Acts 4:36, apostle Acts 14:4, 14, and was there when Timothy was converted Acts 16:1-3. In an ancient catalog of canonical books the book of Hebrews is listed under the name of the </a:t>
            </a:r>
            <a:r>
              <a:rPr lang="pt-BR" sz="2800" u="sng" dirty="0">
                <a:solidFill>
                  <a:srgbClr val="F8F8F8"/>
                </a:solidFill>
              </a:rPr>
              <a:t>Epistle of Barnabas</a:t>
            </a:r>
            <a:r>
              <a:rPr lang="pt-BR" sz="2800" dirty="0">
                <a:solidFill>
                  <a:srgbClr val="F8F8F8"/>
                </a:solidFill>
              </a:rPr>
              <a:t>. The one geographical  reference to Italy doesn’t solve the authorship, Heb 13:24. Jerusalem hadn’t been destoyed (70AD), Timothy was still alive, and perhaps Paul was already martyed as one might expect him to join Paul after Timothy’s release from prison, Acts 13:23.</a:t>
            </a:r>
          </a:p>
          <a:p>
            <a:pPr marL="0" indent="0">
              <a:buNone/>
            </a:pPr>
            <a:r>
              <a:rPr lang="pt-BR" sz="2800" dirty="0">
                <a:solidFill>
                  <a:srgbClr val="F8F8F8"/>
                </a:solidFill>
              </a:rPr>
              <a:t>Author: uncertain. 			Date: 64-69.</a:t>
            </a:r>
          </a:p>
          <a:p>
            <a:pPr marL="0" indent="0">
              <a:buNone/>
            </a:pPr>
            <a:r>
              <a:rPr lang="pt-BR" sz="2800" dirty="0">
                <a:solidFill>
                  <a:srgbClr val="F8F8F8"/>
                </a:solidFill>
              </a:rPr>
              <a:t>In any case, it’s divine authority is clearly manifest.</a:t>
            </a: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spTree>
    <p:extLst>
      <p:ext uri="{BB962C8B-B14F-4D97-AF65-F5344CB8AC3E}">
        <p14:creationId xmlns:p14="http://schemas.microsoft.com/office/powerpoint/2010/main" val="287343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6080760"/>
            <a:ext cx="9144001" cy="777240"/>
          </a:xfrm>
          <a:noFill/>
        </p:spPr>
        <p:txBody>
          <a:bodyPr>
            <a:noAutofit/>
          </a:bodyPr>
          <a:lstStyle/>
          <a:p>
            <a:pPr>
              <a:lnSpc>
                <a:spcPct val="80000"/>
              </a:lnSpc>
            </a:pPr>
            <a:r>
              <a:rPr lang="pt-PT" dirty="0">
                <a:solidFill>
                  <a:schemeClr val="bg1"/>
                </a:solidFill>
              </a:rPr>
              <a:t>Faith victorious, 11:32-40. Because the object of our faith is victorious. We are winners because the One in who we place our faith is a winner. </a:t>
            </a:r>
            <a:r>
              <a:rPr lang="pt-PT" u="sng" dirty="0">
                <a:solidFill>
                  <a:schemeClr val="bg1"/>
                </a:solidFill>
              </a:rPr>
              <a:t>Hammering</a:t>
            </a:r>
            <a:r>
              <a:rPr lang="pt-PT" dirty="0">
                <a:solidFill>
                  <a:schemeClr val="bg1"/>
                </a:solidFill>
              </a:rPr>
              <a:t>: The tempo has quickened, the intensity felt, 11:32-34. </a:t>
            </a:r>
            <a:r>
              <a:rPr lang="pt-PT" u="sng" dirty="0">
                <a:solidFill>
                  <a:schemeClr val="bg1"/>
                </a:solidFill>
              </a:rPr>
              <a:t>Beating drum</a:t>
            </a:r>
            <a:r>
              <a:rPr lang="pt-PT" dirty="0">
                <a:solidFill>
                  <a:schemeClr val="bg1"/>
                </a:solidFill>
              </a:rPr>
              <a:t>: Death took it’s toll but faith triumphed as some were resurrected. </a:t>
            </a:r>
            <a:r>
              <a:rPr lang="pt-PT" u="sng" dirty="0">
                <a:solidFill>
                  <a:schemeClr val="bg1"/>
                </a:solidFill>
              </a:rPr>
              <a:t>Whipping</a:t>
            </a:r>
            <a:r>
              <a:rPr lang="pt-PT" dirty="0">
                <a:solidFill>
                  <a:schemeClr val="bg1"/>
                </a:solidFill>
              </a:rPr>
              <a:t>: But others were tortured; it took more faith to endure than to escape. </a:t>
            </a:r>
            <a:r>
              <a:rPr lang="pt-PT" u="sng" dirty="0">
                <a:solidFill>
                  <a:schemeClr val="bg1"/>
                </a:solidFill>
              </a:rPr>
              <a:t>Abel</a:t>
            </a:r>
            <a:r>
              <a:rPr lang="pt-PT" dirty="0">
                <a:solidFill>
                  <a:schemeClr val="bg1"/>
                </a:solidFill>
              </a:rPr>
              <a:t>: reaching out, perfecting, their hope awaits for us.  </a:t>
            </a:r>
          </a:p>
        </p:txBody>
      </p:sp>
      <p:sp>
        <p:nvSpPr>
          <p:cNvPr id="6" name="Text Box 3"/>
          <p:cNvSpPr txBox="1">
            <a:spLocks noChangeArrowheads="1"/>
          </p:cNvSpPr>
          <p:nvPr/>
        </p:nvSpPr>
        <p:spPr bwMode="auto">
          <a:xfrm>
            <a:off x="4610100" y="6599238"/>
            <a:ext cx="4495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a:t>
            </a:r>
            <a:r>
              <a:rPr lang="en-US" sz="1400" dirty="0">
                <a:solidFill>
                  <a:srgbClr val="F8F8F8"/>
                </a:solidFill>
              </a:rPr>
              <a:t>Bible</a:t>
            </a:r>
            <a:r>
              <a:rPr lang="en-US" sz="1000" dirty="0">
                <a:solidFill>
                  <a:srgbClr val="F8F8F8"/>
                </a:solidFill>
              </a:rPr>
              <a:t> Graphics.  www.biblegraphics.com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79438"/>
          </a:xfrm>
          <a:prstGeom prst="rect">
            <a:avLst/>
          </a:prstGeom>
        </p:spPr>
      </p:pic>
    </p:spTree>
    <p:extLst>
      <p:ext uri="{BB962C8B-B14F-4D97-AF65-F5344CB8AC3E}">
        <p14:creationId xmlns:p14="http://schemas.microsoft.com/office/powerpoint/2010/main" val="2646270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6080760"/>
            <a:ext cx="9144001" cy="777240"/>
          </a:xfrm>
          <a:noFill/>
        </p:spPr>
        <p:txBody>
          <a:bodyPr>
            <a:normAutofit/>
          </a:bodyPr>
          <a:lstStyle/>
          <a:p>
            <a:pPr>
              <a:lnSpc>
                <a:spcPct val="80000"/>
              </a:lnSpc>
            </a:pPr>
            <a:r>
              <a:rPr lang="pt-PT" dirty="0">
                <a:solidFill>
                  <a:schemeClr val="bg1"/>
                </a:solidFill>
              </a:rPr>
              <a:t>Faith to look unto Jesus for power to live the Christian life, Heb 12:1-3. </a:t>
            </a:r>
            <a:r>
              <a:rPr lang="pt-PT" u="sng" dirty="0">
                <a:solidFill>
                  <a:schemeClr val="bg1"/>
                </a:solidFill>
              </a:rPr>
              <a:t>Jesus</a:t>
            </a:r>
            <a:r>
              <a:rPr lang="pt-PT" dirty="0">
                <a:solidFill>
                  <a:schemeClr val="bg1"/>
                </a:solidFill>
              </a:rPr>
              <a:t> pioneered the path of faith, we as companions should follow. </a:t>
            </a:r>
            <a:r>
              <a:rPr lang="pt-PT" u="sng" dirty="0">
                <a:solidFill>
                  <a:schemeClr val="bg1"/>
                </a:solidFill>
              </a:rPr>
              <a:t>Men of faith</a:t>
            </a:r>
            <a:r>
              <a:rPr lang="pt-PT" dirty="0">
                <a:solidFill>
                  <a:schemeClr val="bg1"/>
                </a:solidFill>
              </a:rPr>
              <a:t> have gone before us, God having planned something better for them and for us. </a:t>
            </a:r>
            <a:r>
              <a:rPr lang="pt-PT" u="sng" dirty="0">
                <a:solidFill>
                  <a:schemeClr val="bg1"/>
                </a:solidFill>
              </a:rPr>
              <a:t>Partakers</a:t>
            </a:r>
            <a:r>
              <a:rPr lang="pt-PT" dirty="0">
                <a:solidFill>
                  <a:schemeClr val="bg1"/>
                </a:solidFill>
              </a:rPr>
              <a:t>: 1:9; 3:1, 14; 6:4; 12:8. We share with that cloud of witnesses the life of faith. Hence we ought to run with patience the race that is set before us lest sin entangle us and deprive us of our joy.</a:t>
            </a:r>
          </a:p>
          <a:p>
            <a:pPr>
              <a:lnSpc>
                <a:spcPct val="80000"/>
              </a:lnSpc>
            </a:pPr>
            <a:endParaRPr lang="pt-PT" dirty="0">
              <a:solidFill>
                <a:schemeClr val="bg1"/>
              </a:solidFill>
            </a:endParaRP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100146"/>
          </a:xfrm>
          <a:prstGeom prst="rect">
            <a:avLst/>
          </a:prstGeom>
        </p:spPr>
      </p:pic>
    </p:spTree>
    <p:extLst>
      <p:ext uri="{BB962C8B-B14F-4D97-AF65-F5344CB8AC3E}">
        <p14:creationId xmlns:p14="http://schemas.microsoft.com/office/powerpoint/2010/main" val="1693926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6080760"/>
            <a:ext cx="9144001" cy="777240"/>
          </a:xfrm>
          <a:noFill/>
        </p:spPr>
        <p:txBody>
          <a:bodyPr>
            <a:noAutofit/>
          </a:bodyPr>
          <a:lstStyle/>
          <a:p>
            <a:pPr>
              <a:lnSpc>
                <a:spcPct val="80000"/>
              </a:lnSpc>
            </a:pPr>
            <a:r>
              <a:rPr lang="pt-PT" dirty="0">
                <a:solidFill>
                  <a:schemeClr val="bg1"/>
                </a:solidFill>
              </a:rPr>
              <a:t>Chastening strengthens faith, 12:4-11. All go thru trials, so did Jesus; he tests his disciples. </a:t>
            </a:r>
            <a:r>
              <a:rPr lang="pt-PT" u="sng" dirty="0">
                <a:solidFill>
                  <a:schemeClr val="bg1"/>
                </a:solidFill>
              </a:rPr>
              <a:t>Peter</a:t>
            </a:r>
            <a:r>
              <a:rPr lang="pt-PT" dirty="0">
                <a:solidFill>
                  <a:schemeClr val="bg1"/>
                </a:solidFill>
              </a:rPr>
              <a:t>: Took his eyes off Jesus and went down Mt 14:22. Faith is not a one time look but a life long looking. </a:t>
            </a:r>
            <a:r>
              <a:rPr lang="pt-PT" u="sng" dirty="0">
                <a:solidFill>
                  <a:schemeClr val="bg1"/>
                </a:solidFill>
              </a:rPr>
              <a:t>Hearts</a:t>
            </a:r>
            <a:r>
              <a:rPr lang="en-US" dirty="0">
                <a:solidFill>
                  <a:schemeClr val="bg1"/>
                </a:solidFill>
              </a:rPr>
              <a:t> Divine chastening is evidence of divine love. </a:t>
            </a:r>
            <a:r>
              <a:rPr lang="en-US" u="sng" dirty="0">
                <a:solidFill>
                  <a:schemeClr val="bg1"/>
                </a:solidFill>
              </a:rPr>
              <a:t>Scripture</a:t>
            </a:r>
            <a:r>
              <a:rPr lang="en-US" dirty="0">
                <a:solidFill>
                  <a:schemeClr val="bg1"/>
                </a:solidFill>
              </a:rPr>
              <a:t>: His chastening hand is controlled by his loving heart. </a:t>
            </a:r>
            <a:r>
              <a:rPr lang="en-US" u="sng" dirty="0">
                <a:solidFill>
                  <a:schemeClr val="bg1"/>
                </a:solidFill>
              </a:rPr>
              <a:t>I’ve got your back</a:t>
            </a:r>
            <a:r>
              <a:rPr lang="en-US" dirty="0">
                <a:solidFill>
                  <a:schemeClr val="bg1"/>
                </a:solidFill>
              </a:rPr>
              <a:t>. Only sons are corrected. </a:t>
            </a:r>
            <a:r>
              <a:rPr lang="en-US" u="sng" dirty="0">
                <a:solidFill>
                  <a:schemeClr val="bg1"/>
                </a:solidFill>
              </a:rPr>
              <a:t>Race</a:t>
            </a:r>
            <a:r>
              <a:rPr lang="en-US" dirty="0">
                <a:solidFill>
                  <a:schemeClr val="bg1"/>
                </a:solidFill>
              </a:rPr>
              <a:t>: Discipline conditions us to fix our eyes on the goal; pursue righteousness.</a:t>
            </a:r>
            <a:endParaRPr lang="pt-PT" sz="1600" dirty="0">
              <a:solidFill>
                <a:schemeClr val="bg1"/>
              </a:solidFill>
            </a:endParaRPr>
          </a:p>
        </p:txBody>
      </p:sp>
      <p:sp>
        <p:nvSpPr>
          <p:cNvPr id="5"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58144"/>
          </a:xfrm>
          <a:prstGeom prst="rect">
            <a:avLst/>
          </a:prstGeom>
        </p:spPr>
      </p:pic>
    </p:spTree>
    <p:extLst>
      <p:ext uri="{BB962C8B-B14F-4D97-AF65-F5344CB8AC3E}">
        <p14:creationId xmlns:p14="http://schemas.microsoft.com/office/powerpoint/2010/main" val="2474773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6080760"/>
            <a:ext cx="9144001" cy="777240"/>
          </a:xfrm>
          <a:noFill/>
        </p:spPr>
        <p:txBody>
          <a:bodyPr>
            <a:normAutofit fontScale="92500" lnSpcReduction="20000"/>
          </a:bodyPr>
          <a:lstStyle/>
          <a:p>
            <a:r>
              <a:rPr lang="pt-PT" dirty="0">
                <a:solidFill>
                  <a:schemeClr val="bg1"/>
                </a:solidFill>
              </a:rPr>
              <a:t>Discipline gives direction in the life of faith, 12:12-17. I’m in control </a:t>
            </a:r>
            <a:r>
              <a:rPr lang="pt-PT" u="sng" dirty="0">
                <a:solidFill>
                  <a:schemeClr val="bg1"/>
                </a:solidFill>
              </a:rPr>
              <a:t>vs</a:t>
            </a:r>
            <a:r>
              <a:rPr lang="pt-PT" dirty="0">
                <a:solidFill>
                  <a:schemeClr val="bg1"/>
                </a:solidFill>
              </a:rPr>
              <a:t> God’s in control. </a:t>
            </a:r>
            <a:r>
              <a:rPr lang="pt-PT" u="sng" dirty="0">
                <a:solidFill>
                  <a:schemeClr val="bg1"/>
                </a:solidFill>
              </a:rPr>
              <a:t>Runners</a:t>
            </a:r>
            <a:r>
              <a:rPr lang="pt-PT" dirty="0">
                <a:solidFill>
                  <a:schemeClr val="bg1"/>
                </a:solidFill>
              </a:rPr>
              <a:t>: Cast off the weights, sin, strengthen your hands and knees, seek level paths for your feet as you pursue peace and holiness </a:t>
            </a:r>
            <a:r>
              <a:rPr lang="pt-PT" u="sng" dirty="0">
                <a:solidFill>
                  <a:schemeClr val="bg1"/>
                </a:solidFill>
              </a:rPr>
              <a:t>Esau</a:t>
            </a:r>
            <a:r>
              <a:rPr lang="pt-PT" dirty="0">
                <a:solidFill>
                  <a:schemeClr val="bg1"/>
                </a:solidFill>
              </a:rPr>
              <a:t> Example of an undisciplined man worldly and materialistic. </a:t>
            </a:r>
            <a:r>
              <a:rPr lang="en-US" dirty="0">
                <a:solidFill>
                  <a:schemeClr val="bg1"/>
                </a:solidFill>
              </a:rPr>
              <a:t>An insatiable appetite, shaky arms and swollen knees were just the outward manifestation of the lack of inward godliness. </a:t>
            </a:r>
            <a:r>
              <a:rPr lang="en-US" u="sng" dirty="0">
                <a:solidFill>
                  <a:schemeClr val="bg1"/>
                </a:solidFill>
              </a:rPr>
              <a:t>Cat &amp; rat:</a:t>
            </a:r>
            <a:r>
              <a:rPr lang="en-US" dirty="0">
                <a:solidFill>
                  <a:schemeClr val="bg1"/>
                </a:solidFill>
              </a:rPr>
              <a:t> Esau didn’t repent; his bellyaching was all show.</a:t>
            </a:r>
            <a:endParaRPr lang="pt-PT" dirty="0">
              <a:solidFill>
                <a:schemeClr val="bg1"/>
              </a:solidFill>
            </a:endParaRP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6066473"/>
          </a:xfrm>
          <a:prstGeom prst="rect">
            <a:avLst/>
          </a:prstGeom>
        </p:spPr>
      </p:pic>
    </p:spTree>
    <p:extLst>
      <p:ext uri="{BB962C8B-B14F-4D97-AF65-F5344CB8AC3E}">
        <p14:creationId xmlns:p14="http://schemas.microsoft.com/office/powerpoint/2010/main" val="791021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6080760"/>
            <a:ext cx="9144001" cy="777240"/>
          </a:xfrm>
          <a:noFill/>
        </p:spPr>
        <p:txBody>
          <a:bodyPr>
            <a:normAutofit/>
          </a:bodyPr>
          <a:lstStyle/>
          <a:p>
            <a:pPr>
              <a:lnSpc>
                <a:spcPct val="80000"/>
              </a:lnSpc>
            </a:pPr>
            <a:r>
              <a:rPr lang="pt-PT" dirty="0">
                <a:solidFill>
                  <a:schemeClr val="bg1"/>
                </a:solidFill>
              </a:rPr>
              <a:t>Faith to keep going when its tough, Heb 12:18-29. Leave the </a:t>
            </a:r>
            <a:r>
              <a:rPr lang="pt-PT" u="sng" dirty="0">
                <a:solidFill>
                  <a:schemeClr val="bg1"/>
                </a:solidFill>
              </a:rPr>
              <a:t>old covt</a:t>
            </a:r>
            <a:r>
              <a:rPr lang="pt-PT" dirty="0">
                <a:solidFill>
                  <a:schemeClr val="bg1"/>
                </a:solidFill>
              </a:rPr>
              <a:t> and </a:t>
            </a:r>
            <a:r>
              <a:rPr lang="pt-PT" u="sng" dirty="0">
                <a:solidFill>
                  <a:schemeClr val="bg1"/>
                </a:solidFill>
              </a:rPr>
              <a:t>Mt Sinai</a:t>
            </a:r>
            <a:r>
              <a:rPr lang="pt-PT" dirty="0">
                <a:solidFill>
                  <a:schemeClr val="bg1"/>
                </a:solidFill>
              </a:rPr>
              <a:t> behind. Look up to </a:t>
            </a:r>
            <a:r>
              <a:rPr lang="pt-PT" u="sng" dirty="0">
                <a:solidFill>
                  <a:schemeClr val="bg1"/>
                </a:solidFill>
              </a:rPr>
              <a:t>Mt Zion</a:t>
            </a:r>
            <a:r>
              <a:rPr lang="pt-PT" dirty="0">
                <a:solidFill>
                  <a:schemeClr val="bg1"/>
                </a:solidFill>
              </a:rPr>
              <a:t> and the </a:t>
            </a:r>
            <a:r>
              <a:rPr lang="pt-PT" u="sng" dirty="0">
                <a:solidFill>
                  <a:schemeClr val="bg1"/>
                </a:solidFill>
              </a:rPr>
              <a:t>new covt</a:t>
            </a:r>
            <a:r>
              <a:rPr lang="pt-PT" dirty="0">
                <a:solidFill>
                  <a:schemeClr val="bg1"/>
                </a:solidFill>
              </a:rPr>
              <a:t>.  </a:t>
            </a:r>
            <a:r>
              <a:rPr lang="pt-PT" u="sng" dirty="0">
                <a:solidFill>
                  <a:schemeClr val="bg1"/>
                </a:solidFill>
              </a:rPr>
              <a:t>Mt Sinai</a:t>
            </a:r>
            <a:r>
              <a:rPr lang="pt-PT" dirty="0">
                <a:solidFill>
                  <a:schemeClr val="bg1"/>
                </a:solidFill>
              </a:rPr>
              <a:t>: Earthquakes, lightning, fire, wind, a blasting ram’s horn terrified the people. They only wanted to hear the voice of man and not God. </a:t>
            </a:r>
            <a:r>
              <a:rPr lang="pt-PT" u="sng" dirty="0">
                <a:solidFill>
                  <a:schemeClr val="bg1"/>
                </a:solidFill>
              </a:rPr>
              <a:t>Mt Zion</a:t>
            </a:r>
            <a:r>
              <a:rPr lang="pt-PT" dirty="0">
                <a:solidFill>
                  <a:schemeClr val="bg1"/>
                </a:solidFill>
              </a:rPr>
              <a:t>: There’s the heavenly city that can not be shaken, angels, table spread, tribes of Jacob, but most of all there’s Jesus. </a:t>
            </a:r>
            <a:r>
              <a:rPr lang="pt-PT" u="sng" dirty="0">
                <a:solidFill>
                  <a:schemeClr val="bg1"/>
                </a:solidFill>
              </a:rPr>
              <a:t>Abel’s blood</a:t>
            </a:r>
            <a:r>
              <a:rPr lang="pt-PT" dirty="0">
                <a:solidFill>
                  <a:schemeClr val="bg1"/>
                </a:solidFill>
              </a:rPr>
              <a:t> cries out for justice.</a:t>
            </a: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77046"/>
          </a:xfrm>
          <a:prstGeom prst="rect">
            <a:avLst/>
          </a:prstGeom>
        </p:spPr>
      </p:pic>
    </p:spTree>
    <p:extLst>
      <p:ext uri="{BB962C8B-B14F-4D97-AF65-F5344CB8AC3E}">
        <p14:creationId xmlns:p14="http://schemas.microsoft.com/office/powerpoint/2010/main" val="1330698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6080760"/>
            <a:ext cx="9144001" cy="777240"/>
          </a:xfrm>
          <a:noFill/>
        </p:spPr>
        <p:txBody>
          <a:bodyPr>
            <a:noAutofit/>
          </a:bodyPr>
          <a:lstStyle/>
          <a:p>
            <a:pPr>
              <a:lnSpc>
                <a:spcPct val="80000"/>
              </a:lnSpc>
            </a:pPr>
            <a:r>
              <a:rPr lang="pt-PT" dirty="0">
                <a:solidFill>
                  <a:schemeClr val="bg1"/>
                </a:solidFill>
              </a:rPr>
              <a:t>Faith to love as God loves, 13:1-8. </a:t>
            </a:r>
            <a:r>
              <a:rPr lang="pt-PT" u="sng" dirty="0">
                <a:solidFill>
                  <a:schemeClr val="bg1"/>
                </a:solidFill>
              </a:rPr>
              <a:t>Reach out</a:t>
            </a:r>
            <a:r>
              <a:rPr lang="pt-PT" dirty="0">
                <a:solidFill>
                  <a:schemeClr val="bg1"/>
                </a:solidFill>
              </a:rPr>
              <a:t> to others just like God reaches out to us. </a:t>
            </a:r>
            <a:r>
              <a:rPr lang="pt-PT" u="sng" dirty="0">
                <a:solidFill>
                  <a:schemeClr val="bg1"/>
                </a:solidFill>
              </a:rPr>
              <a:t>Look around</a:t>
            </a:r>
            <a:r>
              <a:rPr lang="pt-PT" dirty="0">
                <a:solidFill>
                  <a:schemeClr val="bg1"/>
                </a:solidFill>
              </a:rPr>
              <a:t>: Practice brotherly love, do good to strangers, prisoners; love at home; honor your marriage, don’t love the almighty dollar. </a:t>
            </a:r>
            <a:r>
              <a:rPr lang="pt-PT" u="sng" dirty="0">
                <a:solidFill>
                  <a:schemeClr val="bg1"/>
                </a:solidFill>
              </a:rPr>
              <a:t>Five Hands</a:t>
            </a:r>
            <a:r>
              <a:rPr lang="pt-PT" dirty="0">
                <a:solidFill>
                  <a:schemeClr val="bg1"/>
                </a:solidFill>
              </a:rPr>
              <a:t>: God will never, no never, no never forsake us, 5 negatives. </a:t>
            </a:r>
            <a:r>
              <a:rPr lang="pt-PT" u="sng" dirty="0">
                <a:solidFill>
                  <a:schemeClr val="bg1"/>
                </a:solidFill>
              </a:rPr>
              <a:t>Jesus</a:t>
            </a:r>
            <a:r>
              <a:rPr lang="pt-PT" dirty="0">
                <a:solidFill>
                  <a:schemeClr val="bg1"/>
                </a:solidFill>
              </a:rPr>
              <a:t> the same yesterday, today and forever. Don’t be anxious; we have the Lord and his unchanging help. Fear God and fear no man.</a:t>
            </a: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99567"/>
          </a:xfrm>
          <a:prstGeom prst="rect">
            <a:avLst/>
          </a:prstGeom>
        </p:spPr>
      </p:pic>
    </p:spTree>
    <p:extLst>
      <p:ext uri="{BB962C8B-B14F-4D97-AF65-F5344CB8AC3E}">
        <p14:creationId xmlns:p14="http://schemas.microsoft.com/office/powerpoint/2010/main" val="2284166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6080760"/>
            <a:ext cx="9144001" cy="777240"/>
          </a:xfrm>
          <a:noFill/>
        </p:spPr>
        <p:txBody>
          <a:bodyPr>
            <a:noAutofit/>
          </a:bodyPr>
          <a:lstStyle/>
          <a:p>
            <a:pPr>
              <a:lnSpc>
                <a:spcPct val="80000"/>
              </a:lnSpc>
            </a:pPr>
            <a:r>
              <a:rPr lang="pt-PT" dirty="0">
                <a:solidFill>
                  <a:schemeClr val="bg1"/>
                </a:solidFill>
              </a:rPr>
              <a:t>Faith to live, 13:9-25. Leave </a:t>
            </a:r>
            <a:r>
              <a:rPr lang="pt-PT" u="sng" dirty="0">
                <a:solidFill>
                  <a:schemeClr val="bg1"/>
                </a:solidFill>
              </a:rPr>
              <a:t>Jerusalem</a:t>
            </a:r>
            <a:r>
              <a:rPr lang="pt-PT" dirty="0">
                <a:solidFill>
                  <a:schemeClr val="bg1"/>
                </a:solidFill>
              </a:rPr>
              <a:t> behind and follow the great </a:t>
            </a:r>
            <a:r>
              <a:rPr lang="pt-PT" u="sng" dirty="0">
                <a:solidFill>
                  <a:schemeClr val="bg1"/>
                </a:solidFill>
              </a:rPr>
              <a:t>Shepherd</a:t>
            </a:r>
            <a:r>
              <a:rPr lang="pt-PT" dirty="0">
                <a:solidFill>
                  <a:schemeClr val="bg1"/>
                </a:solidFill>
              </a:rPr>
              <a:t> of the sheep,. </a:t>
            </a:r>
            <a:r>
              <a:rPr lang="pt-PT" u="sng" dirty="0">
                <a:solidFill>
                  <a:schemeClr val="bg1"/>
                </a:solidFill>
              </a:rPr>
              <a:t>Altars</a:t>
            </a:r>
            <a:r>
              <a:rPr lang="pt-PT" dirty="0">
                <a:solidFill>
                  <a:schemeClr val="bg1"/>
                </a:solidFill>
              </a:rPr>
              <a:t>: Let go of dead religion. We have an altar eternal in the heavens. </a:t>
            </a:r>
            <a:r>
              <a:rPr lang="pt-PT" u="sng" dirty="0">
                <a:solidFill>
                  <a:schemeClr val="bg1"/>
                </a:solidFill>
              </a:rPr>
              <a:t>Staff</a:t>
            </a:r>
            <a:r>
              <a:rPr lang="pt-PT" dirty="0">
                <a:solidFill>
                  <a:schemeClr val="bg1"/>
                </a:solidFill>
              </a:rPr>
              <a:t>: Abandon the camp of Judaism bearing his reproach. </a:t>
            </a:r>
            <a:r>
              <a:rPr lang="pt-PT" u="sng" dirty="0">
                <a:solidFill>
                  <a:schemeClr val="bg1"/>
                </a:solidFill>
              </a:rPr>
              <a:t>Three sacrifices</a:t>
            </a:r>
            <a:r>
              <a:rPr lang="pt-PT" dirty="0">
                <a:solidFill>
                  <a:schemeClr val="bg1"/>
                </a:solidFill>
              </a:rPr>
              <a:t>: Praise, sharing and prayer. </a:t>
            </a:r>
            <a:r>
              <a:rPr lang="pt-PT" u="sng" dirty="0">
                <a:solidFill>
                  <a:schemeClr val="bg1"/>
                </a:solidFill>
              </a:rPr>
              <a:t>Church leaders</a:t>
            </a:r>
            <a:r>
              <a:rPr lang="pt-PT" dirty="0">
                <a:solidFill>
                  <a:schemeClr val="bg1"/>
                </a:solidFill>
              </a:rPr>
              <a:t>: Obey and submit. </a:t>
            </a:r>
            <a:r>
              <a:rPr lang="pt-PT" u="sng" dirty="0">
                <a:solidFill>
                  <a:schemeClr val="bg1"/>
                </a:solidFill>
              </a:rPr>
              <a:t>Binding</a:t>
            </a:r>
            <a:r>
              <a:rPr lang="pt-PT" dirty="0">
                <a:solidFill>
                  <a:schemeClr val="bg1"/>
                </a:solidFill>
              </a:rPr>
              <a:t>: May Jesus our Lord equip you in every good work. Take care of the spiritual side of life and the physical will find its place.</a:t>
            </a:r>
            <a:endParaRPr lang="pt-PT" sz="1600" u="sng" dirty="0">
              <a:solidFill>
                <a:schemeClr val="bg1"/>
              </a:solidFill>
            </a:endParaRP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73466"/>
          </a:xfrm>
          <a:prstGeom prst="rect">
            <a:avLst/>
          </a:prstGeom>
        </p:spPr>
      </p:pic>
    </p:spTree>
    <p:extLst>
      <p:ext uri="{BB962C8B-B14F-4D97-AF65-F5344CB8AC3E}">
        <p14:creationId xmlns:p14="http://schemas.microsoft.com/office/powerpoint/2010/main" val="705633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289620" y="116632"/>
            <a:ext cx="8640960" cy="660484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sz="3500" dirty="0">
                <a:solidFill>
                  <a:srgbClr val="F8F8F8"/>
                </a:solidFill>
              </a:rPr>
              <a:t>Hebrews Outline</a:t>
            </a:r>
          </a:p>
          <a:p>
            <a:pPr marL="0" indent="0">
              <a:buNone/>
            </a:pPr>
            <a:r>
              <a:rPr lang="pt-BR" sz="1800" dirty="0">
                <a:solidFill>
                  <a:srgbClr val="F8F8F8"/>
                </a:solidFill>
              </a:rPr>
              <a:t>I. </a:t>
            </a:r>
            <a:r>
              <a:rPr lang="pt-BR" sz="1800" u="sng" dirty="0">
                <a:solidFill>
                  <a:srgbClr val="F8F8F8"/>
                </a:solidFill>
              </a:rPr>
              <a:t>The First Narrative: Christ is Superior.</a:t>
            </a:r>
          </a:p>
          <a:p>
            <a:pPr marL="0" indent="0">
              <a:buNone/>
            </a:pPr>
            <a:r>
              <a:rPr lang="pt-BR" sz="1800" dirty="0">
                <a:solidFill>
                  <a:srgbClr val="F8F8F8"/>
                </a:solidFill>
              </a:rPr>
              <a:t>A. In his Person: He has a more excellent name.</a:t>
            </a:r>
          </a:p>
          <a:p>
            <a:pPr marL="0" indent="0">
              <a:buNone/>
            </a:pPr>
            <a:r>
              <a:rPr lang="pt-BR" sz="1800" dirty="0">
                <a:solidFill>
                  <a:srgbClr val="F8F8F8"/>
                </a:solidFill>
              </a:rPr>
              <a:t>	Better than the angels, 1-2. (</a:t>
            </a:r>
            <a:r>
              <a:rPr lang="pt-BR" sz="1800" u="sng" dirty="0">
                <a:solidFill>
                  <a:srgbClr val="F8F8F8"/>
                </a:solidFill>
              </a:rPr>
              <a:t>Better</a:t>
            </a:r>
            <a:r>
              <a:rPr lang="pt-BR" sz="1800" dirty="0">
                <a:solidFill>
                  <a:srgbClr val="F8F8F8"/>
                </a:solidFill>
              </a:rPr>
              <a:t> is used 13 times; better hope, 7:19;</a:t>
            </a:r>
          </a:p>
          <a:p>
            <a:pPr marL="0" indent="0">
              <a:buNone/>
            </a:pPr>
            <a:r>
              <a:rPr lang="pt-BR" sz="1800" dirty="0">
                <a:solidFill>
                  <a:srgbClr val="F8F8F8"/>
                </a:solidFill>
              </a:rPr>
              <a:t>	Better than Moses, 3.             better covenant and better promises, 8:6.)</a:t>
            </a:r>
          </a:p>
          <a:p>
            <a:pPr marL="0" indent="0">
              <a:buNone/>
            </a:pPr>
            <a:r>
              <a:rPr lang="pt-BR" sz="1800" dirty="0">
                <a:solidFill>
                  <a:srgbClr val="F8F8F8"/>
                </a:solidFill>
              </a:rPr>
              <a:t>	Better than Aaron, 4.</a:t>
            </a:r>
          </a:p>
          <a:p>
            <a:pPr marL="0" indent="0">
              <a:buNone/>
            </a:pPr>
            <a:r>
              <a:rPr lang="pt-BR" sz="1800" dirty="0">
                <a:solidFill>
                  <a:srgbClr val="F8F8F8"/>
                </a:solidFill>
              </a:rPr>
              <a:t>B. In his Priesthood duties: His Melchizedek priesthood is superior to the Aaronic. </a:t>
            </a:r>
          </a:p>
          <a:p>
            <a:pPr marL="0" indent="0">
              <a:buNone/>
            </a:pPr>
            <a:r>
              <a:rPr lang="pt-BR" sz="1800" dirty="0">
                <a:solidFill>
                  <a:srgbClr val="F8F8F8"/>
                </a:solidFill>
              </a:rPr>
              <a:t>	A perfect order, 7.           (</a:t>
            </a:r>
            <a:r>
              <a:rPr lang="pt-BR" sz="1800" u="sng" dirty="0">
                <a:solidFill>
                  <a:srgbClr val="F8F8F8"/>
                </a:solidFill>
              </a:rPr>
              <a:t>Perfect</a:t>
            </a:r>
            <a:r>
              <a:rPr lang="pt-BR" sz="1800" dirty="0">
                <a:solidFill>
                  <a:srgbClr val="F8F8F8"/>
                </a:solidFill>
              </a:rPr>
              <a:t> is used 14 times; In Christ we have a perfect standing</a:t>
            </a:r>
          </a:p>
          <a:p>
            <a:pPr marL="0" indent="0">
              <a:buNone/>
            </a:pPr>
            <a:r>
              <a:rPr lang="pt-BR" sz="1800" dirty="0">
                <a:solidFill>
                  <a:srgbClr val="F8F8F8"/>
                </a:solidFill>
              </a:rPr>
              <a:t>	A perfect covenant, 8.    before God not attainable by the levitical priesthood, 7:11, by</a:t>
            </a:r>
          </a:p>
          <a:p>
            <a:pPr marL="0" indent="0">
              <a:buNone/>
            </a:pPr>
            <a:r>
              <a:rPr lang="pt-BR" sz="1800" dirty="0">
                <a:solidFill>
                  <a:srgbClr val="F8F8F8"/>
                </a:solidFill>
              </a:rPr>
              <a:t>	A perfect sanctuary, 9.      the law, 7:19, nor by the blood of animal sacrifices, 10:1.)</a:t>
            </a:r>
          </a:p>
          <a:p>
            <a:pPr marL="0" indent="0">
              <a:buNone/>
            </a:pPr>
            <a:r>
              <a:rPr lang="pt-BR" sz="1800" dirty="0">
                <a:solidFill>
                  <a:srgbClr val="F8F8F8"/>
                </a:solidFill>
              </a:rPr>
              <a:t>	A perfect sacrifice, 10.</a:t>
            </a:r>
          </a:p>
          <a:p>
            <a:pPr marL="0" indent="0">
              <a:buNone/>
            </a:pPr>
            <a:endParaRPr lang="pt-BR" sz="900" dirty="0">
              <a:solidFill>
                <a:srgbClr val="F8F8F8"/>
              </a:solidFill>
            </a:endParaRPr>
          </a:p>
          <a:p>
            <a:pPr marL="0" indent="0">
              <a:buNone/>
            </a:pPr>
            <a:r>
              <a:rPr lang="pt-BR" sz="1800" dirty="0">
                <a:solidFill>
                  <a:srgbClr val="F8F8F8"/>
                </a:solidFill>
              </a:rPr>
              <a:t>II. </a:t>
            </a:r>
            <a:r>
              <a:rPr lang="pt-BR" sz="1800" u="sng" dirty="0">
                <a:solidFill>
                  <a:srgbClr val="F8F8F8"/>
                </a:solidFill>
              </a:rPr>
              <a:t>The Second Narrative: Faith is Superior</a:t>
            </a:r>
            <a:r>
              <a:rPr lang="pt-BR" sz="1800" dirty="0">
                <a:solidFill>
                  <a:srgbClr val="F8F8F8"/>
                </a:solidFill>
              </a:rPr>
              <a:t>.                     (Get the picture?)</a:t>
            </a:r>
          </a:p>
          <a:p>
            <a:pPr marL="0" indent="0">
              <a:buNone/>
            </a:pPr>
            <a:r>
              <a:rPr lang="pt-BR" sz="1800" dirty="0">
                <a:solidFill>
                  <a:srgbClr val="F8F8F8"/>
                </a:solidFill>
              </a:rPr>
              <a:t>Faith to hear God’s salvation: So don’t drift from what God has spoken, 2:1-4.</a:t>
            </a:r>
          </a:p>
          <a:p>
            <a:pPr marL="0" indent="0">
              <a:buNone/>
            </a:pPr>
            <a:r>
              <a:rPr lang="pt-BR" sz="1800" dirty="0">
                <a:solidFill>
                  <a:srgbClr val="F8F8F8"/>
                </a:solidFill>
              </a:rPr>
              <a:t>Faith to rest despite the circumstances: So don’t doubt what God has spoken, 3:7-4:13.</a:t>
            </a:r>
          </a:p>
          <a:p>
            <a:pPr marL="0" indent="0">
              <a:buNone/>
            </a:pPr>
            <a:r>
              <a:rPr lang="pt-BR" sz="1800" dirty="0">
                <a:solidFill>
                  <a:srgbClr val="F8F8F8"/>
                </a:solidFill>
              </a:rPr>
              <a:t>Faith to advance in Christian maturity: So don’t be dull towards what God has spoken, 5:1-6:20.</a:t>
            </a:r>
          </a:p>
          <a:p>
            <a:pPr marL="0" indent="0">
              <a:buNone/>
            </a:pPr>
            <a:r>
              <a:rPr lang="pt-BR" sz="1800" dirty="0">
                <a:solidFill>
                  <a:srgbClr val="F8F8F8"/>
                </a:solidFill>
              </a:rPr>
              <a:t>Faith to remember our Lord in his sufferings. So don’t despise what God has spoken, 10:19-39.</a:t>
            </a:r>
          </a:p>
          <a:p>
            <a:pPr marL="0" indent="0">
              <a:buNone/>
            </a:pPr>
            <a:endParaRPr lang="pt-BR" sz="900" dirty="0">
              <a:solidFill>
                <a:srgbClr val="F8F8F8"/>
              </a:solidFill>
            </a:endParaRPr>
          </a:p>
          <a:p>
            <a:pPr marL="0" indent="0">
              <a:buNone/>
            </a:pPr>
            <a:r>
              <a:rPr lang="pt-BR" sz="1800" dirty="0">
                <a:solidFill>
                  <a:srgbClr val="F8F8F8"/>
                </a:solidFill>
              </a:rPr>
              <a:t>III. </a:t>
            </a:r>
            <a:r>
              <a:rPr lang="pt-BR" sz="1800" u="sng" dirty="0">
                <a:solidFill>
                  <a:srgbClr val="F8F8F8"/>
                </a:solidFill>
              </a:rPr>
              <a:t>The two Narratives are joined as one: Faith in Christ is superior.</a:t>
            </a:r>
          </a:p>
          <a:p>
            <a:pPr marL="0" indent="0">
              <a:buNone/>
            </a:pPr>
            <a:r>
              <a:rPr lang="pt-BR" sz="1800" dirty="0">
                <a:solidFill>
                  <a:srgbClr val="F8F8F8"/>
                </a:solidFill>
              </a:rPr>
              <a:t>The history of faith finds its fulfillment in Jesus Christ, 11.</a:t>
            </a:r>
          </a:p>
          <a:p>
            <a:pPr marL="0" indent="0">
              <a:buNone/>
            </a:pPr>
            <a:r>
              <a:rPr lang="pt-BR" sz="1800" dirty="0">
                <a:solidFill>
                  <a:srgbClr val="F8F8F8"/>
                </a:solidFill>
              </a:rPr>
              <a:t>Faith to look unto Jesus for power to live the Christian life, 12.</a:t>
            </a:r>
          </a:p>
          <a:p>
            <a:pPr marL="0" indent="0">
              <a:buNone/>
            </a:pPr>
            <a:r>
              <a:rPr lang="pt-BR" sz="1800" dirty="0">
                <a:solidFill>
                  <a:srgbClr val="F8F8F8"/>
                </a:solidFill>
              </a:rPr>
              <a:t>Faith to pursue the normal Christian life, 13.</a:t>
            </a:r>
          </a:p>
          <a:p>
            <a:pPr marL="0" indent="0">
              <a:buNone/>
            </a:pPr>
            <a:r>
              <a:rPr lang="pt-BR" sz="1800" dirty="0">
                <a:solidFill>
                  <a:srgbClr val="F8F8F8"/>
                </a:solidFill>
              </a:rPr>
              <a:t>Conclusion: Leave Jerusalem behind; place your faith in Jesus, the great Shepherd of the sheep.</a:t>
            </a:r>
          </a:p>
          <a:p>
            <a:pPr marL="0" indent="0">
              <a:buNone/>
            </a:pPr>
            <a:endParaRPr lang="pt-BR" sz="1800" dirty="0">
              <a:solidFill>
                <a:srgbClr val="F8F8F8"/>
              </a:solidFill>
            </a:endParaRP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spTree>
    <p:extLst>
      <p:ext uri="{BB962C8B-B14F-4D97-AF65-F5344CB8AC3E}">
        <p14:creationId xmlns:p14="http://schemas.microsoft.com/office/powerpoint/2010/main" val="3784849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t>
            </a:r>
          </a:p>
        </p:txBody>
      </p:sp>
      <p:sp>
        <p:nvSpPr>
          <p:cNvPr id="4" name="Text Placeholder 3"/>
          <p:cNvSpPr>
            <a:spLocks noGrp="1"/>
          </p:cNvSpPr>
          <p:nvPr>
            <p:ph type="body" sz="half" idx="2"/>
          </p:nvPr>
        </p:nvSpPr>
        <p:spPr>
          <a:xfrm>
            <a:off x="-69476" y="5837237"/>
            <a:ext cx="9144001" cy="1006475"/>
          </a:xfrm>
          <a:noFill/>
        </p:spPr>
        <p:txBody>
          <a:bodyPr>
            <a:noAutofit/>
          </a:bodyPr>
          <a:lstStyle/>
          <a:p>
            <a:r>
              <a:rPr lang="en-US" dirty="0">
                <a:solidFill>
                  <a:srgbClr val="F8F8F8"/>
                </a:solidFill>
              </a:rPr>
              <a:t>God spoke many times to fathers by prophets 1:1-3. </a:t>
            </a:r>
            <a:r>
              <a:rPr lang="en-US" u="sng" dirty="0">
                <a:solidFill>
                  <a:srgbClr val="F8F8F8"/>
                </a:solidFill>
              </a:rPr>
              <a:t>Moses</a:t>
            </a:r>
            <a:r>
              <a:rPr lang="en-US" dirty="0">
                <a:solidFill>
                  <a:srgbClr val="F8F8F8"/>
                </a:solidFill>
              </a:rPr>
              <a:t> at bush; </a:t>
            </a:r>
            <a:r>
              <a:rPr lang="en-US" u="sng" dirty="0">
                <a:solidFill>
                  <a:srgbClr val="F8F8F8"/>
                </a:solidFill>
              </a:rPr>
              <a:t>Elijah</a:t>
            </a:r>
            <a:r>
              <a:rPr lang="en-US" dirty="0">
                <a:solidFill>
                  <a:srgbClr val="F8F8F8"/>
                </a:solidFill>
              </a:rPr>
              <a:t> on Carmel. God spoke once to us by his Son. Who is the Son? </a:t>
            </a:r>
            <a:r>
              <a:rPr lang="en-US" u="sng" dirty="0">
                <a:solidFill>
                  <a:srgbClr val="F8F8F8"/>
                </a:solidFill>
              </a:rPr>
              <a:t>Scroll</a:t>
            </a:r>
            <a:r>
              <a:rPr lang="en-US" dirty="0">
                <a:solidFill>
                  <a:srgbClr val="F8F8F8"/>
                </a:solidFill>
              </a:rPr>
              <a:t>: A plan, Eternal God, Creator; </a:t>
            </a:r>
            <a:r>
              <a:rPr lang="en-US" u="sng" dirty="0">
                <a:solidFill>
                  <a:srgbClr val="F8F8F8"/>
                </a:solidFill>
              </a:rPr>
              <a:t>Cross</a:t>
            </a:r>
            <a:r>
              <a:rPr lang="en-US" dirty="0">
                <a:solidFill>
                  <a:srgbClr val="F8F8F8"/>
                </a:solidFill>
              </a:rPr>
              <a:t>: Purification of sin; </a:t>
            </a:r>
            <a:r>
              <a:rPr lang="en-US" u="sng" dirty="0">
                <a:solidFill>
                  <a:srgbClr val="F8F8F8"/>
                </a:solidFill>
              </a:rPr>
              <a:t>Resurrection</a:t>
            </a:r>
            <a:r>
              <a:rPr lang="en-US" dirty="0">
                <a:solidFill>
                  <a:srgbClr val="F8F8F8"/>
                </a:solidFill>
              </a:rPr>
              <a:t>, </a:t>
            </a:r>
            <a:r>
              <a:rPr lang="en-US" u="sng" dirty="0">
                <a:solidFill>
                  <a:srgbClr val="F8F8F8"/>
                </a:solidFill>
              </a:rPr>
              <a:t>ascension</a:t>
            </a:r>
            <a:r>
              <a:rPr lang="en-US" dirty="0">
                <a:solidFill>
                  <a:srgbClr val="F8F8F8"/>
                </a:solidFill>
              </a:rPr>
              <a:t>, </a:t>
            </a:r>
            <a:r>
              <a:rPr lang="en-US" u="sng" dirty="0">
                <a:solidFill>
                  <a:srgbClr val="F8F8F8"/>
                </a:solidFill>
              </a:rPr>
              <a:t>sat down</a:t>
            </a:r>
            <a:r>
              <a:rPr lang="en-US" dirty="0">
                <a:solidFill>
                  <a:srgbClr val="F8F8F8"/>
                </a:solidFill>
              </a:rPr>
              <a:t>: A picture of the finished character of Christ’s once-for-all sacrifice for sin, </a:t>
            </a:r>
            <a:r>
              <a:rPr lang="en-US" dirty="0" err="1">
                <a:solidFill>
                  <a:srgbClr val="F8F8F8"/>
                </a:solidFill>
              </a:rPr>
              <a:t>Heb</a:t>
            </a:r>
            <a:r>
              <a:rPr lang="en-US" dirty="0">
                <a:solidFill>
                  <a:srgbClr val="F8F8F8"/>
                </a:solidFill>
              </a:rPr>
              <a:t> 10:10, 12. </a:t>
            </a:r>
            <a:r>
              <a:rPr lang="en-US" u="sng" dirty="0">
                <a:solidFill>
                  <a:srgbClr val="F8F8F8"/>
                </a:solidFill>
              </a:rPr>
              <a:t>Right hand</a:t>
            </a:r>
            <a:r>
              <a:rPr lang="en-US" dirty="0">
                <a:solidFill>
                  <a:srgbClr val="F8F8F8"/>
                </a:solidFill>
              </a:rPr>
              <a:t>: Indicates the place of honor which Jesus Christ occupies. God’s revelation in the Son has a definite quality that previous revelation lacked, final and complete.</a:t>
            </a:r>
          </a:p>
        </p:txBody>
      </p:sp>
      <p:sp>
        <p:nvSpPr>
          <p:cNvPr id="7"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860354"/>
          </a:xfrm>
          <a:prstGeom prst="rect">
            <a:avLst/>
          </a:prstGeom>
        </p:spPr>
      </p:pic>
    </p:spTree>
    <p:extLst>
      <p:ext uri="{BB962C8B-B14F-4D97-AF65-F5344CB8AC3E}">
        <p14:creationId xmlns:p14="http://schemas.microsoft.com/office/powerpoint/2010/main" val="3199178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t>
            </a:r>
          </a:p>
        </p:txBody>
      </p:sp>
      <p:sp>
        <p:nvSpPr>
          <p:cNvPr id="4" name="Text Placeholder 3"/>
          <p:cNvSpPr>
            <a:spLocks noGrp="1"/>
          </p:cNvSpPr>
          <p:nvPr>
            <p:ph type="body" sz="half" idx="2"/>
          </p:nvPr>
        </p:nvSpPr>
        <p:spPr>
          <a:xfrm>
            <a:off x="0" y="6084546"/>
            <a:ext cx="9144001" cy="773454"/>
          </a:xfrm>
          <a:noFill/>
        </p:spPr>
        <p:txBody>
          <a:bodyPr>
            <a:noAutofit/>
          </a:bodyPr>
          <a:lstStyle/>
          <a:p>
            <a:pPr>
              <a:lnSpc>
                <a:spcPct val="80000"/>
              </a:lnSpc>
            </a:pPr>
            <a:r>
              <a:rPr lang="pt-PT" dirty="0">
                <a:solidFill>
                  <a:schemeClr val="bg1"/>
                </a:solidFill>
              </a:rPr>
              <a:t>Son of God, 1:4-14/ 1:4 </a:t>
            </a:r>
            <a:r>
              <a:rPr lang="pt-PT" u="sng" dirty="0">
                <a:solidFill>
                  <a:schemeClr val="bg1"/>
                </a:solidFill>
              </a:rPr>
              <a:t>Angels</a:t>
            </a:r>
            <a:r>
              <a:rPr lang="pt-PT" dirty="0">
                <a:solidFill>
                  <a:schemeClr val="bg1"/>
                </a:solidFill>
              </a:rPr>
              <a:t>: At birth, tempt, resur, 2nd C / </a:t>
            </a:r>
            <a:r>
              <a:rPr lang="pt-PT" u="sng" dirty="0">
                <a:solidFill>
                  <a:schemeClr val="bg1"/>
                </a:solidFill>
              </a:rPr>
              <a:t>Scroll</a:t>
            </a:r>
            <a:r>
              <a:rPr lang="pt-PT" dirty="0">
                <a:solidFill>
                  <a:schemeClr val="bg1"/>
                </a:solidFill>
              </a:rPr>
              <a:t>: Defeated Satan by Scripture/ 1:5 </a:t>
            </a:r>
            <a:r>
              <a:rPr lang="pt-PT" u="sng" dirty="0">
                <a:solidFill>
                  <a:schemeClr val="bg1"/>
                </a:solidFill>
              </a:rPr>
              <a:t>1st Com</a:t>
            </a:r>
            <a:r>
              <a:rPr lang="pt-PT" dirty="0">
                <a:solidFill>
                  <a:schemeClr val="bg1"/>
                </a:solidFill>
              </a:rPr>
              <a:t>: King Messiah Son, Ps 2/ 1:6, </a:t>
            </a:r>
            <a:r>
              <a:rPr lang="pt-PT" u="sng" dirty="0">
                <a:solidFill>
                  <a:schemeClr val="bg1"/>
                </a:solidFill>
              </a:rPr>
              <a:t>2nd Coming</a:t>
            </a:r>
            <a:r>
              <a:rPr lang="pt-PT" dirty="0">
                <a:solidFill>
                  <a:schemeClr val="bg1"/>
                </a:solidFill>
              </a:rPr>
              <a:t>: angelic worship, Ps 97:7/ 1:7-8, </a:t>
            </a:r>
            <a:r>
              <a:rPr lang="pt-PT" u="sng" dirty="0">
                <a:solidFill>
                  <a:schemeClr val="bg1"/>
                </a:solidFill>
              </a:rPr>
              <a:t>Throne</a:t>
            </a:r>
            <a:r>
              <a:rPr lang="pt-PT" dirty="0">
                <a:solidFill>
                  <a:schemeClr val="bg1"/>
                </a:solidFill>
              </a:rPr>
              <a:t>, angelic worship, Ps 104:4; 45:6/ 1:9, </a:t>
            </a:r>
            <a:r>
              <a:rPr lang="pt-PT" u="sng" dirty="0">
                <a:solidFill>
                  <a:schemeClr val="bg1"/>
                </a:solidFill>
              </a:rPr>
              <a:t>Anointed</a:t>
            </a:r>
            <a:r>
              <a:rPr lang="pt-PT" dirty="0">
                <a:solidFill>
                  <a:schemeClr val="bg1"/>
                </a:solidFill>
              </a:rPr>
              <a:t>, Ps 45:7/ 1:10-12, </a:t>
            </a:r>
            <a:r>
              <a:rPr lang="pt-PT" u="sng" dirty="0">
                <a:solidFill>
                  <a:schemeClr val="bg1"/>
                </a:solidFill>
              </a:rPr>
              <a:t>Creator</a:t>
            </a:r>
            <a:r>
              <a:rPr lang="pt-PT" dirty="0">
                <a:solidFill>
                  <a:schemeClr val="bg1"/>
                </a:solidFill>
              </a:rPr>
              <a:t>, Ps 102:26-27/ 1:13-14, </a:t>
            </a:r>
            <a:r>
              <a:rPr lang="pt-PT" u="sng" dirty="0">
                <a:solidFill>
                  <a:schemeClr val="bg1"/>
                </a:solidFill>
              </a:rPr>
              <a:t>King</a:t>
            </a:r>
            <a:r>
              <a:rPr lang="pt-PT" dirty="0">
                <a:solidFill>
                  <a:schemeClr val="bg1"/>
                </a:solidFill>
              </a:rPr>
              <a:t>, Ps 110:1. To Christ is given the final victory when all enemies are placed under his feet. </a:t>
            </a:r>
            <a:r>
              <a:rPr lang="pt-PT" u="sng" dirty="0">
                <a:solidFill>
                  <a:schemeClr val="bg1"/>
                </a:solidFill>
              </a:rPr>
              <a:t>Heirs of salvation</a:t>
            </a:r>
            <a:r>
              <a:rPr lang="pt-PT" dirty="0">
                <a:solidFill>
                  <a:schemeClr val="bg1"/>
                </a:solidFill>
              </a:rPr>
              <a:t>, sons and daughters in the kingdom.</a:t>
            </a: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384"/>
            <a:ext cx="9144000" cy="6111930"/>
          </a:xfrm>
          <a:prstGeom prst="rect">
            <a:avLst/>
          </a:prstGeom>
        </p:spPr>
      </p:pic>
    </p:spTree>
    <p:extLst>
      <p:ext uri="{BB962C8B-B14F-4D97-AF65-F5344CB8AC3E}">
        <p14:creationId xmlns:p14="http://schemas.microsoft.com/office/powerpoint/2010/main" val="2055869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t>
            </a:r>
          </a:p>
        </p:txBody>
      </p:sp>
      <p:sp>
        <p:nvSpPr>
          <p:cNvPr id="4" name="Text Placeholder 3"/>
          <p:cNvSpPr>
            <a:spLocks noGrp="1"/>
          </p:cNvSpPr>
          <p:nvPr>
            <p:ph type="body" sz="half" idx="2"/>
          </p:nvPr>
        </p:nvSpPr>
        <p:spPr>
          <a:xfrm>
            <a:off x="0" y="6080760"/>
            <a:ext cx="9144001" cy="777240"/>
          </a:xfrm>
          <a:noFill/>
        </p:spPr>
        <p:txBody>
          <a:bodyPr>
            <a:noAutofit/>
          </a:bodyPr>
          <a:lstStyle/>
          <a:p>
            <a:pPr>
              <a:lnSpc>
                <a:spcPct val="80000"/>
              </a:lnSpc>
            </a:pPr>
            <a:r>
              <a:rPr lang="pt-BR" dirty="0">
                <a:solidFill>
                  <a:schemeClr val="bg1"/>
                </a:solidFill>
              </a:rPr>
              <a:t>Faith to  hear God’s salvation, </a:t>
            </a:r>
            <a:r>
              <a:rPr lang="pt-PT" dirty="0">
                <a:solidFill>
                  <a:schemeClr val="bg1"/>
                </a:solidFill>
              </a:rPr>
              <a:t>Heb 2:1-4; Ps 110. </a:t>
            </a:r>
            <a:r>
              <a:rPr lang="pt-PT" u="sng" dirty="0">
                <a:solidFill>
                  <a:schemeClr val="bg1"/>
                </a:solidFill>
              </a:rPr>
              <a:t>Book</a:t>
            </a:r>
            <a:r>
              <a:rPr lang="pt-PT" dirty="0">
                <a:solidFill>
                  <a:schemeClr val="bg1"/>
                </a:solidFill>
              </a:rPr>
              <a:t>: since Jesus’ resurrection, He is sharing the Father’s kingly authority. </a:t>
            </a:r>
            <a:r>
              <a:rPr lang="pt-PT" u="sng" dirty="0">
                <a:solidFill>
                  <a:schemeClr val="bg1"/>
                </a:solidFill>
              </a:rPr>
              <a:t>Crown:</a:t>
            </a:r>
            <a:r>
              <a:rPr lang="pt-PT" dirty="0">
                <a:solidFill>
                  <a:schemeClr val="bg1"/>
                </a:solidFill>
              </a:rPr>
              <a:t> Begins his rule on earth at His Second Coming, Ps 110:2 </a:t>
            </a:r>
            <a:r>
              <a:rPr lang="pt-PT" u="sng" dirty="0">
                <a:solidFill>
                  <a:schemeClr val="bg1"/>
                </a:solidFill>
              </a:rPr>
              <a:t>Bobber:</a:t>
            </a:r>
            <a:r>
              <a:rPr lang="pt-PT" dirty="0">
                <a:solidFill>
                  <a:schemeClr val="bg1"/>
                </a:solidFill>
              </a:rPr>
              <a:t> Pay attention, the anchor doesn’t drift-slip we do. </a:t>
            </a:r>
            <a:r>
              <a:rPr lang="pt-PT" u="sng" dirty="0">
                <a:solidFill>
                  <a:schemeClr val="bg1"/>
                </a:solidFill>
              </a:rPr>
              <a:t>Fish</a:t>
            </a:r>
            <a:r>
              <a:rPr lang="pt-PT" dirty="0">
                <a:solidFill>
                  <a:schemeClr val="bg1"/>
                </a:solidFill>
              </a:rPr>
              <a:t>: Escape, when we don’t hear-obey. </a:t>
            </a:r>
            <a:r>
              <a:rPr lang="pt-PT" u="sng" dirty="0">
                <a:solidFill>
                  <a:schemeClr val="bg1"/>
                </a:solidFill>
              </a:rPr>
              <a:t>Bread</a:t>
            </a:r>
            <a:r>
              <a:rPr lang="pt-PT" dirty="0">
                <a:solidFill>
                  <a:schemeClr val="bg1"/>
                </a:solidFill>
              </a:rPr>
              <a:t>: God bore witness to remember Christ. Take, eat: this is my body broken for you. </a:t>
            </a:r>
            <a:r>
              <a:rPr lang="pt-PT" u="sng" dirty="0">
                <a:solidFill>
                  <a:schemeClr val="bg1"/>
                </a:solidFill>
              </a:rPr>
              <a:t>Glory</a:t>
            </a:r>
            <a:r>
              <a:rPr lang="pt-PT" dirty="0">
                <a:solidFill>
                  <a:schemeClr val="bg1"/>
                </a:solidFill>
              </a:rPr>
              <a:t>: to eat at my table in my kingdom, Luke 22:17-30. </a:t>
            </a: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0"/>
            <a:ext cx="9144000" cy="6098961"/>
          </a:xfrm>
          <a:prstGeom prst="rect">
            <a:avLst/>
          </a:prstGeom>
        </p:spPr>
      </p:pic>
    </p:spTree>
    <p:extLst>
      <p:ext uri="{BB962C8B-B14F-4D97-AF65-F5344CB8AC3E}">
        <p14:creationId xmlns:p14="http://schemas.microsoft.com/office/powerpoint/2010/main" val="1428382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6080760"/>
            <a:ext cx="9144001" cy="777240"/>
          </a:xfrm>
          <a:noFill/>
        </p:spPr>
        <p:txBody>
          <a:bodyPr>
            <a:noAutofit/>
          </a:bodyPr>
          <a:lstStyle/>
          <a:p>
            <a:pPr>
              <a:lnSpc>
                <a:spcPct val="80000"/>
              </a:lnSpc>
            </a:pPr>
            <a:r>
              <a:rPr lang="pt-PT" dirty="0">
                <a:solidFill>
                  <a:schemeClr val="bg1"/>
                </a:solidFill>
              </a:rPr>
              <a:t>Son of Man, 2:5-18, </a:t>
            </a:r>
            <a:r>
              <a:rPr lang="pt-PT" u="sng" dirty="0">
                <a:solidFill>
                  <a:schemeClr val="bg1"/>
                </a:solidFill>
              </a:rPr>
              <a:t>Angels</a:t>
            </a:r>
            <a:r>
              <a:rPr lang="pt-PT" dirty="0">
                <a:solidFill>
                  <a:schemeClr val="bg1"/>
                </a:solidFill>
              </a:rPr>
              <a:t>: Will not rule in coming inhabited earth, 2:5/ 2:5-9 </a:t>
            </a:r>
            <a:r>
              <a:rPr lang="pt-PT" u="sng" dirty="0">
                <a:solidFill>
                  <a:schemeClr val="bg1"/>
                </a:solidFill>
              </a:rPr>
              <a:t>Creation</a:t>
            </a:r>
            <a:r>
              <a:rPr lang="pt-PT" dirty="0">
                <a:solidFill>
                  <a:schemeClr val="bg1"/>
                </a:solidFill>
              </a:rPr>
              <a:t>: Restore what Adam lost,Ps 8:4-6/ 2:10-13. </a:t>
            </a:r>
            <a:r>
              <a:rPr lang="pt-PT" u="sng" dirty="0">
                <a:solidFill>
                  <a:schemeClr val="bg1"/>
                </a:solidFill>
              </a:rPr>
              <a:t>Door</a:t>
            </a:r>
            <a:r>
              <a:rPr lang="pt-PT" dirty="0">
                <a:solidFill>
                  <a:schemeClr val="bg1"/>
                </a:solidFill>
              </a:rPr>
              <a:t>: the way, only door to bring many to glory, Ps 22:2; Isa 8:17-18/ 2:14-15. </a:t>
            </a:r>
            <a:r>
              <a:rPr lang="pt-PT" u="sng" dirty="0">
                <a:solidFill>
                  <a:schemeClr val="bg1"/>
                </a:solidFill>
              </a:rPr>
              <a:t>Drinking running water</a:t>
            </a:r>
            <a:r>
              <a:rPr lang="pt-PT" dirty="0">
                <a:solidFill>
                  <a:schemeClr val="bg1"/>
                </a:solidFill>
              </a:rPr>
              <a:t>: Victorious, Satan disarmed and we’re freed from death. Satan fallen from heaven, Lu 10:10/ 2:16-18. </a:t>
            </a:r>
            <a:r>
              <a:rPr lang="pt-PT" u="sng" dirty="0">
                <a:solidFill>
                  <a:schemeClr val="bg1"/>
                </a:solidFill>
              </a:rPr>
              <a:t>High Priest</a:t>
            </a:r>
            <a:r>
              <a:rPr lang="pt-PT" dirty="0">
                <a:solidFill>
                  <a:schemeClr val="bg1"/>
                </a:solidFill>
              </a:rPr>
              <a:t>: Not save fallen angels but fallen men, 2 Cor 11:14; sensitive to our needs, Lu 10:30.</a:t>
            </a:r>
            <a:r>
              <a:rPr lang="pt-PT" sz="1600" dirty="0">
                <a:solidFill>
                  <a:schemeClr val="bg1"/>
                </a:solidFill>
              </a:rPr>
              <a:t>                                        </a:t>
            </a:r>
            <a:endParaRPr lang="en-US" sz="1600" dirty="0">
              <a:solidFill>
                <a:schemeClr val="bg1"/>
              </a:solidFill>
            </a:endParaRP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72828"/>
          </a:xfrm>
          <a:prstGeom prst="rect">
            <a:avLst/>
          </a:prstGeom>
        </p:spPr>
      </p:pic>
    </p:spTree>
    <p:extLst>
      <p:ext uri="{BB962C8B-B14F-4D97-AF65-F5344CB8AC3E}">
        <p14:creationId xmlns:p14="http://schemas.microsoft.com/office/powerpoint/2010/main" val="1341483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6512" y="6021288"/>
            <a:ext cx="9144001" cy="777240"/>
          </a:xfrm>
          <a:noFill/>
        </p:spPr>
        <p:txBody>
          <a:bodyPr>
            <a:normAutofit fontScale="92500"/>
          </a:bodyPr>
          <a:lstStyle/>
          <a:p>
            <a:pPr>
              <a:lnSpc>
                <a:spcPct val="80000"/>
              </a:lnSpc>
            </a:pPr>
            <a:r>
              <a:rPr lang="pt-PT" dirty="0">
                <a:solidFill>
                  <a:schemeClr val="bg1"/>
                </a:solidFill>
              </a:rPr>
              <a:t>Christ is better than Moses</a:t>
            </a:r>
            <a:r>
              <a:rPr lang="en-US" dirty="0">
                <a:solidFill>
                  <a:schemeClr val="bg1"/>
                </a:solidFill>
              </a:rPr>
              <a:t>, 3:1-11. </a:t>
            </a:r>
            <a:r>
              <a:rPr lang="en-US" u="sng" dirty="0">
                <a:solidFill>
                  <a:schemeClr val="bg1"/>
                </a:solidFill>
              </a:rPr>
              <a:t>Holy brethren</a:t>
            </a:r>
            <a:r>
              <a:rPr lang="en-US" dirty="0">
                <a:solidFill>
                  <a:schemeClr val="bg1"/>
                </a:solidFill>
              </a:rPr>
              <a:t>: An unbelieving heart was luring some to return to Moses. </a:t>
            </a:r>
            <a:r>
              <a:rPr lang="en-US" u="sng" dirty="0">
                <a:solidFill>
                  <a:schemeClr val="bg1"/>
                </a:solidFill>
              </a:rPr>
              <a:t>Lawgiver</a:t>
            </a:r>
            <a:r>
              <a:rPr lang="en-US" dirty="0">
                <a:solidFill>
                  <a:schemeClr val="bg1"/>
                </a:solidFill>
              </a:rPr>
              <a:t>: Moses was a servant representing God to man</a:t>
            </a:r>
            <a:r>
              <a:rPr lang="pt-PT" dirty="0">
                <a:solidFill>
                  <a:schemeClr val="bg1"/>
                </a:solidFill>
              </a:rPr>
              <a:t>. </a:t>
            </a:r>
            <a:r>
              <a:rPr lang="pt-PT" u="sng" dirty="0">
                <a:solidFill>
                  <a:schemeClr val="bg1"/>
                </a:solidFill>
              </a:rPr>
              <a:t>Cornerstone</a:t>
            </a:r>
            <a:r>
              <a:rPr lang="pt-PT" dirty="0">
                <a:solidFill>
                  <a:schemeClr val="bg1"/>
                </a:solidFill>
              </a:rPr>
              <a:t>: Christ is an apostle sent from God to represent God to us, the builder</a:t>
            </a:r>
            <a:r>
              <a:rPr lang="en-US" dirty="0">
                <a:solidFill>
                  <a:schemeClr val="bg1"/>
                </a:solidFill>
              </a:rPr>
              <a:t>. </a:t>
            </a:r>
            <a:r>
              <a:rPr lang="en-US" u="sng" dirty="0">
                <a:solidFill>
                  <a:schemeClr val="bg1"/>
                </a:solidFill>
              </a:rPr>
              <a:t>Moses holding up serpent</a:t>
            </a:r>
            <a:r>
              <a:rPr lang="en-US" dirty="0">
                <a:solidFill>
                  <a:schemeClr val="bg1"/>
                </a:solidFill>
              </a:rPr>
              <a:t>: Moses never rested representing man to God. </a:t>
            </a:r>
            <a:r>
              <a:rPr lang="en-US" u="sng" dirty="0">
                <a:solidFill>
                  <a:schemeClr val="bg1"/>
                </a:solidFill>
              </a:rPr>
              <a:t>Headstone holding up arch</a:t>
            </a:r>
            <a:r>
              <a:rPr lang="en-US" dirty="0">
                <a:solidFill>
                  <a:schemeClr val="bg1"/>
                </a:solidFill>
              </a:rPr>
              <a:t>: Our high priest  finished the work he began and rested. He perfectly represents us to God. Thru Christ the believer enters rest, 4:9.  </a:t>
            </a:r>
            <a:r>
              <a:rPr lang="en-US" u="sng" dirty="0">
                <a:solidFill>
                  <a:schemeClr val="bg1"/>
                </a:solidFill>
              </a:rPr>
              <a:t>Children</a:t>
            </a:r>
            <a:r>
              <a:rPr lang="en-US" dirty="0">
                <a:solidFill>
                  <a:schemeClr val="bg1"/>
                </a:solidFill>
              </a:rPr>
              <a:t>: Holding fast to Christ, not to Moses</a:t>
            </a:r>
            <a:r>
              <a:rPr lang="en-US" sz="1600" dirty="0">
                <a:solidFill>
                  <a:schemeClr val="bg1"/>
                </a:solidFill>
              </a:rPr>
              <a:t>.</a:t>
            </a:r>
            <a:endParaRPr lang="pt-PT" sz="1600" dirty="0">
              <a:solidFill>
                <a:schemeClr val="bg1"/>
              </a:solidFill>
            </a:endParaRPr>
          </a:p>
        </p:txBody>
      </p:sp>
      <p:sp>
        <p:nvSpPr>
          <p:cNvPr id="6" name="Text Box 3"/>
          <p:cNvSpPr txBox="1">
            <a:spLocks noChangeArrowheads="1"/>
          </p:cNvSpPr>
          <p:nvPr/>
        </p:nvSpPr>
        <p:spPr bwMode="auto">
          <a:xfrm>
            <a:off x="4610100" y="6599238"/>
            <a:ext cx="4495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dirty="0">
                <a:solidFill>
                  <a:srgbClr val="F8F8F8"/>
                </a:solidFill>
              </a:rPr>
              <a:t>Copyright 2016.  Reprinted from Baptist Bible Graphics.  www.biblegraphics.com</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5" y="0"/>
            <a:ext cx="9144000" cy="6061034"/>
          </a:xfrm>
          <a:prstGeom prst="rect">
            <a:avLst/>
          </a:prstGeom>
        </p:spPr>
      </p:pic>
    </p:spTree>
    <p:extLst>
      <p:ext uri="{BB962C8B-B14F-4D97-AF65-F5344CB8AC3E}">
        <p14:creationId xmlns:p14="http://schemas.microsoft.com/office/powerpoint/2010/main" val="9001621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Personalizada 1">
      <a:dk1>
        <a:sysClr val="windowText" lastClr="000000"/>
      </a:dk1>
      <a:lt1>
        <a:srgbClr val="000000"/>
      </a:lt1>
      <a:dk2>
        <a:srgbClr val="1F497D"/>
      </a:dk2>
      <a:lt2>
        <a:srgbClr val="00000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20878</TotalTime>
  <Words>5592</Words>
  <Application>Microsoft Office PowerPoint</Application>
  <PresentationFormat>Apresentação na tela (4:3)</PresentationFormat>
  <Paragraphs>178</Paragraphs>
  <Slides>36</Slides>
  <Notes>29</Notes>
  <HiddenSlides>0</HiddenSlides>
  <MMClips>0</MMClips>
  <ScaleCrop>false</ScaleCrop>
  <HeadingPairs>
    <vt:vector size="6" baseType="variant">
      <vt:variant>
        <vt:lpstr>Fontes usadas</vt:lpstr>
      </vt:variant>
      <vt:variant>
        <vt:i4>3</vt:i4>
      </vt:variant>
      <vt:variant>
        <vt:lpstr>Tema</vt:lpstr>
      </vt:variant>
      <vt:variant>
        <vt:i4>16</vt:i4>
      </vt:variant>
      <vt:variant>
        <vt:lpstr>Títulos de slides</vt:lpstr>
      </vt:variant>
      <vt:variant>
        <vt:i4>36</vt:i4>
      </vt:variant>
    </vt:vector>
  </HeadingPairs>
  <TitlesOfParts>
    <vt:vector size="55" baseType="lpstr">
      <vt:lpstr>Arial</vt:lpstr>
      <vt:lpstr>Calibri</vt:lpstr>
      <vt:lpstr>Times New Roman</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Apresentação do PowerPoint</vt:lpstr>
      <vt:lpstr>Baptist Bible Graphics LISTEN MY CHILDREN: GOD HAS SPOKEN Hebrews</vt:lpstr>
      <vt:lpstr>Hebrews</vt:lpstr>
      <vt:lpstr>Apresentação do PowerPoint</vt:lpstr>
      <vt:lpstr>a</vt:lpstr>
      <vt:lpstr>a</vt:lpstr>
      <vt:lpstr>a</vt:lpstr>
      <vt:lpstr>Apresentação do PowerPoint</vt:lpstr>
      <vt:lpstr>Apresentação do PowerPoint</vt:lpstr>
      <vt:lpstr>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SIBB/ABWE/BBG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Timóteo Franklin</dc:creator>
  <cp:lastModifiedBy>Barry Alan</cp:lastModifiedBy>
  <cp:revision>760</cp:revision>
  <dcterms:created xsi:type="dcterms:W3CDTF">2014-02-15T17:21:41Z</dcterms:created>
  <dcterms:modified xsi:type="dcterms:W3CDTF">2018-03-20T05:53:45Z</dcterms:modified>
</cp:coreProperties>
</file>