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5"/>
  </p:notesMasterIdLst>
  <p:sldIdLst>
    <p:sldId id="287" r:id="rId2"/>
    <p:sldId id="267" r:id="rId3"/>
    <p:sldId id="268" r:id="rId4"/>
    <p:sldId id="288" r:id="rId5"/>
    <p:sldId id="289" r:id="rId6"/>
    <p:sldId id="291" r:id="rId7"/>
    <p:sldId id="311" r:id="rId8"/>
    <p:sldId id="292" r:id="rId9"/>
    <p:sldId id="295" r:id="rId10"/>
    <p:sldId id="296" r:id="rId11"/>
    <p:sldId id="297" r:id="rId12"/>
    <p:sldId id="298" r:id="rId13"/>
    <p:sldId id="299" r:id="rId14"/>
    <p:sldId id="300" r:id="rId15"/>
    <p:sldId id="301" r:id="rId16"/>
    <p:sldId id="302" r:id="rId17"/>
    <p:sldId id="303" r:id="rId18"/>
    <p:sldId id="304" r:id="rId19"/>
    <p:sldId id="305" r:id="rId20"/>
    <p:sldId id="306" r:id="rId21"/>
    <p:sldId id="307" r:id="rId22"/>
    <p:sldId id="308" r:id="rId23"/>
    <p:sldId id="309" r:id="rId24"/>
    <p:sldId id="320" r:id="rId25"/>
    <p:sldId id="312" r:id="rId26"/>
    <p:sldId id="313" r:id="rId27"/>
    <p:sldId id="314" r:id="rId28"/>
    <p:sldId id="323" r:id="rId29"/>
    <p:sldId id="315" r:id="rId30"/>
    <p:sldId id="316" r:id="rId31"/>
    <p:sldId id="317" r:id="rId32"/>
    <p:sldId id="318" r:id="rId33"/>
    <p:sldId id="319"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7704" autoAdjust="0"/>
    <p:restoredTop sz="95056" autoAdjust="0"/>
  </p:normalViewPr>
  <p:slideViewPr>
    <p:cSldViewPr snapToGrid="0">
      <p:cViewPr varScale="1">
        <p:scale>
          <a:sx n="75" d="100"/>
          <a:sy n="75" d="100"/>
        </p:scale>
        <p:origin x="756" y="60"/>
      </p:cViewPr>
      <p:guideLst/>
    </p:cSldViewPr>
  </p:slideViewPr>
  <p:outlineViewPr>
    <p:cViewPr>
      <p:scale>
        <a:sx n="33" d="100"/>
        <a:sy n="33" d="100"/>
      </p:scale>
      <p:origin x="0" y="-72"/>
    </p:cViewPr>
  </p:outlineViewPr>
  <p:notesTextViewPr>
    <p:cViewPr>
      <p:scale>
        <a:sx n="1" d="1"/>
        <a:sy n="1" d="1"/>
      </p:scale>
      <p:origin x="0" y="0"/>
    </p:cViewPr>
  </p:notesTextViewPr>
  <p:sorterViewPr>
    <p:cViewPr>
      <p:scale>
        <a:sx n="120" d="100"/>
        <a:sy n="120" d="100"/>
      </p:scale>
      <p:origin x="0" y="-14142"/>
    </p:cViewPr>
  </p:sorterViewPr>
  <p:notesViewPr>
    <p:cSldViewPr snapToGrid="0" showGuides="1">
      <p:cViewPr varScale="1">
        <p:scale>
          <a:sx n="55" d="100"/>
          <a:sy n="55" d="100"/>
        </p:scale>
        <p:origin x="2616" y="6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t-B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A5455E4-9CE3-4DB6-B1B8-B8E3C6E0721B}" type="datetimeFigureOut">
              <a:rPr lang="pt-BR" smtClean="0"/>
              <a:t>11/04/2019</a:t>
            </a:fld>
            <a:endParaRPr lang="pt-B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t-B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B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t-B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5C273F4-D38D-4C0E-9DF6-802740FC93CA}" type="slidenum">
              <a:rPr lang="pt-BR" smtClean="0"/>
              <a:t>‹#›</a:t>
            </a:fld>
            <a:endParaRPr lang="pt-BR"/>
          </a:p>
        </p:txBody>
      </p:sp>
    </p:spTree>
    <p:extLst>
      <p:ext uri="{BB962C8B-B14F-4D97-AF65-F5344CB8AC3E}">
        <p14:creationId xmlns:p14="http://schemas.microsoft.com/office/powerpoint/2010/main" val="5270268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t-BR" smtClean="0"/>
              <a:t>Thyat You</a:t>
            </a:r>
            <a:endParaRPr lang="pt-BR" dirty="0"/>
          </a:p>
        </p:txBody>
      </p:sp>
      <p:sp>
        <p:nvSpPr>
          <p:cNvPr id="4" name="Slide Number Placeholder 3"/>
          <p:cNvSpPr>
            <a:spLocks noGrp="1"/>
          </p:cNvSpPr>
          <p:nvPr>
            <p:ph type="sldNum" sz="quarter" idx="10"/>
          </p:nvPr>
        </p:nvSpPr>
        <p:spPr/>
        <p:txBody>
          <a:bodyPr/>
          <a:lstStyle/>
          <a:p>
            <a:fld id="{A5C273F4-D38D-4C0E-9DF6-802740FC93CA}" type="slidenum">
              <a:rPr lang="pt-BR" smtClean="0"/>
              <a:t>1</a:t>
            </a:fld>
            <a:endParaRPr lang="pt-BR"/>
          </a:p>
        </p:txBody>
      </p:sp>
    </p:spTree>
    <p:extLst>
      <p:ext uri="{BB962C8B-B14F-4D97-AF65-F5344CB8AC3E}">
        <p14:creationId xmlns:p14="http://schemas.microsoft.com/office/powerpoint/2010/main" val="25111587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BR" dirty="0"/>
          </a:p>
        </p:txBody>
      </p:sp>
      <p:sp>
        <p:nvSpPr>
          <p:cNvPr id="4" name="Slide Number Placeholder 3"/>
          <p:cNvSpPr>
            <a:spLocks noGrp="1"/>
          </p:cNvSpPr>
          <p:nvPr>
            <p:ph type="sldNum" sz="quarter" idx="10"/>
          </p:nvPr>
        </p:nvSpPr>
        <p:spPr/>
        <p:txBody>
          <a:bodyPr/>
          <a:lstStyle/>
          <a:p>
            <a:fld id="{A5C273F4-D38D-4C0E-9DF6-802740FC93CA}" type="slidenum">
              <a:rPr lang="pt-BR" smtClean="0"/>
              <a:t>12</a:t>
            </a:fld>
            <a:endParaRPr lang="pt-BR"/>
          </a:p>
        </p:txBody>
      </p:sp>
    </p:spTree>
    <p:extLst>
      <p:ext uri="{BB962C8B-B14F-4D97-AF65-F5344CB8AC3E}">
        <p14:creationId xmlns:p14="http://schemas.microsoft.com/office/powerpoint/2010/main" val="10521228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BR" dirty="0"/>
          </a:p>
        </p:txBody>
      </p:sp>
      <p:sp>
        <p:nvSpPr>
          <p:cNvPr id="4" name="Slide Number Placeholder 3"/>
          <p:cNvSpPr>
            <a:spLocks noGrp="1"/>
          </p:cNvSpPr>
          <p:nvPr>
            <p:ph type="sldNum" sz="quarter" idx="10"/>
          </p:nvPr>
        </p:nvSpPr>
        <p:spPr/>
        <p:txBody>
          <a:bodyPr/>
          <a:lstStyle/>
          <a:p>
            <a:fld id="{A5C273F4-D38D-4C0E-9DF6-802740FC93CA}" type="slidenum">
              <a:rPr lang="pt-BR" smtClean="0"/>
              <a:t>13</a:t>
            </a:fld>
            <a:endParaRPr lang="pt-BR"/>
          </a:p>
        </p:txBody>
      </p:sp>
    </p:spTree>
    <p:extLst>
      <p:ext uri="{BB962C8B-B14F-4D97-AF65-F5344CB8AC3E}">
        <p14:creationId xmlns:p14="http://schemas.microsoft.com/office/powerpoint/2010/main" val="14659382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BR" dirty="0"/>
          </a:p>
        </p:txBody>
      </p:sp>
      <p:sp>
        <p:nvSpPr>
          <p:cNvPr id="4" name="Slide Number Placeholder 3"/>
          <p:cNvSpPr>
            <a:spLocks noGrp="1"/>
          </p:cNvSpPr>
          <p:nvPr>
            <p:ph type="sldNum" sz="quarter" idx="10"/>
          </p:nvPr>
        </p:nvSpPr>
        <p:spPr/>
        <p:txBody>
          <a:bodyPr/>
          <a:lstStyle/>
          <a:p>
            <a:fld id="{A5C273F4-D38D-4C0E-9DF6-802740FC93CA}" type="slidenum">
              <a:rPr lang="pt-BR" smtClean="0"/>
              <a:t>14</a:t>
            </a:fld>
            <a:endParaRPr lang="pt-BR"/>
          </a:p>
        </p:txBody>
      </p:sp>
    </p:spTree>
    <p:extLst>
      <p:ext uri="{BB962C8B-B14F-4D97-AF65-F5344CB8AC3E}">
        <p14:creationId xmlns:p14="http://schemas.microsoft.com/office/powerpoint/2010/main" val="23399687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t-BR" dirty="0" smtClean="0"/>
              <a:t>:</a:t>
            </a:r>
            <a:endParaRPr lang="pt-BR" dirty="0"/>
          </a:p>
        </p:txBody>
      </p:sp>
      <p:sp>
        <p:nvSpPr>
          <p:cNvPr id="4" name="Slide Number Placeholder 3"/>
          <p:cNvSpPr>
            <a:spLocks noGrp="1"/>
          </p:cNvSpPr>
          <p:nvPr>
            <p:ph type="sldNum" sz="quarter" idx="10"/>
          </p:nvPr>
        </p:nvSpPr>
        <p:spPr/>
        <p:txBody>
          <a:bodyPr/>
          <a:lstStyle/>
          <a:p>
            <a:fld id="{A5C273F4-D38D-4C0E-9DF6-802740FC93CA}" type="slidenum">
              <a:rPr lang="pt-BR" smtClean="0"/>
              <a:t>16</a:t>
            </a:fld>
            <a:endParaRPr lang="pt-BR"/>
          </a:p>
        </p:txBody>
      </p:sp>
    </p:spTree>
    <p:extLst>
      <p:ext uri="{BB962C8B-B14F-4D97-AF65-F5344CB8AC3E}">
        <p14:creationId xmlns:p14="http://schemas.microsoft.com/office/powerpoint/2010/main" val="25983205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BR" dirty="0"/>
          </a:p>
        </p:txBody>
      </p:sp>
      <p:sp>
        <p:nvSpPr>
          <p:cNvPr id="4" name="Slide Number Placeholder 3"/>
          <p:cNvSpPr>
            <a:spLocks noGrp="1"/>
          </p:cNvSpPr>
          <p:nvPr>
            <p:ph type="sldNum" sz="quarter" idx="10"/>
          </p:nvPr>
        </p:nvSpPr>
        <p:spPr/>
        <p:txBody>
          <a:bodyPr/>
          <a:lstStyle/>
          <a:p>
            <a:fld id="{A5C273F4-D38D-4C0E-9DF6-802740FC93CA}" type="slidenum">
              <a:rPr lang="pt-BR" smtClean="0"/>
              <a:t>17</a:t>
            </a:fld>
            <a:endParaRPr lang="pt-BR"/>
          </a:p>
        </p:txBody>
      </p:sp>
    </p:spTree>
    <p:extLst>
      <p:ext uri="{BB962C8B-B14F-4D97-AF65-F5344CB8AC3E}">
        <p14:creationId xmlns:p14="http://schemas.microsoft.com/office/powerpoint/2010/main" val="15073365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BR" dirty="0"/>
          </a:p>
        </p:txBody>
      </p:sp>
      <p:sp>
        <p:nvSpPr>
          <p:cNvPr id="4" name="Slide Number Placeholder 3"/>
          <p:cNvSpPr>
            <a:spLocks noGrp="1"/>
          </p:cNvSpPr>
          <p:nvPr>
            <p:ph type="sldNum" sz="quarter" idx="10"/>
          </p:nvPr>
        </p:nvSpPr>
        <p:spPr/>
        <p:txBody>
          <a:bodyPr/>
          <a:lstStyle/>
          <a:p>
            <a:fld id="{A5C273F4-D38D-4C0E-9DF6-802740FC93CA}" type="slidenum">
              <a:rPr lang="pt-BR" smtClean="0"/>
              <a:t>22</a:t>
            </a:fld>
            <a:endParaRPr lang="pt-BR"/>
          </a:p>
        </p:txBody>
      </p:sp>
    </p:spTree>
    <p:extLst>
      <p:ext uri="{BB962C8B-B14F-4D97-AF65-F5344CB8AC3E}">
        <p14:creationId xmlns:p14="http://schemas.microsoft.com/office/powerpoint/2010/main" val="9634134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BR" dirty="0"/>
          </a:p>
        </p:txBody>
      </p:sp>
      <p:sp>
        <p:nvSpPr>
          <p:cNvPr id="4" name="Slide Number Placeholder 3"/>
          <p:cNvSpPr>
            <a:spLocks noGrp="1"/>
          </p:cNvSpPr>
          <p:nvPr>
            <p:ph type="sldNum" sz="quarter" idx="10"/>
          </p:nvPr>
        </p:nvSpPr>
        <p:spPr/>
        <p:txBody>
          <a:bodyPr/>
          <a:lstStyle/>
          <a:p>
            <a:fld id="{A5C273F4-D38D-4C0E-9DF6-802740FC93CA}" type="slidenum">
              <a:rPr lang="pt-BR" smtClean="0"/>
              <a:t>24</a:t>
            </a:fld>
            <a:endParaRPr lang="pt-BR"/>
          </a:p>
        </p:txBody>
      </p:sp>
    </p:spTree>
    <p:extLst>
      <p:ext uri="{BB962C8B-B14F-4D97-AF65-F5344CB8AC3E}">
        <p14:creationId xmlns:p14="http://schemas.microsoft.com/office/powerpoint/2010/main" val="24550007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BR" dirty="0"/>
          </a:p>
        </p:txBody>
      </p:sp>
      <p:sp>
        <p:nvSpPr>
          <p:cNvPr id="4" name="Slide Number Placeholder 3"/>
          <p:cNvSpPr>
            <a:spLocks noGrp="1"/>
          </p:cNvSpPr>
          <p:nvPr>
            <p:ph type="sldNum" sz="quarter" idx="10"/>
          </p:nvPr>
        </p:nvSpPr>
        <p:spPr/>
        <p:txBody>
          <a:bodyPr/>
          <a:lstStyle/>
          <a:p>
            <a:fld id="{A5C273F4-D38D-4C0E-9DF6-802740FC93CA}" type="slidenum">
              <a:rPr lang="pt-BR" smtClean="0"/>
              <a:t>25</a:t>
            </a:fld>
            <a:endParaRPr lang="pt-BR"/>
          </a:p>
        </p:txBody>
      </p:sp>
    </p:spTree>
    <p:extLst>
      <p:ext uri="{BB962C8B-B14F-4D97-AF65-F5344CB8AC3E}">
        <p14:creationId xmlns:p14="http://schemas.microsoft.com/office/powerpoint/2010/main" val="17207719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BR" dirty="0"/>
          </a:p>
        </p:txBody>
      </p:sp>
      <p:sp>
        <p:nvSpPr>
          <p:cNvPr id="4" name="Slide Number Placeholder 3"/>
          <p:cNvSpPr>
            <a:spLocks noGrp="1"/>
          </p:cNvSpPr>
          <p:nvPr>
            <p:ph type="sldNum" sz="quarter" idx="10"/>
          </p:nvPr>
        </p:nvSpPr>
        <p:spPr/>
        <p:txBody>
          <a:bodyPr/>
          <a:lstStyle/>
          <a:p>
            <a:fld id="{A5C273F4-D38D-4C0E-9DF6-802740FC93CA}" type="slidenum">
              <a:rPr lang="pt-BR" smtClean="0"/>
              <a:t>27</a:t>
            </a:fld>
            <a:endParaRPr lang="pt-BR"/>
          </a:p>
        </p:txBody>
      </p:sp>
    </p:spTree>
    <p:extLst>
      <p:ext uri="{BB962C8B-B14F-4D97-AF65-F5344CB8AC3E}">
        <p14:creationId xmlns:p14="http://schemas.microsoft.com/office/powerpoint/2010/main" val="1206911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BR" dirty="0"/>
          </a:p>
        </p:txBody>
      </p:sp>
      <p:sp>
        <p:nvSpPr>
          <p:cNvPr id="4" name="Slide Number Placeholder 3"/>
          <p:cNvSpPr>
            <a:spLocks noGrp="1"/>
          </p:cNvSpPr>
          <p:nvPr>
            <p:ph type="sldNum" sz="quarter" idx="10"/>
          </p:nvPr>
        </p:nvSpPr>
        <p:spPr/>
        <p:txBody>
          <a:bodyPr/>
          <a:lstStyle/>
          <a:p>
            <a:fld id="{A5C273F4-D38D-4C0E-9DF6-802740FC93CA}" type="slidenum">
              <a:rPr lang="pt-BR" smtClean="0"/>
              <a:t>28</a:t>
            </a:fld>
            <a:endParaRPr lang="pt-BR"/>
          </a:p>
        </p:txBody>
      </p:sp>
    </p:spTree>
    <p:extLst>
      <p:ext uri="{BB962C8B-B14F-4D97-AF65-F5344CB8AC3E}">
        <p14:creationId xmlns:p14="http://schemas.microsoft.com/office/powerpoint/2010/main" val="25507632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t-BR" dirty="0" smtClean="0"/>
              <a:t>S</a:t>
            </a:r>
            <a:endParaRPr lang="pt-BR" dirty="0"/>
          </a:p>
        </p:txBody>
      </p:sp>
      <p:sp>
        <p:nvSpPr>
          <p:cNvPr id="4" name="Slide Number Placeholder 3"/>
          <p:cNvSpPr>
            <a:spLocks noGrp="1"/>
          </p:cNvSpPr>
          <p:nvPr>
            <p:ph type="sldNum" sz="quarter" idx="10"/>
          </p:nvPr>
        </p:nvSpPr>
        <p:spPr/>
        <p:txBody>
          <a:bodyPr/>
          <a:lstStyle/>
          <a:p>
            <a:fld id="{A5C273F4-D38D-4C0E-9DF6-802740FC93CA}" type="slidenum">
              <a:rPr lang="pt-BR" smtClean="0"/>
              <a:t>2</a:t>
            </a:fld>
            <a:endParaRPr lang="pt-BR"/>
          </a:p>
        </p:txBody>
      </p:sp>
    </p:spTree>
    <p:extLst>
      <p:ext uri="{BB962C8B-B14F-4D97-AF65-F5344CB8AC3E}">
        <p14:creationId xmlns:p14="http://schemas.microsoft.com/office/powerpoint/2010/main" val="29819386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BR" dirty="0"/>
          </a:p>
        </p:txBody>
      </p:sp>
      <p:sp>
        <p:nvSpPr>
          <p:cNvPr id="4" name="Slide Number Placeholder 3"/>
          <p:cNvSpPr>
            <a:spLocks noGrp="1"/>
          </p:cNvSpPr>
          <p:nvPr>
            <p:ph type="sldNum" sz="quarter" idx="10"/>
          </p:nvPr>
        </p:nvSpPr>
        <p:spPr/>
        <p:txBody>
          <a:bodyPr/>
          <a:lstStyle/>
          <a:p>
            <a:fld id="{A5C273F4-D38D-4C0E-9DF6-802740FC93CA}" type="slidenum">
              <a:rPr lang="pt-BR" smtClean="0"/>
              <a:t>30</a:t>
            </a:fld>
            <a:endParaRPr lang="pt-BR"/>
          </a:p>
        </p:txBody>
      </p:sp>
    </p:spTree>
    <p:extLst>
      <p:ext uri="{BB962C8B-B14F-4D97-AF65-F5344CB8AC3E}">
        <p14:creationId xmlns:p14="http://schemas.microsoft.com/office/powerpoint/2010/main" val="12743135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BR" dirty="0"/>
          </a:p>
        </p:txBody>
      </p:sp>
      <p:sp>
        <p:nvSpPr>
          <p:cNvPr id="4" name="Slide Number Placeholder 3"/>
          <p:cNvSpPr>
            <a:spLocks noGrp="1"/>
          </p:cNvSpPr>
          <p:nvPr>
            <p:ph type="sldNum" sz="quarter" idx="10"/>
          </p:nvPr>
        </p:nvSpPr>
        <p:spPr/>
        <p:txBody>
          <a:bodyPr/>
          <a:lstStyle/>
          <a:p>
            <a:fld id="{A5C273F4-D38D-4C0E-9DF6-802740FC93CA}" type="slidenum">
              <a:rPr lang="pt-BR" smtClean="0"/>
              <a:t>31</a:t>
            </a:fld>
            <a:endParaRPr lang="pt-BR"/>
          </a:p>
        </p:txBody>
      </p:sp>
    </p:spTree>
    <p:extLst>
      <p:ext uri="{BB962C8B-B14F-4D97-AF65-F5344CB8AC3E}">
        <p14:creationId xmlns:p14="http://schemas.microsoft.com/office/powerpoint/2010/main" val="26892726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BR" dirty="0"/>
          </a:p>
        </p:txBody>
      </p:sp>
      <p:sp>
        <p:nvSpPr>
          <p:cNvPr id="4" name="Slide Number Placeholder 3"/>
          <p:cNvSpPr>
            <a:spLocks noGrp="1"/>
          </p:cNvSpPr>
          <p:nvPr>
            <p:ph type="sldNum" sz="quarter" idx="10"/>
          </p:nvPr>
        </p:nvSpPr>
        <p:spPr/>
        <p:txBody>
          <a:bodyPr/>
          <a:lstStyle/>
          <a:p>
            <a:fld id="{A5C273F4-D38D-4C0E-9DF6-802740FC93CA}" type="slidenum">
              <a:rPr lang="pt-BR" smtClean="0"/>
              <a:t>3</a:t>
            </a:fld>
            <a:endParaRPr lang="pt-BR"/>
          </a:p>
        </p:txBody>
      </p:sp>
    </p:spTree>
    <p:extLst>
      <p:ext uri="{BB962C8B-B14F-4D97-AF65-F5344CB8AC3E}">
        <p14:creationId xmlns:p14="http://schemas.microsoft.com/office/powerpoint/2010/main" val="7817357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t-BR" baseline="0" dirty="0" smtClean="0"/>
              <a:t> </a:t>
            </a:r>
            <a:endParaRPr lang="pt-BR" dirty="0"/>
          </a:p>
        </p:txBody>
      </p:sp>
      <p:sp>
        <p:nvSpPr>
          <p:cNvPr id="4" name="Slide Number Placeholder 3"/>
          <p:cNvSpPr>
            <a:spLocks noGrp="1"/>
          </p:cNvSpPr>
          <p:nvPr>
            <p:ph type="sldNum" sz="quarter" idx="10"/>
          </p:nvPr>
        </p:nvSpPr>
        <p:spPr/>
        <p:txBody>
          <a:bodyPr/>
          <a:lstStyle/>
          <a:p>
            <a:fld id="{A5C273F4-D38D-4C0E-9DF6-802740FC93CA}" type="slidenum">
              <a:rPr lang="pt-BR" smtClean="0"/>
              <a:t>5</a:t>
            </a:fld>
            <a:endParaRPr lang="pt-BR"/>
          </a:p>
        </p:txBody>
      </p:sp>
    </p:spTree>
    <p:extLst>
      <p:ext uri="{BB962C8B-B14F-4D97-AF65-F5344CB8AC3E}">
        <p14:creationId xmlns:p14="http://schemas.microsoft.com/office/powerpoint/2010/main" val="32180011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BR" dirty="0"/>
          </a:p>
        </p:txBody>
      </p:sp>
      <p:sp>
        <p:nvSpPr>
          <p:cNvPr id="4" name="Slide Number Placeholder 3"/>
          <p:cNvSpPr>
            <a:spLocks noGrp="1"/>
          </p:cNvSpPr>
          <p:nvPr>
            <p:ph type="sldNum" sz="quarter" idx="10"/>
          </p:nvPr>
        </p:nvSpPr>
        <p:spPr/>
        <p:txBody>
          <a:bodyPr/>
          <a:lstStyle/>
          <a:p>
            <a:fld id="{A5C273F4-D38D-4C0E-9DF6-802740FC93CA}" type="slidenum">
              <a:rPr lang="pt-BR" smtClean="0"/>
              <a:t>6</a:t>
            </a:fld>
            <a:endParaRPr lang="pt-BR"/>
          </a:p>
        </p:txBody>
      </p:sp>
    </p:spTree>
    <p:extLst>
      <p:ext uri="{BB962C8B-B14F-4D97-AF65-F5344CB8AC3E}">
        <p14:creationId xmlns:p14="http://schemas.microsoft.com/office/powerpoint/2010/main" val="2091866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t-BR" baseline="0" dirty="0" smtClean="0"/>
              <a:t>                       </a:t>
            </a:r>
            <a:endParaRPr lang="pt-BR" dirty="0"/>
          </a:p>
        </p:txBody>
      </p:sp>
      <p:sp>
        <p:nvSpPr>
          <p:cNvPr id="4" name="Slide Number Placeholder 3"/>
          <p:cNvSpPr>
            <a:spLocks noGrp="1"/>
          </p:cNvSpPr>
          <p:nvPr>
            <p:ph type="sldNum" sz="quarter" idx="10"/>
          </p:nvPr>
        </p:nvSpPr>
        <p:spPr/>
        <p:txBody>
          <a:bodyPr/>
          <a:lstStyle/>
          <a:p>
            <a:fld id="{A5C273F4-D38D-4C0E-9DF6-802740FC93CA}" type="slidenum">
              <a:rPr lang="pt-BR" smtClean="0"/>
              <a:t>7</a:t>
            </a:fld>
            <a:endParaRPr lang="pt-BR"/>
          </a:p>
        </p:txBody>
      </p:sp>
    </p:spTree>
    <p:extLst>
      <p:ext uri="{BB962C8B-B14F-4D97-AF65-F5344CB8AC3E}">
        <p14:creationId xmlns:p14="http://schemas.microsoft.com/office/powerpoint/2010/main" val="19794658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BR" dirty="0"/>
          </a:p>
        </p:txBody>
      </p:sp>
      <p:sp>
        <p:nvSpPr>
          <p:cNvPr id="4" name="Slide Number Placeholder 3"/>
          <p:cNvSpPr>
            <a:spLocks noGrp="1"/>
          </p:cNvSpPr>
          <p:nvPr>
            <p:ph type="sldNum" sz="quarter" idx="10"/>
          </p:nvPr>
        </p:nvSpPr>
        <p:spPr/>
        <p:txBody>
          <a:bodyPr/>
          <a:lstStyle/>
          <a:p>
            <a:fld id="{A5C273F4-D38D-4C0E-9DF6-802740FC93CA}" type="slidenum">
              <a:rPr lang="pt-BR" smtClean="0"/>
              <a:t>8</a:t>
            </a:fld>
            <a:endParaRPr lang="pt-BR"/>
          </a:p>
        </p:txBody>
      </p:sp>
    </p:spTree>
    <p:extLst>
      <p:ext uri="{BB962C8B-B14F-4D97-AF65-F5344CB8AC3E}">
        <p14:creationId xmlns:p14="http://schemas.microsoft.com/office/powerpoint/2010/main" val="11561592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BR" dirty="0"/>
          </a:p>
        </p:txBody>
      </p:sp>
      <p:sp>
        <p:nvSpPr>
          <p:cNvPr id="4" name="Slide Number Placeholder 3"/>
          <p:cNvSpPr>
            <a:spLocks noGrp="1"/>
          </p:cNvSpPr>
          <p:nvPr>
            <p:ph type="sldNum" sz="quarter" idx="10"/>
          </p:nvPr>
        </p:nvSpPr>
        <p:spPr/>
        <p:txBody>
          <a:bodyPr/>
          <a:lstStyle/>
          <a:p>
            <a:fld id="{A5C273F4-D38D-4C0E-9DF6-802740FC93CA}" type="slidenum">
              <a:rPr lang="pt-BR" smtClean="0"/>
              <a:t>9</a:t>
            </a:fld>
            <a:endParaRPr lang="pt-BR"/>
          </a:p>
        </p:txBody>
      </p:sp>
    </p:spTree>
    <p:extLst>
      <p:ext uri="{BB962C8B-B14F-4D97-AF65-F5344CB8AC3E}">
        <p14:creationId xmlns:p14="http://schemas.microsoft.com/office/powerpoint/2010/main" val="33562685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BR" dirty="0"/>
          </a:p>
        </p:txBody>
      </p:sp>
      <p:sp>
        <p:nvSpPr>
          <p:cNvPr id="4" name="Slide Number Placeholder 3"/>
          <p:cNvSpPr>
            <a:spLocks noGrp="1"/>
          </p:cNvSpPr>
          <p:nvPr>
            <p:ph type="sldNum" sz="quarter" idx="10"/>
          </p:nvPr>
        </p:nvSpPr>
        <p:spPr/>
        <p:txBody>
          <a:bodyPr/>
          <a:lstStyle/>
          <a:p>
            <a:fld id="{A5C273F4-D38D-4C0E-9DF6-802740FC93CA}" type="slidenum">
              <a:rPr lang="pt-BR" smtClean="0"/>
              <a:t>10</a:t>
            </a:fld>
            <a:endParaRPr lang="pt-BR"/>
          </a:p>
        </p:txBody>
      </p:sp>
    </p:spTree>
    <p:extLst>
      <p:ext uri="{BB962C8B-B14F-4D97-AF65-F5344CB8AC3E}">
        <p14:creationId xmlns:p14="http://schemas.microsoft.com/office/powerpoint/2010/main" val="1903584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286D9E5-F04F-429D-853A-61362BAD722B}" type="datetimeFigureOut">
              <a:rPr lang="en-US" smtClean="0"/>
              <a:t>4/11/2019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A63343-2F69-4685-B49D-37F3AE342D5A}" type="slidenum">
              <a:rPr lang="en-US" smtClean="0"/>
              <a:t>‹#›</a:t>
            </a:fld>
            <a:endParaRPr lang="en-US"/>
          </a:p>
        </p:txBody>
      </p:sp>
    </p:spTree>
    <p:extLst>
      <p:ext uri="{BB962C8B-B14F-4D97-AF65-F5344CB8AC3E}">
        <p14:creationId xmlns:p14="http://schemas.microsoft.com/office/powerpoint/2010/main" val="14820214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286D9E5-F04F-429D-853A-61362BAD722B}" type="datetimeFigureOut">
              <a:rPr lang="en-US" smtClean="0"/>
              <a:t>4/11/2019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A63343-2F69-4685-B49D-37F3AE342D5A}" type="slidenum">
              <a:rPr lang="en-US" smtClean="0"/>
              <a:t>‹#›</a:t>
            </a:fld>
            <a:endParaRPr lang="en-US"/>
          </a:p>
        </p:txBody>
      </p:sp>
    </p:spTree>
    <p:extLst>
      <p:ext uri="{BB962C8B-B14F-4D97-AF65-F5344CB8AC3E}">
        <p14:creationId xmlns:p14="http://schemas.microsoft.com/office/powerpoint/2010/main" val="40086234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286D9E5-F04F-429D-853A-61362BAD722B}" type="datetimeFigureOut">
              <a:rPr lang="en-US" smtClean="0"/>
              <a:t>4/11/2019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A63343-2F69-4685-B49D-37F3AE342D5A}" type="slidenum">
              <a:rPr lang="en-US" smtClean="0"/>
              <a:t>‹#›</a:t>
            </a:fld>
            <a:endParaRPr lang="en-US"/>
          </a:p>
        </p:txBody>
      </p:sp>
    </p:spTree>
    <p:extLst>
      <p:ext uri="{BB962C8B-B14F-4D97-AF65-F5344CB8AC3E}">
        <p14:creationId xmlns:p14="http://schemas.microsoft.com/office/powerpoint/2010/main" val="28526907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286D9E5-F04F-429D-853A-61362BAD722B}" type="datetimeFigureOut">
              <a:rPr lang="en-US" smtClean="0"/>
              <a:t>4/11/2019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A63343-2F69-4685-B49D-37F3AE342D5A}" type="slidenum">
              <a:rPr lang="en-US" smtClean="0"/>
              <a:t>‹#›</a:t>
            </a:fld>
            <a:endParaRPr lang="en-US"/>
          </a:p>
        </p:txBody>
      </p:sp>
    </p:spTree>
    <p:extLst>
      <p:ext uri="{BB962C8B-B14F-4D97-AF65-F5344CB8AC3E}">
        <p14:creationId xmlns:p14="http://schemas.microsoft.com/office/powerpoint/2010/main" val="54777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286D9E5-F04F-429D-853A-61362BAD722B}" type="datetimeFigureOut">
              <a:rPr lang="en-US" smtClean="0"/>
              <a:t>4/11/2019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A63343-2F69-4685-B49D-37F3AE342D5A}" type="slidenum">
              <a:rPr lang="en-US" smtClean="0"/>
              <a:t>‹#›</a:t>
            </a:fld>
            <a:endParaRPr lang="en-US"/>
          </a:p>
        </p:txBody>
      </p:sp>
    </p:spTree>
    <p:extLst>
      <p:ext uri="{BB962C8B-B14F-4D97-AF65-F5344CB8AC3E}">
        <p14:creationId xmlns:p14="http://schemas.microsoft.com/office/powerpoint/2010/main" val="15457997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286D9E5-F04F-429D-853A-61362BAD722B}" type="datetimeFigureOut">
              <a:rPr lang="en-US" smtClean="0"/>
              <a:t>4/11/2019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A63343-2F69-4685-B49D-37F3AE342D5A}" type="slidenum">
              <a:rPr lang="en-US" smtClean="0"/>
              <a:t>‹#›</a:t>
            </a:fld>
            <a:endParaRPr lang="en-US"/>
          </a:p>
        </p:txBody>
      </p:sp>
    </p:spTree>
    <p:extLst>
      <p:ext uri="{BB962C8B-B14F-4D97-AF65-F5344CB8AC3E}">
        <p14:creationId xmlns:p14="http://schemas.microsoft.com/office/powerpoint/2010/main" val="10025192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286D9E5-F04F-429D-853A-61362BAD722B}" type="datetimeFigureOut">
              <a:rPr lang="en-US" smtClean="0"/>
              <a:t>4/11/2019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AA63343-2F69-4685-B49D-37F3AE342D5A}" type="slidenum">
              <a:rPr lang="en-US" smtClean="0"/>
              <a:t>‹#›</a:t>
            </a:fld>
            <a:endParaRPr lang="en-US"/>
          </a:p>
        </p:txBody>
      </p:sp>
    </p:spTree>
    <p:extLst>
      <p:ext uri="{BB962C8B-B14F-4D97-AF65-F5344CB8AC3E}">
        <p14:creationId xmlns:p14="http://schemas.microsoft.com/office/powerpoint/2010/main" val="14109678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286D9E5-F04F-429D-853A-61362BAD722B}" type="datetimeFigureOut">
              <a:rPr lang="en-US" smtClean="0"/>
              <a:t>4/11/2019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AA63343-2F69-4685-B49D-37F3AE342D5A}" type="slidenum">
              <a:rPr lang="en-US" smtClean="0"/>
              <a:t>‹#›</a:t>
            </a:fld>
            <a:endParaRPr lang="en-US"/>
          </a:p>
        </p:txBody>
      </p:sp>
    </p:spTree>
    <p:extLst>
      <p:ext uri="{BB962C8B-B14F-4D97-AF65-F5344CB8AC3E}">
        <p14:creationId xmlns:p14="http://schemas.microsoft.com/office/powerpoint/2010/main" val="13519724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286D9E5-F04F-429D-853A-61362BAD722B}" type="datetimeFigureOut">
              <a:rPr lang="en-US" smtClean="0"/>
              <a:t>4/11/2019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AA63343-2F69-4685-B49D-37F3AE342D5A}" type="slidenum">
              <a:rPr lang="en-US" smtClean="0"/>
              <a:t>‹#›</a:t>
            </a:fld>
            <a:endParaRPr lang="en-US"/>
          </a:p>
        </p:txBody>
      </p:sp>
    </p:spTree>
    <p:extLst>
      <p:ext uri="{BB962C8B-B14F-4D97-AF65-F5344CB8AC3E}">
        <p14:creationId xmlns:p14="http://schemas.microsoft.com/office/powerpoint/2010/main" val="39587493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286D9E5-F04F-429D-853A-61362BAD722B}" type="datetimeFigureOut">
              <a:rPr lang="en-US" smtClean="0"/>
              <a:t>4/11/2019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A63343-2F69-4685-B49D-37F3AE342D5A}" type="slidenum">
              <a:rPr lang="en-US" smtClean="0"/>
              <a:t>‹#›</a:t>
            </a:fld>
            <a:endParaRPr lang="en-US"/>
          </a:p>
        </p:txBody>
      </p:sp>
    </p:spTree>
    <p:extLst>
      <p:ext uri="{BB962C8B-B14F-4D97-AF65-F5344CB8AC3E}">
        <p14:creationId xmlns:p14="http://schemas.microsoft.com/office/powerpoint/2010/main" val="3069847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286D9E5-F04F-429D-853A-61362BAD722B}" type="datetimeFigureOut">
              <a:rPr lang="en-US" smtClean="0"/>
              <a:t>4/11/2019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A63343-2F69-4685-B49D-37F3AE342D5A}" type="slidenum">
              <a:rPr lang="en-US" smtClean="0"/>
              <a:t>‹#›</a:t>
            </a:fld>
            <a:endParaRPr lang="en-US"/>
          </a:p>
        </p:txBody>
      </p:sp>
    </p:spTree>
    <p:extLst>
      <p:ext uri="{BB962C8B-B14F-4D97-AF65-F5344CB8AC3E}">
        <p14:creationId xmlns:p14="http://schemas.microsoft.com/office/powerpoint/2010/main" val="37415909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286D9E5-F04F-429D-853A-61362BAD722B}" type="datetimeFigureOut">
              <a:rPr lang="en-US" smtClean="0"/>
              <a:t>4/11/2019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AA63343-2F69-4685-B49D-37F3AE342D5A}" type="slidenum">
              <a:rPr lang="en-US" smtClean="0"/>
              <a:t>‹#›</a:t>
            </a:fld>
            <a:endParaRPr lang="en-US"/>
          </a:p>
        </p:txBody>
      </p:sp>
    </p:spTree>
    <p:extLst>
      <p:ext uri="{BB962C8B-B14F-4D97-AF65-F5344CB8AC3E}">
        <p14:creationId xmlns:p14="http://schemas.microsoft.com/office/powerpoint/2010/main" val="291790843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1241946"/>
            <a:ext cx="12192000" cy="5616054"/>
          </a:xfrm>
        </p:spPr>
        <p:txBody>
          <a:bodyPr numCol="2">
            <a:normAutofit/>
          </a:bodyPr>
          <a:lstStyle/>
          <a:p>
            <a:pPr algn="l"/>
            <a:r>
              <a:rPr lang="en-US" sz="1200" u="sng" dirty="0" smtClean="0">
                <a:latin typeface="Arial Narrow" panose="020B0606020202030204" pitchFamily="34" charset="0"/>
                <a:cs typeface="Times New Roman" panose="02020603050405020304" pitchFamily="18" charset="0"/>
              </a:rPr>
              <a:t>Outside the camp, pictures #1-4, Heb 1-2</a:t>
            </a:r>
            <a:r>
              <a:rPr lang="en-US" sz="1200" dirty="0" smtClean="0">
                <a:latin typeface="Arial Narrow" panose="020B0606020202030204" pitchFamily="34" charset="0"/>
                <a:cs typeface="Times New Roman" panose="02020603050405020304" pitchFamily="18" charset="0"/>
              </a:rPr>
              <a:t>. </a:t>
            </a:r>
            <a:r>
              <a:rPr lang="en-US" sz="1200" b="1" dirty="0" smtClean="0">
                <a:latin typeface="Arial Narrow" panose="020B0606020202030204" pitchFamily="34" charset="0"/>
                <a:cs typeface="Times New Roman" panose="02020603050405020304" pitchFamily="18" charset="0"/>
              </a:rPr>
              <a:t>First picture Heb 1:1-3</a:t>
            </a:r>
            <a:r>
              <a:rPr lang="en-US" sz="1200" dirty="0" smtClean="0">
                <a:latin typeface="Arial Narrow" panose="020B0606020202030204" pitchFamily="34" charset="0"/>
                <a:cs typeface="Times New Roman" panose="02020603050405020304" pitchFamily="18" charset="0"/>
              </a:rPr>
              <a:t>: As I wander through the wilderness of  this world, I hold a book in my hand pressed against my heart. It calls my attention to the Majesty seated   on high. Hebrews teaches the superiority of Jesus Christ and thus of Christianity. </a:t>
            </a:r>
            <a:r>
              <a:rPr lang="en-US" sz="1200" b="1" dirty="0" smtClean="0">
                <a:latin typeface="Arial Narrow" panose="020B0606020202030204" pitchFamily="34" charset="0"/>
                <a:cs typeface="Times New Roman" panose="02020603050405020304" pitchFamily="18" charset="0"/>
              </a:rPr>
              <a:t>Second picture, scroll, Heb  1:4-14</a:t>
            </a:r>
            <a:r>
              <a:rPr lang="en-US" sz="1200" dirty="0" smtClean="0">
                <a:latin typeface="Arial Narrow" panose="020B0606020202030204" pitchFamily="34" charset="0"/>
                <a:cs typeface="Times New Roman" panose="02020603050405020304" pitchFamily="18" charset="0"/>
              </a:rPr>
              <a:t>: The Jews lived in tents for 40 years camped around the tabernacle. The Law was given to Moses through the ministry of angels</a:t>
            </a:r>
            <a:r>
              <a:rPr lang="en-US" sz="1200" dirty="0">
                <a:latin typeface="Arial Narrow" panose="020B0606020202030204" pitchFamily="34" charset="0"/>
                <a:cs typeface="Times New Roman" panose="02020603050405020304" pitchFamily="18" charset="0"/>
              </a:rPr>
              <a:t> </a:t>
            </a:r>
            <a:r>
              <a:rPr lang="en-US" sz="1200" dirty="0" smtClean="0">
                <a:latin typeface="Arial Narrow" panose="020B0606020202030204" pitchFamily="34" charset="0"/>
                <a:cs typeface="Times New Roman" panose="02020603050405020304" pitchFamily="18" charset="0"/>
              </a:rPr>
              <a:t>who have an important part in history but Christ the Son is superior to the angels, according to Scripture. </a:t>
            </a:r>
            <a:r>
              <a:rPr lang="en-US" sz="1200" b="1" dirty="0" smtClean="0">
                <a:latin typeface="Arial Narrow" panose="020B0606020202030204" pitchFamily="34" charset="0"/>
                <a:cs typeface="Times New Roman" panose="02020603050405020304" pitchFamily="18" charset="0"/>
              </a:rPr>
              <a:t>Third picture, throne, Heb 2:1-4</a:t>
            </a:r>
            <a:r>
              <a:rPr lang="en-US" sz="1200" dirty="0" smtClean="0">
                <a:latin typeface="Arial Narrow" panose="020B0606020202030204" pitchFamily="34" charset="0"/>
                <a:cs typeface="Times New Roman" panose="02020603050405020304" pitchFamily="18" charset="0"/>
              </a:rPr>
              <a:t>: The first of five faith narratives removes all doubt that the final victory over all enemies belongs to God’s king. Pay attention. You’re on the victory side! </a:t>
            </a:r>
            <a:r>
              <a:rPr lang="en-US" sz="1200" b="1" dirty="0" smtClean="0">
                <a:latin typeface="Arial Narrow" panose="020B0606020202030204" pitchFamily="34" charset="0"/>
                <a:cs typeface="Times New Roman" panose="02020603050405020304" pitchFamily="18" charset="0"/>
              </a:rPr>
              <a:t>Fourth picture, scroll, Heb 2:5-18.</a:t>
            </a:r>
            <a:r>
              <a:rPr lang="en-US" sz="1200" dirty="0" smtClean="0">
                <a:latin typeface="Arial Narrow" panose="020B0606020202030204" pitchFamily="34" charset="0"/>
                <a:cs typeface="Times New Roman" panose="02020603050405020304" pitchFamily="18" charset="0"/>
              </a:rPr>
              <a:t> Though angels continue their ministry today, only Christ will be rewarded dominion over the world to come when he sits on David’s throne in His kingdom. According to Scripture, Christ the Man is superior to angels.</a:t>
            </a:r>
          </a:p>
          <a:p>
            <a:pPr algn="l"/>
            <a:r>
              <a:rPr lang="en-US" sz="1200" u="sng" dirty="0" smtClean="0">
                <a:latin typeface="Arial Narrow" panose="020B0606020202030204" pitchFamily="34" charset="0"/>
                <a:cs typeface="Times New Roman" panose="02020603050405020304" pitchFamily="18" charset="0"/>
              </a:rPr>
              <a:t>In the courtyard, pictures #5-8, Heb 3-6</a:t>
            </a:r>
            <a:r>
              <a:rPr lang="en-US" sz="1200" dirty="0">
                <a:latin typeface="Arial Narrow" panose="020B0606020202030204" pitchFamily="34" charset="0"/>
                <a:cs typeface="Times New Roman" panose="02020603050405020304" pitchFamily="18" charset="0"/>
              </a:rPr>
              <a:t>.</a:t>
            </a:r>
            <a:r>
              <a:rPr lang="en-US" sz="1200" dirty="0" smtClean="0">
                <a:latin typeface="Arial Narrow" panose="020B0606020202030204" pitchFamily="34" charset="0"/>
                <a:cs typeface="Times New Roman" panose="02020603050405020304" pitchFamily="18" charset="0"/>
              </a:rPr>
              <a:t> </a:t>
            </a:r>
            <a:r>
              <a:rPr lang="en-US" sz="1200" b="1" dirty="0" smtClean="0">
                <a:latin typeface="Arial Narrow" panose="020B0606020202030204" pitchFamily="34" charset="0"/>
                <a:cs typeface="Times New Roman" panose="02020603050405020304" pitchFamily="18" charset="0"/>
              </a:rPr>
              <a:t>Fifth picture, Heb 3:1-6.</a:t>
            </a:r>
            <a:r>
              <a:rPr lang="en-US" sz="1200" dirty="0" smtClean="0">
                <a:latin typeface="Arial Narrow" panose="020B0606020202030204" pitchFamily="34" charset="0"/>
                <a:cs typeface="Times New Roman" panose="02020603050405020304" pitchFamily="18" charset="0"/>
              </a:rPr>
              <a:t> </a:t>
            </a:r>
            <a:r>
              <a:rPr lang="en-US" sz="1200" dirty="0">
                <a:latin typeface="Arial Narrow" panose="020B0606020202030204" pitchFamily="34" charset="0"/>
                <a:cs typeface="Times New Roman" panose="02020603050405020304" pitchFamily="18" charset="0"/>
              </a:rPr>
              <a:t>Moses lived </a:t>
            </a:r>
            <a:r>
              <a:rPr lang="en-US" sz="1200" dirty="0" smtClean="0">
                <a:latin typeface="Arial Narrow" panose="020B0606020202030204" pitchFamily="34" charset="0"/>
                <a:cs typeface="Times New Roman" panose="02020603050405020304" pitchFamily="18" charset="0"/>
              </a:rPr>
              <a:t>near the entrance. He put guards at the gate to ensured the Law was enforced when sacrifices were offered on the </a:t>
            </a:r>
            <a:r>
              <a:rPr lang="en-US" sz="1200" u="sng" dirty="0" smtClean="0">
                <a:latin typeface="Arial Narrow" panose="020B0606020202030204" pitchFamily="34" charset="0"/>
                <a:cs typeface="Times New Roman" panose="02020603050405020304" pitchFamily="18" charset="0"/>
              </a:rPr>
              <a:t>brazen altar</a:t>
            </a:r>
            <a:r>
              <a:rPr lang="en-US" sz="1200" dirty="0" smtClean="0">
                <a:latin typeface="Arial Narrow" panose="020B0606020202030204" pitchFamily="34" charset="0"/>
                <a:cs typeface="Times New Roman" panose="02020603050405020304" pitchFamily="18" charset="0"/>
              </a:rPr>
              <a:t>. John captured the symbolism: Moses, giver of the Law </a:t>
            </a:r>
            <a:r>
              <a:rPr lang="en-US" sz="1200" dirty="0" err="1" smtClean="0">
                <a:latin typeface="Arial Narrow" panose="020B0606020202030204" pitchFamily="34" charset="0"/>
                <a:cs typeface="Times New Roman" panose="02020603050405020304" pitchFamily="18" charset="0"/>
              </a:rPr>
              <a:t>Jn</a:t>
            </a:r>
            <a:r>
              <a:rPr lang="en-US" sz="1200" dirty="0" smtClean="0">
                <a:latin typeface="Arial Narrow" panose="020B0606020202030204" pitchFamily="34" charset="0"/>
                <a:cs typeface="Times New Roman" panose="02020603050405020304" pitchFamily="18" charset="0"/>
              </a:rPr>
              <a:t> 1:17, and lifting up the serpent </a:t>
            </a:r>
            <a:r>
              <a:rPr lang="en-US" sz="1200" dirty="0" err="1" smtClean="0">
                <a:latin typeface="Arial Narrow" panose="020B0606020202030204" pitchFamily="34" charset="0"/>
                <a:cs typeface="Times New Roman" panose="02020603050405020304" pitchFamily="18" charset="0"/>
              </a:rPr>
              <a:t>Jn</a:t>
            </a:r>
            <a:r>
              <a:rPr lang="en-US" sz="1200" dirty="0" smtClean="0">
                <a:latin typeface="Arial Narrow" panose="020B0606020202030204" pitchFamily="34" charset="0"/>
                <a:cs typeface="Times New Roman" panose="02020603050405020304" pitchFamily="18" charset="0"/>
              </a:rPr>
              <a:t> 3:14. Christ is superior to Moses. </a:t>
            </a:r>
            <a:r>
              <a:rPr lang="en-US" sz="1200" b="1" dirty="0" smtClean="0">
                <a:latin typeface="Arial Narrow" panose="020B0606020202030204" pitchFamily="34" charset="0"/>
                <a:cs typeface="Times New Roman" panose="02020603050405020304" pitchFamily="18" charset="0"/>
              </a:rPr>
              <a:t>Sixth, Heb 3:7-4:16</a:t>
            </a:r>
            <a:r>
              <a:rPr lang="en-US" sz="1200" dirty="0" smtClean="0">
                <a:latin typeface="Arial Narrow" panose="020B0606020202030204" pitchFamily="34" charset="0"/>
                <a:cs typeface="Times New Roman" panose="02020603050405020304" pitchFamily="18" charset="0"/>
              </a:rPr>
              <a:t>. Aaron washed in the </a:t>
            </a:r>
            <a:r>
              <a:rPr lang="en-US" sz="1200" u="sng" dirty="0" smtClean="0">
                <a:latin typeface="Arial Narrow" panose="020B0606020202030204" pitchFamily="34" charset="0"/>
                <a:cs typeface="Times New Roman" panose="02020603050405020304" pitchFamily="18" charset="0"/>
              </a:rPr>
              <a:t>laver</a:t>
            </a:r>
            <a:r>
              <a:rPr lang="en-US" sz="1200" dirty="0" smtClean="0">
                <a:latin typeface="Arial Narrow" panose="020B0606020202030204" pitchFamily="34" charset="0"/>
                <a:cs typeface="Times New Roman" panose="02020603050405020304" pitchFamily="18" charset="0"/>
              </a:rPr>
              <a:t>. There was no chair to sit down and rest. There was always more to do. The faith narrative opens the way for Christians to come to Jesus to satisfy their thirst. John connects satisfaction and coming to Jesus with water and light and life </a:t>
            </a:r>
            <a:r>
              <a:rPr lang="en-US" sz="1200" dirty="0" err="1" smtClean="0">
                <a:latin typeface="Arial Narrow" panose="020B0606020202030204" pitchFamily="34" charset="0"/>
                <a:cs typeface="Times New Roman" panose="02020603050405020304" pitchFamily="18" charset="0"/>
              </a:rPr>
              <a:t>Jn</a:t>
            </a:r>
            <a:r>
              <a:rPr lang="en-US" sz="1200" dirty="0" smtClean="0">
                <a:latin typeface="Arial Narrow" panose="020B0606020202030204" pitchFamily="34" charset="0"/>
                <a:cs typeface="Times New Roman" panose="02020603050405020304" pitchFamily="18" charset="0"/>
              </a:rPr>
              <a:t> 5-8:12, concepts we have applied to life today, Ps 124. </a:t>
            </a:r>
            <a:r>
              <a:rPr lang="en-US" sz="1200" b="1" dirty="0" smtClean="0">
                <a:latin typeface="Arial Narrow" panose="020B0606020202030204" pitchFamily="34" charset="0"/>
                <a:cs typeface="Times New Roman" panose="02020603050405020304" pitchFamily="18" charset="0"/>
              </a:rPr>
              <a:t>Seventh picture, Heb 5:1-10</a:t>
            </a:r>
            <a:r>
              <a:rPr lang="en-US" sz="1200" dirty="0" smtClean="0">
                <a:latin typeface="Arial Narrow" panose="020B0606020202030204" pitchFamily="34" charset="0"/>
                <a:cs typeface="Times New Roman" panose="02020603050405020304" pitchFamily="18" charset="0"/>
              </a:rPr>
              <a:t>. Aaron </a:t>
            </a:r>
            <a:r>
              <a:rPr lang="en-US" sz="1200" dirty="0">
                <a:latin typeface="Arial Narrow" panose="020B0606020202030204" pitchFamily="34" charset="0"/>
                <a:cs typeface="Times New Roman" panose="02020603050405020304" pitchFamily="18" charset="0"/>
              </a:rPr>
              <a:t>i</a:t>
            </a:r>
            <a:r>
              <a:rPr lang="en-US" sz="1200" dirty="0" smtClean="0">
                <a:latin typeface="Arial Narrow" panose="020B0606020202030204" pitchFamily="34" charset="0"/>
                <a:cs typeface="Times New Roman" panose="02020603050405020304" pitchFamily="18" charset="0"/>
              </a:rPr>
              <a:t>s the model for a priest. Christ  is superior. </a:t>
            </a:r>
            <a:r>
              <a:rPr lang="en-US" sz="1200" b="1" dirty="0" smtClean="0">
                <a:latin typeface="Arial Narrow" panose="020B0606020202030204" pitchFamily="34" charset="0"/>
                <a:cs typeface="Times New Roman" panose="02020603050405020304" pitchFamily="18" charset="0"/>
              </a:rPr>
              <a:t>Eighth </a:t>
            </a:r>
            <a:r>
              <a:rPr lang="en-US" sz="1200" b="1" dirty="0">
                <a:latin typeface="Arial Narrow" panose="020B0606020202030204" pitchFamily="34" charset="0"/>
                <a:cs typeface="Times New Roman" panose="02020603050405020304" pitchFamily="18" charset="0"/>
              </a:rPr>
              <a:t>picture, </a:t>
            </a:r>
            <a:r>
              <a:rPr lang="en-US" sz="1200" b="1" dirty="0" smtClean="0">
                <a:latin typeface="Arial Narrow" panose="020B0606020202030204" pitchFamily="34" charset="0"/>
                <a:cs typeface="Times New Roman" panose="02020603050405020304" pitchFamily="18" charset="0"/>
              </a:rPr>
              <a:t>ABC’s, </a:t>
            </a:r>
            <a:r>
              <a:rPr lang="en-US" sz="1200" b="1" dirty="0">
                <a:latin typeface="Arial Narrow" panose="020B0606020202030204" pitchFamily="34" charset="0"/>
                <a:cs typeface="Times New Roman" panose="02020603050405020304" pitchFamily="18" charset="0"/>
              </a:rPr>
              <a:t>Heb 6:1-20</a:t>
            </a:r>
            <a:r>
              <a:rPr lang="en-US" sz="1200" dirty="0" smtClean="0">
                <a:latin typeface="Arial Narrow" panose="020B0606020202030204" pitchFamily="34" charset="0"/>
                <a:cs typeface="Times New Roman" panose="02020603050405020304" pitchFamily="18" charset="0"/>
              </a:rPr>
              <a:t>. Mature or you’ll never be able to receive sound doctrine. The faith narrative has shades of John: eating, drinking, reading, hearing, teaching, action scenes meant to mature our faith. All the faith narratives are set in today’s context. Keep your nose in the book. Live by faith!</a:t>
            </a:r>
          </a:p>
          <a:p>
            <a:pPr algn="l"/>
            <a:r>
              <a:rPr lang="en-US" sz="1200" u="sng" dirty="0" smtClean="0">
                <a:latin typeface="Arial Narrow" panose="020B0606020202030204" pitchFamily="34" charset="0"/>
                <a:cs typeface="Times New Roman" panose="02020603050405020304" pitchFamily="18" charset="0"/>
              </a:rPr>
              <a:t>Going up to the sanctuary, pictures #9-15, Heb 7-8.</a:t>
            </a:r>
            <a:r>
              <a:rPr lang="en-US" sz="1200" dirty="0" smtClean="0">
                <a:latin typeface="Arial Narrow" panose="020B0606020202030204" pitchFamily="34" charset="0"/>
                <a:cs typeface="Times New Roman" panose="02020603050405020304" pitchFamily="18" charset="0"/>
              </a:rPr>
              <a:t> In Jesus’ day the worshipers went up to Jerusalem. </a:t>
            </a:r>
            <a:r>
              <a:rPr lang="en-US" sz="1200" dirty="0">
                <a:latin typeface="Arial Narrow" panose="020B0606020202030204" pitchFamily="34" charset="0"/>
                <a:cs typeface="Times New Roman" panose="02020603050405020304" pitchFamily="18" charset="0"/>
              </a:rPr>
              <a:t>A</a:t>
            </a:r>
            <a:r>
              <a:rPr lang="en-US" sz="1200" dirty="0" smtClean="0">
                <a:latin typeface="Arial Narrow" panose="020B0606020202030204" pitchFamily="34" charset="0"/>
                <a:cs typeface="Times New Roman" panose="02020603050405020304" pitchFamily="18" charset="0"/>
              </a:rPr>
              <a:t>rriving at the temple they lifted up their sacrifice unto God, then went up a stairway to the temple precinct. </a:t>
            </a:r>
            <a:r>
              <a:rPr lang="en-US" sz="1200" dirty="0">
                <a:latin typeface="Arial Narrow" panose="020B0606020202030204" pitchFamily="34" charset="0"/>
                <a:cs typeface="Times New Roman" panose="02020603050405020304" pitchFamily="18" charset="0"/>
              </a:rPr>
              <a:t>A</a:t>
            </a:r>
            <a:r>
              <a:rPr lang="en-US" sz="1200" dirty="0" smtClean="0">
                <a:latin typeface="Arial Narrow" panose="020B0606020202030204" pitchFamily="34" charset="0"/>
                <a:cs typeface="Times New Roman" panose="02020603050405020304" pitchFamily="18" charset="0"/>
              </a:rPr>
              <a:t>ssent unites these pictures. </a:t>
            </a:r>
            <a:r>
              <a:rPr lang="en-US" sz="1200" b="1" dirty="0" smtClean="0">
                <a:latin typeface="Arial Narrow" panose="020B0606020202030204" pitchFamily="34" charset="0"/>
                <a:cs typeface="Times New Roman" panose="02020603050405020304" pitchFamily="18" charset="0"/>
              </a:rPr>
              <a:t>Ninth, tenth and eleventh, Heb 7,</a:t>
            </a:r>
            <a:r>
              <a:rPr lang="en-US" sz="1200" dirty="0" smtClean="0">
                <a:latin typeface="Arial Narrow" panose="020B0606020202030204" pitchFamily="34" charset="0"/>
                <a:cs typeface="Times New Roman" panose="02020603050405020304" pitchFamily="18" charset="0"/>
              </a:rPr>
              <a:t> the breastplate jewels are parallel to Christ lifting the worshiper to higher ground. </a:t>
            </a:r>
            <a:r>
              <a:rPr lang="en-US" sz="1200" b="1" dirty="0" smtClean="0">
                <a:latin typeface="Arial Narrow" panose="020B0606020202030204" pitchFamily="34" charset="0"/>
                <a:cs typeface="Times New Roman" panose="02020603050405020304" pitchFamily="18" charset="0"/>
              </a:rPr>
              <a:t>Twelfth and thirteenth, Heb 8:1-6</a:t>
            </a:r>
            <a:r>
              <a:rPr lang="en-US" sz="1200" dirty="0" smtClean="0">
                <a:latin typeface="Arial Narrow" panose="020B0606020202030204" pitchFamily="34" charset="0"/>
                <a:cs typeface="Times New Roman" panose="02020603050405020304" pitchFamily="18" charset="0"/>
              </a:rPr>
              <a:t> the hand reaching up clutching high priest Aaron is parallel Christ’s superior priestly ministry reaching down to earth, a summary of chapters 1-7, and reaching up to heaven as mediator of a better covenant, a summary of chapters 8-10. </a:t>
            </a:r>
            <a:r>
              <a:rPr lang="en-US" sz="1200" b="1" dirty="0" smtClean="0">
                <a:latin typeface="Arial Narrow" panose="020B0606020202030204" pitchFamily="34" charset="0"/>
                <a:cs typeface="Times New Roman" panose="02020603050405020304" pitchFamily="18" charset="0"/>
              </a:rPr>
              <a:t>Fourteenth and fifteenth, Heb 8:6-13</a:t>
            </a:r>
            <a:r>
              <a:rPr lang="en-US" sz="1200" dirty="0" smtClean="0">
                <a:latin typeface="Arial Narrow" panose="020B0606020202030204" pitchFamily="34" charset="0"/>
                <a:cs typeface="Times New Roman" panose="02020603050405020304" pitchFamily="18" charset="0"/>
              </a:rPr>
              <a:t> lifting up the Old Covenant vs lifting up the New Covenant. The Old gives what we deserve, justice, following Stephen’s indictment in Acts 7. The New gives us what we don’t deserve, mercy, in Romans and Galatians. The New Covenant is founded on superior promises and blessings.</a:t>
            </a:r>
          </a:p>
          <a:p>
            <a:pPr algn="l"/>
            <a:r>
              <a:rPr lang="en-US" sz="1200" u="sng" dirty="0" smtClean="0">
                <a:latin typeface="Arial Narrow" panose="020B0606020202030204" pitchFamily="34" charset="0"/>
                <a:cs typeface="Times New Roman" panose="02020603050405020304" pitchFamily="18" charset="0"/>
              </a:rPr>
              <a:t>Glimpses into the sanctuary, pictures #16-22, Heb 9-10:31</a:t>
            </a:r>
            <a:r>
              <a:rPr lang="en-US" sz="1200" dirty="0" smtClean="0">
                <a:latin typeface="Arial Narrow" panose="020B0606020202030204" pitchFamily="34" charset="0"/>
                <a:cs typeface="Times New Roman" panose="02020603050405020304" pitchFamily="18" charset="0"/>
              </a:rPr>
              <a:t>. The worshiper couldn’t get any closer to the  Holy of Holies because of sin. We’ve come along ways but are stopped short from getting any closer. Each</a:t>
            </a:r>
            <a:r>
              <a:rPr lang="en-US" sz="1200" b="1" dirty="0" smtClean="0">
                <a:latin typeface="Arial Narrow" panose="020B0606020202030204" pitchFamily="34" charset="0"/>
                <a:cs typeface="Times New Roman" panose="02020603050405020304" pitchFamily="18" charset="0"/>
              </a:rPr>
              <a:t> picture of 16-21</a:t>
            </a:r>
            <a:r>
              <a:rPr lang="en-US" sz="1200" dirty="0" smtClean="0">
                <a:latin typeface="Arial Narrow" panose="020B0606020202030204" pitchFamily="34" charset="0"/>
                <a:cs typeface="Times New Roman" panose="02020603050405020304" pitchFamily="18" charset="0"/>
              </a:rPr>
              <a:t> presents the reasons why tabernacle worshipers were barred from getting any closer to the earthly sanctuary. The sinner was always </a:t>
            </a:r>
            <a:r>
              <a:rPr lang="en-US" sz="1200" dirty="0">
                <a:latin typeface="Arial Narrow" panose="020B0606020202030204" pitchFamily="34" charset="0"/>
                <a:cs typeface="Times New Roman" panose="02020603050405020304" pitchFamily="18" charset="0"/>
              </a:rPr>
              <a:t>encumbered with the shortcomings of human </a:t>
            </a:r>
            <a:r>
              <a:rPr lang="en-US" sz="1200" dirty="0" smtClean="0">
                <a:latin typeface="Arial Narrow" panose="020B0606020202030204" pitchFamily="34" charset="0"/>
                <a:cs typeface="Times New Roman" panose="02020603050405020304" pitchFamily="18" charset="0"/>
              </a:rPr>
              <a:t>limitations, failure and death. Such frailties caused the true worshiper to long for something better to come. The open red curtain presents that which is better, the Person of Jesus Christ. Know the Person. Scenes from the Gospels and Acts accentuate God’s better way and final way of cleansing from sin. </a:t>
            </a:r>
            <a:r>
              <a:rPr lang="en-US" sz="1200" b="1" dirty="0" smtClean="0">
                <a:latin typeface="Arial Narrow" panose="020B0606020202030204" pitchFamily="34" charset="0"/>
                <a:cs typeface="Times New Roman" panose="02020603050405020304" pitchFamily="18" charset="0"/>
              </a:rPr>
              <a:t>Picture 22, Heb 10:19-36</a:t>
            </a:r>
            <a:r>
              <a:rPr lang="en-US" sz="1200" dirty="0" smtClean="0">
                <a:latin typeface="Arial Narrow" panose="020B0606020202030204" pitchFamily="34" charset="0"/>
                <a:cs typeface="Times New Roman" panose="02020603050405020304" pitchFamily="18" charset="0"/>
              </a:rPr>
              <a:t>. If we go on sinning willfully, their remains no other sacrifice for sins. His way into the inner sanctuary was by bearing our reproach. The </a:t>
            </a:r>
            <a:r>
              <a:rPr lang="en-US" sz="1200" dirty="0">
                <a:latin typeface="Arial Narrow" panose="020B0606020202030204" pitchFamily="34" charset="0"/>
                <a:cs typeface="Times New Roman" panose="02020603050405020304" pitchFamily="18" charset="0"/>
              </a:rPr>
              <a:t>Mosaic Law </a:t>
            </a:r>
            <a:r>
              <a:rPr lang="en-US" sz="1200" dirty="0" smtClean="0">
                <a:latin typeface="Arial Narrow" panose="020B0606020202030204" pitchFamily="34" charset="0"/>
                <a:cs typeface="Times New Roman" panose="02020603050405020304" pitchFamily="18" charset="0"/>
              </a:rPr>
              <a:t>put us </a:t>
            </a:r>
            <a:r>
              <a:rPr lang="en-US" sz="1200" dirty="0">
                <a:latin typeface="Arial Narrow" panose="020B0606020202030204" pitchFamily="34" charset="0"/>
                <a:cs typeface="Times New Roman" panose="02020603050405020304" pitchFamily="18" charset="0"/>
              </a:rPr>
              <a:t>in debt to God with sin Col 2:14. This debt Christ cancelled when he nailed it to His cross. Without the sacrifice of Jesus Christ we get what we deserve, </a:t>
            </a:r>
            <a:r>
              <a:rPr lang="en-US" sz="1200" dirty="0" smtClean="0">
                <a:latin typeface="Arial Narrow" panose="020B0606020202030204" pitchFamily="34" charset="0"/>
                <a:cs typeface="Times New Roman" panose="02020603050405020304" pitchFamily="18" charset="0"/>
              </a:rPr>
              <a:t>justice, like the people on the left. But in Jesus we get what we don’t deserve: mercy, abundant life, eternal life, God forever.</a:t>
            </a:r>
          </a:p>
          <a:p>
            <a:pPr algn="l"/>
            <a:r>
              <a:rPr lang="en-US" sz="1200" u="sng" dirty="0" smtClean="0">
                <a:latin typeface="Arial Narrow" panose="020B0606020202030204" pitchFamily="34" charset="0"/>
                <a:cs typeface="Times New Roman" panose="02020603050405020304" pitchFamily="18" charset="0"/>
              </a:rPr>
              <a:t>In the inner sanctuary is a Person who is the object of our faith, pictures 23-27, Heb 10:32-12:2</a:t>
            </a:r>
            <a:r>
              <a:rPr lang="en-US" sz="1200" dirty="0" smtClean="0">
                <a:latin typeface="Arial Narrow" panose="020B0606020202030204" pitchFamily="34" charset="0"/>
                <a:cs typeface="Times New Roman" panose="02020603050405020304" pitchFamily="18" charset="0"/>
              </a:rPr>
              <a:t>. </a:t>
            </a:r>
            <a:r>
              <a:rPr lang="en-US" sz="1200" b="1" dirty="0">
                <a:latin typeface="Arial Narrow" panose="020B0606020202030204" pitchFamily="34" charset="0"/>
                <a:cs typeface="Times New Roman" panose="02020603050405020304" pitchFamily="18" charset="0"/>
              </a:rPr>
              <a:t>Picture 23</a:t>
            </a:r>
            <a:r>
              <a:rPr lang="en-US" sz="1200" dirty="0" smtClean="0">
                <a:latin typeface="Arial Narrow" panose="020B0606020202030204" pitchFamily="34" charset="0"/>
                <a:cs typeface="Times New Roman" panose="02020603050405020304" pitchFamily="18" charset="0"/>
              </a:rPr>
              <a:t>,</a:t>
            </a:r>
            <a:r>
              <a:rPr lang="en-US" sz="1200" b="1" dirty="0" smtClean="0">
                <a:latin typeface="Arial Narrow" panose="020B0606020202030204" pitchFamily="34" charset="0"/>
                <a:cs typeface="Times New Roman" panose="02020603050405020304" pitchFamily="18" charset="0"/>
              </a:rPr>
              <a:t> Heb 10:37-39.</a:t>
            </a:r>
            <a:r>
              <a:rPr lang="en-US" sz="1200" dirty="0" smtClean="0">
                <a:latin typeface="Arial Narrow" panose="020B0606020202030204" pitchFamily="34" charset="0"/>
                <a:cs typeface="Times New Roman" panose="02020603050405020304" pitchFamily="18" charset="0"/>
              </a:rPr>
              <a:t> Faith is not a blind faith</a:t>
            </a:r>
            <a:r>
              <a:rPr lang="en-US" sz="1200" dirty="0">
                <a:latin typeface="Arial Narrow" panose="020B0606020202030204" pitchFamily="34" charset="0"/>
                <a:cs typeface="Times New Roman" panose="02020603050405020304" pitchFamily="18" charset="0"/>
              </a:rPr>
              <a:t>,</a:t>
            </a:r>
            <a:r>
              <a:rPr lang="en-US" sz="1200" dirty="0" smtClean="0">
                <a:latin typeface="Arial Narrow" panose="020B0606020202030204" pitchFamily="34" charset="0"/>
                <a:cs typeface="Times New Roman" panose="02020603050405020304" pitchFamily="18" charset="0"/>
              </a:rPr>
              <a:t> not a leap of faith from fact </a:t>
            </a:r>
            <a:r>
              <a:rPr lang="en-US" sz="1200" dirty="0">
                <a:latin typeface="Arial Narrow" panose="020B0606020202030204" pitchFamily="34" charset="0"/>
                <a:cs typeface="Times New Roman" panose="02020603050405020304" pitchFamily="18" charset="0"/>
              </a:rPr>
              <a:t>to fiction, not dialectical </a:t>
            </a:r>
            <a:r>
              <a:rPr lang="en-US" sz="1200" dirty="0" err="1" smtClean="0">
                <a:latin typeface="Arial Narrow" panose="020B0606020202030204" pitchFamily="34" charset="0"/>
                <a:cs typeface="Times New Roman" panose="02020603050405020304" pitchFamily="18" charset="0"/>
              </a:rPr>
              <a:t>superhistory</a:t>
            </a:r>
            <a:r>
              <a:rPr lang="en-US" sz="1200" dirty="0" smtClean="0">
                <a:latin typeface="Arial Narrow" panose="020B0606020202030204" pitchFamily="34" charset="0"/>
                <a:cs typeface="Times New Roman" panose="02020603050405020304" pitchFamily="18" charset="0"/>
              </a:rPr>
              <a:t>, Whitcomb, </a:t>
            </a:r>
            <a:r>
              <a:rPr lang="en-US" sz="1200" u="sng" dirty="0" smtClean="0">
                <a:latin typeface="Arial Narrow" panose="020B0606020202030204" pitchFamily="34" charset="0"/>
                <a:cs typeface="Times New Roman" panose="02020603050405020304" pitchFamily="18" charset="0"/>
              </a:rPr>
              <a:t>The World that Perished</a:t>
            </a:r>
            <a:r>
              <a:rPr lang="en-US" sz="1200" dirty="0" smtClean="0">
                <a:latin typeface="Arial Narrow" panose="020B0606020202030204" pitchFamily="34" charset="0"/>
                <a:cs typeface="Times New Roman" panose="02020603050405020304" pitchFamily="18" charset="0"/>
              </a:rPr>
              <a:t>, 95-139. </a:t>
            </a:r>
            <a:r>
              <a:rPr lang="en-US" sz="1200" dirty="0">
                <a:latin typeface="Arial Narrow" panose="020B0606020202030204" pitchFamily="34" charset="0"/>
                <a:cs typeface="Times New Roman" panose="02020603050405020304" pitchFamily="18" charset="0"/>
              </a:rPr>
              <a:t>The world in the background </a:t>
            </a:r>
            <a:r>
              <a:rPr lang="en-US" sz="1200" dirty="0" smtClean="0">
                <a:latin typeface="Arial Narrow" panose="020B0606020202030204" pitchFamily="34" charset="0"/>
                <a:cs typeface="Times New Roman" panose="02020603050405020304" pitchFamily="18" charset="0"/>
              </a:rPr>
              <a:t>reinforces </a:t>
            </a:r>
            <a:r>
              <a:rPr lang="en-US" sz="1200" dirty="0">
                <a:latin typeface="Arial Narrow" panose="020B0606020202030204" pitchFamily="34" charset="0"/>
                <a:cs typeface="Times New Roman" panose="02020603050405020304" pitchFamily="18" charset="0"/>
              </a:rPr>
              <a:t>that living by faith is </a:t>
            </a:r>
            <a:r>
              <a:rPr lang="en-US" sz="1200" dirty="0" smtClean="0">
                <a:latin typeface="Arial Narrow" panose="020B0606020202030204" pitchFamily="34" charset="0"/>
                <a:cs typeface="Times New Roman" panose="02020603050405020304" pitchFamily="18" charset="0"/>
              </a:rPr>
              <a:t>historical. They trust in a historical Jesus, the Man of Sorrows, who withstood the wicked forces of evil, endured the cross and rose victoriously from the grave</a:t>
            </a:r>
            <a:r>
              <a:rPr lang="en-US" sz="1200" dirty="0">
                <a:latin typeface="Arial Narrow" panose="020B0606020202030204" pitchFamily="34" charset="0"/>
                <a:cs typeface="Times New Roman" panose="02020603050405020304" pitchFamily="18" charset="0"/>
              </a:rPr>
              <a:t>. Men of faith are </a:t>
            </a:r>
            <a:r>
              <a:rPr lang="en-US" sz="1200" u="sng" dirty="0">
                <a:latin typeface="Arial Narrow" panose="020B0606020202030204" pitchFamily="34" charset="0"/>
                <a:cs typeface="Times New Roman" panose="02020603050405020304" pitchFamily="18" charset="0"/>
              </a:rPr>
              <a:t>S</a:t>
            </a:r>
            <a:r>
              <a:rPr lang="en-US" sz="1200" dirty="0">
                <a:latin typeface="Arial Narrow" panose="020B0606020202030204" pitchFamily="34" charset="0"/>
                <a:cs typeface="Times New Roman" panose="02020603050405020304" pitchFamily="18" charset="0"/>
              </a:rPr>
              <a:t>inners for who </a:t>
            </a:r>
            <a:r>
              <a:rPr lang="en-US" sz="1200" u="sng" dirty="0">
                <a:latin typeface="Arial Narrow" panose="020B0606020202030204" pitchFamily="34" charset="0"/>
                <a:cs typeface="Times New Roman" panose="02020603050405020304" pitchFamily="18" charset="0"/>
              </a:rPr>
              <a:t>C</a:t>
            </a:r>
            <a:r>
              <a:rPr lang="en-US" sz="1200" dirty="0">
                <a:latin typeface="Arial Narrow" panose="020B0606020202030204" pitchFamily="34" charset="0"/>
                <a:cs typeface="Times New Roman" panose="02020603050405020304" pitchFamily="18" charset="0"/>
              </a:rPr>
              <a:t>hrist </a:t>
            </a:r>
            <a:r>
              <a:rPr lang="en-US" sz="1200" u="sng" dirty="0">
                <a:latin typeface="Arial Narrow" panose="020B0606020202030204" pitchFamily="34" charset="0"/>
                <a:cs typeface="Times New Roman" panose="02020603050405020304" pitchFamily="18" charset="0"/>
              </a:rPr>
              <a:t>D</a:t>
            </a:r>
            <a:r>
              <a:rPr lang="en-US" sz="1200" dirty="0">
                <a:latin typeface="Arial Narrow" panose="020B0606020202030204" pitchFamily="34" charset="0"/>
                <a:cs typeface="Times New Roman" panose="02020603050405020304" pitchFamily="18" charset="0"/>
              </a:rPr>
              <a:t>ied, SCD</a:t>
            </a:r>
            <a:r>
              <a:rPr lang="en-US" sz="1200" dirty="0" smtClean="0">
                <a:latin typeface="Arial Narrow" panose="020B0606020202030204" pitchFamily="34" charset="0"/>
                <a:cs typeface="Times New Roman" panose="02020603050405020304" pitchFamily="18" charset="0"/>
              </a:rPr>
              <a:t>. Saving faith is reliance upon Christ, Ryrie, </a:t>
            </a:r>
            <a:r>
              <a:rPr lang="en-US" sz="1200" u="sng" dirty="0" smtClean="0">
                <a:latin typeface="Arial Narrow" panose="020B0606020202030204" pitchFamily="34" charset="0"/>
                <a:cs typeface="Times New Roman" panose="02020603050405020304" pitchFamily="18" charset="0"/>
              </a:rPr>
              <a:t>Basic Theology</a:t>
            </a:r>
            <a:r>
              <a:rPr lang="en-US" sz="1200" dirty="0" smtClean="0">
                <a:latin typeface="Arial Narrow" panose="020B0606020202030204" pitchFamily="34" charset="0"/>
                <a:cs typeface="Times New Roman" panose="02020603050405020304" pitchFamily="18" charset="0"/>
              </a:rPr>
              <a:t>, 377. They are the ones in God’s Hall of Faith, Heb 11. </a:t>
            </a:r>
            <a:r>
              <a:rPr lang="en-US" sz="1200" b="1" dirty="0">
                <a:latin typeface="Arial Narrow" panose="020B0606020202030204" pitchFamily="34" charset="0"/>
                <a:cs typeface="Times New Roman" panose="02020603050405020304" pitchFamily="18" charset="0"/>
              </a:rPr>
              <a:t>P</a:t>
            </a:r>
            <a:r>
              <a:rPr lang="en-US" sz="1200" b="1" dirty="0" smtClean="0">
                <a:latin typeface="Arial Narrow" panose="020B0606020202030204" pitchFamily="34" charset="0"/>
                <a:cs typeface="Times New Roman" panose="02020603050405020304" pitchFamily="18" charset="0"/>
              </a:rPr>
              <a:t>icture 24, </a:t>
            </a:r>
            <a:r>
              <a:rPr lang="en-US" sz="1200" b="1" dirty="0">
                <a:latin typeface="Arial Narrow" panose="020B0606020202030204" pitchFamily="34" charset="0"/>
                <a:cs typeface="Times New Roman" panose="02020603050405020304" pitchFamily="18" charset="0"/>
              </a:rPr>
              <a:t>Heb </a:t>
            </a:r>
            <a:r>
              <a:rPr lang="en-US" sz="1200" b="1" dirty="0" smtClean="0">
                <a:latin typeface="Arial Narrow" panose="020B0606020202030204" pitchFamily="34" charset="0"/>
                <a:cs typeface="Times New Roman" panose="02020603050405020304" pitchFamily="18" charset="0"/>
              </a:rPr>
              <a:t>1:1-16</a:t>
            </a:r>
            <a:r>
              <a:rPr lang="en-US" sz="1200" dirty="0" smtClean="0">
                <a:latin typeface="Arial Narrow" panose="020B0606020202030204" pitchFamily="34" charset="0"/>
                <a:cs typeface="Times New Roman" panose="02020603050405020304" pitchFamily="18" charset="0"/>
              </a:rPr>
              <a:t>. We begin with Abel whose faith assures a </a:t>
            </a:r>
            <a:r>
              <a:rPr lang="en-US" sz="1200" u="sng" dirty="0" smtClean="0">
                <a:latin typeface="Arial Narrow" panose="020B0606020202030204" pitchFamily="34" charset="0"/>
                <a:cs typeface="Times New Roman" panose="02020603050405020304" pitchFamily="18" charset="0"/>
              </a:rPr>
              <a:t>future</a:t>
            </a:r>
            <a:r>
              <a:rPr lang="en-US" sz="1200" dirty="0" smtClean="0">
                <a:latin typeface="Arial Narrow" panose="020B0606020202030204" pitchFamily="34" charset="0"/>
                <a:cs typeface="Times New Roman" panose="02020603050405020304" pitchFamily="18" charset="0"/>
              </a:rPr>
              <a:t> for those who trust God, right down to today’s world. </a:t>
            </a:r>
            <a:r>
              <a:rPr lang="en-US" sz="1200" b="1" dirty="0" smtClean="0">
                <a:latin typeface="Arial Narrow" panose="020B0606020202030204" pitchFamily="34" charset="0"/>
                <a:cs typeface="Times New Roman" panose="02020603050405020304" pitchFamily="18" charset="0"/>
              </a:rPr>
              <a:t>Picture 25, Heb 11:17-31.</a:t>
            </a:r>
            <a:r>
              <a:rPr lang="en-US" sz="1200" dirty="0" smtClean="0">
                <a:latin typeface="Arial Narrow" panose="020B0606020202030204" pitchFamily="34" charset="0"/>
                <a:cs typeface="Times New Roman" panose="02020603050405020304" pitchFamily="18" charset="0"/>
              </a:rPr>
              <a:t> We pick back up with Abraham whose faith </a:t>
            </a:r>
            <a:r>
              <a:rPr lang="en-US" sz="1200" u="sng" dirty="0" smtClean="0">
                <a:latin typeface="Arial Narrow" panose="020B0606020202030204" pitchFamily="34" charset="0"/>
                <a:cs typeface="Times New Roman" panose="02020603050405020304" pitchFamily="18" charset="0"/>
              </a:rPr>
              <a:t>rewards</a:t>
            </a:r>
            <a:r>
              <a:rPr lang="en-US" sz="1200" dirty="0" smtClean="0">
                <a:latin typeface="Arial Narrow" panose="020B0606020202030204" pitchFamily="34" charset="0"/>
                <a:cs typeface="Times New Roman" panose="02020603050405020304" pitchFamily="18" charset="0"/>
              </a:rPr>
              <a:t> those who diligently seek Him. </a:t>
            </a:r>
            <a:r>
              <a:rPr lang="en-US" sz="1200" b="1" dirty="0" smtClean="0">
                <a:latin typeface="Arial Narrow" panose="020B0606020202030204" pitchFamily="34" charset="0"/>
                <a:cs typeface="Times New Roman" panose="02020603050405020304" pitchFamily="18" charset="0"/>
              </a:rPr>
              <a:t>Picture 26, Heb 11:32-12:2.</a:t>
            </a:r>
            <a:r>
              <a:rPr lang="en-US" sz="1200" dirty="0" smtClean="0">
                <a:latin typeface="Arial Narrow" panose="020B0606020202030204" pitchFamily="34" charset="0"/>
                <a:cs typeface="Times New Roman" panose="02020603050405020304" pitchFamily="18" charset="0"/>
              </a:rPr>
              <a:t> Faith is </a:t>
            </a:r>
            <a:r>
              <a:rPr lang="en-US" sz="1200" u="sng" dirty="0" smtClean="0">
                <a:latin typeface="Arial Narrow" panose="020B0606020202030204" pitchFamily="34" charset="0"/>
                <a:cs typeface="Times New Roman" panose="02020603050405020304" pitchFamily="18" charset="0"/>
              </a:rPr>
              <a:t>victorious</a:t>
            </a:r>
            <a:r>
              <a:rPr lang="en-US" sz="1200" dirty="0" smtClean="0">
                <a:latin typeface="Arial Narrow" panose="020B0606020202030204" pitchFamily="34" charset="0"/>
                <a:cs typeface="Times New Roman" panose="02020603050405020304" pitchFamily="18" charset="0"/>
              </a:rPr>
              <a:t>, even for those who are hammered, summoned and beaten for their faith, from Abel to Gideon to Jesus and beyond. Men of faith do not suffer in vain. God will right the wrongs. Christians do not take vengeance in our own hands. </a:t>
            </a:r>
            <a:r>
              <a:rPr lang="en-US" sz="1200" b="1" dirty="0" smtClean="0">
                <a:latin typeface="Arial Narrow" panose="020B0606020202030204" pitchFamily="34" charset="0"/>
                <a:cs typeface="Times New Roman" panose="02020603050405020304" pitchFamily="18" charset="0"/>
              </a:rPr>
              <a:t>Picture 27, Heb 12:1-6</a:t>
            </a:r>
            <a:r>
              <a:rPr lang="en-US" sz="1200" dirty="0" smtClean="0">
                <a:latin typeface="Arial Narrow" panose="020B0606020202030204" pitchFamily="34" charset="0"/>
                <a:cs typeface="Times New Roman" panose="02020603050405020304" pitchFamily="18" charset="0"/>
              </a:rPr>
              <a:t>. The object of faith is Jesus Christ Heb 12:1-2. All whom the Father has given Me will come unto Me. You have not chosen Me but I have chosen you. Jesus is receiving those who come unto Him, “God be merciful to me a sinner.” The rainbow is complete, the two narratives unite in Christ.</a:t>
            </a:r>
            <a:endParaRPr lang="en-US" sz="1200" dirty="0">
              <a:latin typeface="Arial Narrow" panose="020B0606020202030204" pitchFamily="34" charset="0"/>
              <a:cs typeface="Times New Roman" panose="02020603050405020304" pitchFamily="18" charset="0"/>
            </a:endParaRPr>
          </a:p>
          <a:p>
            <a:pPr algn="l"/>
            <a:r>
              <a:rPr lang="en-US" sz="1200" u="sng" dirty="0" smtClean="0">
                <a:latin typeface="Arial Narrow" panose="020B0606020202030204" pitchFamily="34" charset="0"/>
                <a:cs typeface="Times New Roman" panose="02020603050405020304" pitchFamily="18" charset="0"/>
              </a:rPr>
              <a:t>Living by faith outside the camp, pictures 28-32, Heb 12-13</a:t>
            </a:r>
            <a:r>
              <a:rPr lang="en-US" sz="1200" dirty="0" smtClean="0">
                <a:latin typeface="Arial Narrow" panose="020B0606020202030204" pitchFamily="34" charset="0"/>
                <a:cs typeface="Times New Roman" panose="02020603050405020304" pitchFamily="18" charset="0"/>
              </a:rPr>
              <a:t>. </a:t>
            </a:r>
            <a:r>
              <a:rPr lang="en-US" sz="1200" b="1" dirty="0" smtClean="0">
                <a:latin typeface="Arial Narrow" panose="020B0606020202030204" pitchFamily="34" charset="0"/>
                <a:cs typeface="Times New Roman" panose="02020603050405020304" pitchFamily="18" charset="0"/>
              </a:rPr>
              <a:t>Picture 28, Heb 12:7-11</a:t>
            </a:r>
            <a:r>
              <a:rPr lang="en-US" sz="1200" dirty="0">
                <a:latin typeface="Arial Narrow" panose="020B0606020202030204" pitchFamily="34" charset="0"/>
                <a:cs typeface="Times New Roman" panose="02020603050405020304" pitchFamily="18" charset="0"/>
              </a:rPr>
              <a:t>. Accept trials and chastening as from God. There’s not a problem that the Object of our faith can’t resolve</a:t>
            </a:r>
            <a:r>
              <a:rPr lang="en-US" sz="1200" dirty="0" smtClean="0">
                <a:latin typeface="Arial Narrow" panose="020B0606020202030204" pitchFamily="34" charset="0"/>
                <a:cs typeface="Times New Roman" panose="02020603050405020304" pitchFamily="18" charset="0"/>
              </a:rPr>
              <a:t>. </a:t>
            </a:r>
            <a:r>
              <a:rPr lang="en-US" sz="1200" b="1" dirty="0" smtClean="0">
                <a:latin typeface="Arial Narrow" panose="020B0606020202030204" pitchFamily="34" charset="0"/>
                <a:cs typeface="Times New Roman" panose="02020603050405020304" pitchFamily="18" charset="0"/>
              </a:rPr>
              <a:t>Pictures 29, Heb 12:12-17</a:t>
            </a:r>
            <a:r>
              <a:rPr lang="en-US" sz="1200" dirty="0" smtClean="0">
                <a:latin typeface="Arial Narrow" panose="020B0606020202030204" pitchFamily="34" charset="0"/>
                <a:cs typeface="Times New Roman" panose="02020603050405020304" pitchFamily="18" charset="0"/>
              </a:rPr>
              <a:t>. For Jacob, living </a:t>
            </a:r>
            <a:r>
              <a:rPr lang="en-US" sz="1200" dirty="0">
                <a:latin typeface="Arial Narrow" panose="020B0606020202030204" pitchFamily="34" charset="0"/>
                <a:cs typeface="Times New Roman" panose="02020603050405020304" pitchFamily="18" charset="0"/>
              </a:rPr>
              <a:t>by faith makes difficulties in life not as bad as they may </a:t>
            </a:r>
            <a:r>
              <a:rPr lang="en-US" sz="1200" dirty="0" smtClean="0">
                <a:latin typeface="Arial Narrow" panose="020B0606020202030204" pitchFamily="34" charset="0"/>
                <a:cs typeface="Times New Roman" panose="02020603050405020304" pitchFamily="18" charset="0"/>
              </a:rPr>
              <a:t>seem, but Esau gets carried away. </a:t>
            </a:r>
            <a:r>
              <a:rPr lang="en-US" sz="1200" b="1" dirty="0" smtClean="0">
                <a:latin typeface="Arial Narrow" panose="020B0606020202030204" pitchFamily="34" charset="0"/>
                <a:cs typeface="Times New Roman" panose="02020603050405020304" pitchFamily="18" charset="0"/>
              </a:rPr>
              <a:t>Picture 30, Heb 12:18-29.</a:t>
            </a:r>
            <a:r>
              <a:rPr lang="en-US" sz="1200" dirty="0" smtClean="0">
                <a:latin typeface="Arial Narrow" panose="020B0606020202030204" pitchFamily="34" charset="0"/>
                <a:cs typeface="Times New Roman" panose="02020603050405020304" pitchFamily="18" charset="0"/>
              </a:rPr>
              <a:t> Leave the fear of Mount Sinai behind and step up to the promises of Mount Zion. </a:t>
            </a:r>
            <a:r>
              <a:rPr lang="en-US" sz="1200" b="1" dirty="0" smtClean="0">
                <a:latin typeface="Arial Narrow" panose="020B0606020202030204" pitchFamily="34" charset="0"/>
                <a:cs typeface="Times New Roman" panose="02020603050405020304" pitchFamily="18" charset="0"/>
              </a:rPr>
              <a:t>Picture 31, Heb 13:1-6.</a:t>
            </a:r>
            <a:r>
              <a:rPr lang="en-US" sz="1200" dirty="0" smtClean="0">
                <a:latin typeface="Arial Narrow" panose="020B0606020202030204" pitchFamily="34" charset="0"/>
                <a:cs typeface="Times New Roman" panose="02020603050405020304" pitchFamily="18" charset="0"/>
              </a:rPr>
              <a:t> Love is the driving force in life. </a:t>
            </a:r>
            <a:r>
              <a:rPr lang="en-US" sz="1200" dirty="0">
                <a:latin typeface="Arial Narrow" panose="020B0606020202030204" pitchFamily="34" charset="0"/>
                <a:cs typeface="Times New Roman" panose="02020603050405020304" pitchFamily="18" charset="0"/>
              </a:rPr>
              <a:t>T</a:t>
            </a:r>
            <a:r>
              <a:rPr lang="en-US" sz="1200" dirty="0" smtClean="0">
                <a:latin typeface="Arial Narrow" panose="020B0606020202030204" pitchFamily="34" charset="0"/>
                <a:cs typeface="Times New Roman" panose="02020603050405020304" pitchFamily="18" charset="0"/>
              </a:rPr>
              <a:t>he faithfulness of Jesus stabilizes the believer so he can live the normal Christian life. </a:t>
            </a:r>
            <a:r>
              <a:rPr lang="en-US" sz="1200" b="1" dirty="0" smtClean="0">
                <a:latin typeface="Arial Narrow" panose="020B0606020202030204" pitchFamily="34" charset="0"/>
                <a:cs typeface="Times New Roman" panose="02020603050405020304" pitchFamily="18" charset="0"/>
              </a:rPr>
              <a:t>Picture 32</a:t>
            </a:r>
            <a:r>
              <a:rPr lang="en-US" sz="1200" dirty="0" smtClean="0">
                <a:latin typeface="Arial Narrow" panose="020B0606020202030204" pitchFamily="34" charset="0"/>
                <a:cs typeface="Times New Roman" panose="02020603050405020304" pitchFamily="18" charset="0"/>
              </a:rPr>
              <a:t>, Heb 13:7-25. Faith equips us for every good work. So leave earthly Jerusalem behind with it’s temple sacrifices and bear Christ’s reproach outside the camp. </a:t>
            </a:r>
            <a:r>
              <a:rPr lang="en-US" sz="1200" dirty="0">
                <a:latin typeface="Arial Narrow" panose="020B0606020202030204" pitchFamily="34" charset="0"/>
                <a:cs typeface="Times New Roman" panose="02020603050405020304" pitchFamily="18" charset="0"/>
              </a:rPr>
              <a:t>T</a:t>
            </a:r>
            <a:r>
              <a:rPr lang="en-US" sz="1200" dirty="0" smtClean="0">
                <a:latin typeface="Arial Narrow" panose="020B0606020202030204" pitchFamily="34" charset="0"/>
                <a:cs typeface="Times New Roman" panose="02020603050405020304" pitchFamily="18" charset="0"/>
              </a:rPr>
              <a:t>he great Shepherd of the sheep mends broken hearts Ps 51:16-17. Oh Timothy Heb 13:23! Grace be with you.</a:t>
            </a:r>
          </a:p>
        </p:txBody>
      </p:sp>
      <p:sp>
        <p:nvSpPr>
          <p:cNvPr id="2" name="Title 1"/>
          <p:cNvSpPr>
            <a:spLocks noGrp="1"/>
          </p:cNvSpPr>
          <p:nvPr>
            <p:ph type="ctrTitle"/>
          </p:nvPr>
        </p:nvSpPr>
        <p:spPr>
          <a:xfrm>
            <a:off x="0" y="-1"/>
            <a:ext cx="12192000" cy="1302871"/>
          </a:xfrm>
        </p:spPr>
        <p:txBody>
          <a:bodyPr numCol="2" anchor="t">
            <a:normAutofit/>
          </a:bodyPr>
          <a:lstStyle/>
          <a:p>
            <a:pPr algn="l"/>
            <a:r>
              <a:rPr lang="en-US" sz="1200" b="1" u="sng" dirty="0" smtClean="0">
                <a:latin typeface="Arial Narrow" panose="020B0606020202030204" pitchFamily="34" charset="0"/>
                <a:cs typeface="Andalus" panose="02020603050405020304" pitchFamily="18" charset="-78"/>
              </a:rPr>
              <a:t>Keys</a:t>
            </a:r>
            <a:r>
              <a:rPr lang="en-US" sz="1200" u="sng" dirty="0" smtClean="0">
                <a:latin typeface="Arial Narrow" panose="020B0606020202030204" pitchFamily="34" charset="0"/>
                <a:cs typeface="Andalus" panose="02020603050405020304" pitchFamily="18" charset="-78"/>
              </a:rPr>
              <a:t> for the book of Hebrews</a:t>
            </a:r>
            <a:r>
              <a:rPr lang="en-US" sz="1200" dirty="0" smtClean="0">
                <a:latin typeface="Arial Narrow" panose="020B0606020202030204" pitchFamily="34" charset="0"/>
                <a:cs typeface="Andalus" panose="02020603050405020304" pitchFamily="18" charset="-78"/>
              </a:rPr>
              <a:t>: The artist is Mark Greenaway. Thank you Mark &amp; Andrea for your Christian love and fellowship. </a:t>
            </a:r>
            <a:r>
              <a:rPr lang="en-US" sz="1200" u="sng" dirty="0" smtClean="0">
                <a:latin typeface="Arial Narrow" panose="020B0606020202030204" pitchFamily="34" charset="0"/>
                <a:cs typeface="Andalus" panose="02020603050405020304" pitchFamily="18" charset="-78"/>
              </a:rPr>
              <a:t>Listen My Children: God Has Spoken</a:t>
            </a:r>
            <a:r>
              <a:rPr lang="en-US" sz="1200" dirty="0" smtClean="0">
                <a:latin typeface="Arial Narrow" panose="020B0606020202030204" pitchFamily="34" charset="0"/>
                <a:cs typeface="Andalus" panose="02020603050405020304" pitchFamily="18" charset="-78"/>
              </a:rPr>
              <a:t> is designed for fathers to teach their children     the Scripture Ps 78. </a:t>
            </a:r>
            <a:r>
              <a:rPr lang="en-US" sz="1200" b="1" dirty="0" smtClean="0">
                <a:latin typeface="Arial Narrow" panose="020B0606020202030204" pitchFamily="34" charset="0"/>
                <a:cs typeface="Andalus" panose="02020603050405020304" pitchFamily="18" charset="-78"/>
              </a:rPr>
              <a:t>Keys</a:t>
            </a:r>
            <a:r>
              <a:rPr lang="en-US" sz="1200" dirty="0" smtClean="0">
                <a:latin typeface="Arial Narrow" panose="020B0606020202030204" pitchFamily="34" charset="0"/>
                <a:cs typeface="Andalus" panose="02020603050405020304" pitchFamily="18" charset="-78"/>
              </a:rPr>
              <a:t> partially explains what’s in each picture, how the 32 pictures illustrating the plot also form a single unit. Each composition is built on parallelism like Hebrew poetry and on dispensational theology. The ascent Psalms 120-134 are a gold mine. The tabernacle is the bedrock to visualize the plot.</a:t>
            </a:r>
            <a:br>
              <a:rPr lang="en-US" sz="1200" dirty="0" smtClean="0">
                <a:latin typeface="Arial Narrow" panose="020B0606020202030204" pitchFamily="34" charset="0"/>
                <a:cs typeface="Andalus" panose="02020603050405020304" pitchFamily="18" charset="-78"/>
              </a:rPr>
            </a:br>
            <a:r>
              <a:rPr lang="en-US" sz="1200" dirty="0" smtClean="0">
                <a:latin typeface="Arial Narrow" panose="020B0606020202030204" pitchFamily="34" charset="0"/>
                <a:cs typeface="Andalus" panose="02020603050405020304" pitchFamily="18" charset="-78"/>
              </a:rPr>
              <a:t> All the Bible furnished nuggets especially Exodus, Leviticus and John. His Gospel is the Holy of Holies of the New Testament, ATR, </a:t>
            </a:r>
            <a:r>
              <a:rPr lang="en-US" sz="1200" u="sng" dirty="0" smtClean="0">
                <a:latin typeface="Arial Narrow" panose="020B0606020202030204" pitchFamily="34" charset="0"/>
                <a:cs typeface="Andalus" panose="02020603050405020304" pitchFamily="18" charset="-78"/>
              </a:rPr>
              <a:t>Word Pictures</a:t>
            </a:r>
            <a:r>
              <a:rPr lang="en-US" sz="1200" dirty="0" smtClean="0">
                <a:latin typeface="Arial Narrow" panose="020B0606020202030204" pitchFamily="34" charset="0"/>
                <a:cs typeface="Andalus" panose="02020603050405020304" pitchFamily="18" charset="-78"/>
              </a:rPr>
              <a:t>, ix. John emphasizes </a:t>
            </a:r>
            <a:r>
              <a:rPr lang="en-US" sz="1200" u="sng" dirty="0" smtClean="0">
                <a:latin typeface="Arial Narrow" panose="020B0606020202030204" pitchFamily="34" charset="0"/>
                <a:cs typeface="Andalus" panose="02020603050405020304" pitchFamily="18" charset="-78"/>
              </a:rPr>
              <a:t>belief</a:t>
            </a:r>
            <a:r>
              <a:rPr lang="en-US" sz="1200" dirty="0" smtClean="0">
                <a:latin typeface="Arial Narrow" panose="020B0606020202030204" pitchFamily="34" charset="0"/>
                <a:cs typeface="Andalus" panose="02020603050405020304" pitchFamily="18" charset="-78"/>
              </a:rPr>
              <a:t> and Hebrews </a:t>
            </a:r>
            <a:r>
              <a:rPr lang="en-US" sz="1200" u="sng" dirty="0" smtClean="0">
                <a:latin typeface="Arial Narrow" panose="020B0606020202030204" pitchFamily="34" charset="0"/>
                <a:cs typeface="Andalus" panose="02020603050405020304" pitchFamily="18" charset="-78"/>
              </a:rPr>
              <a:t>faith</a:t>
            </a:r>
            <a:r>
              <a:rPr lang="en-US" sz="1200" dirty="0" smtClean="0">
                <a:latin typeface="Arial Narrow" panose="020B0606020202030204" pitchFamily="34" charset="0"/>
                <a:cs typeface="Andalus" panose="02020603050405020304" pitchFamily="18" charset="-78"/>
              </a:rPr>
              <a:t>. They both apply  the need to trust Christ, to  be justified by faith when we believe. We also live by faith every day. There are two narratives in Hebrews, a Christ is superior narrative and a faith narrative. The two narratives unite in Heb 11. The faith narratives serve to toughen the individual’s faith, to strengthen his resolve to live by faith, to mature in Christ. They are not warnings that Christians can loose their justification salvation. Hebrews was written to Jewish believers who were tempted to revert to Judaism. The superiority of Christ is the theme. The suffering Savior is the example of living by faith. I memorized Hebrews on the ranch in my youth. Thank you dad &amp; mom, a Gideon. That your joy might be full:   Robert James Franklin, SCD.</a:t>
            </a:r>
            <a:endParaRPr lang="en-US" sz="1200" dirty="0">
              <a:latin typeface="Arial Narrow" panose="020B0606020202030204" pitchFamily="34" charset="0"/>
              <a:cs typeface="Andalus" panose="02020603050405020304" pitchFamily="18" charset="-78"/>
            </a:endParaRPr>
          </a:p>
        </p:txBody>
      </p:sp>
    </p:spTree>
    <p:extLst>
      <p:ext uri="{BB962C8B-B14F-4D97-AF65-F5344CB8AC3E}">
        <p14:creationId xmlns:p14="http://schemas.microsoft.com/office/powerpoint/2010/main" val="417848547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3491106" y="1587169"/>
            <a:ext cx="5278725" cy="3411551"/>
          </a:xfrm>
          <a:prstGeom prst="rect">
            <a:avLst/>
          </a:prstGeom>
          <a:noFill/>
          <a:extLst>
            <a:ext uri="{909E8E84-426E-40DD-AFC4-6F175D3DCCD1}">
              <a14:hiddenFill xmlns:a14="http://schemas.microsoft.com/office/drawing/2010/main">
                <a:solidFill>
                  <a:srgbClr val="FFFFFF"/>
                </a:solidFill>
              </a14:hiddenFill>
            </a:ext>
          </a:extLst>
        </p:spPr>
      </p:pic>
      <p:sp>
        <p:nvSpPr>
          <p:cNvPr id="27" name="Rectangular Callout 26"/>
          <p:cNvSpPr/>
          <p:nvPr/>
        </p:nvSpPr>
        <p:spPr>
          <a:xfrm>
            <a:off x="0" y="0"/>
            <a:ext cx="7910623" cy="1558970"/>
          </a:xfrm>
          <a:prstGeom prst="wedgeRectCallout">
            <a:avLst>
              <a:gd name="adj1" fmla="val 27419"/>
              <a:gd name="adj2" fmla="val 9576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tabLst>
                <a:tab pos="2292350" algn="l"/>
                <a:tab pos="5375275" algn="l"/>
              </a:tabLst>
            </a:pPr>
            <a:r>
              <a:rPr lang="en-US" sz="1200" dirty="0" smtClean="0">
                <a:solidFill>
                  <a:schemeClr val="tx1"/>
                </a:solidFill>
                <a:latin typeface="Times New Roman" panose="02020603050405020304" pitchFamily="18" charset="0"/>
                <a:cs typeface="Times New Roman" panose="02020603050405020304" pitchFamily="18" charset="0"/>
              </a:rPr>
              <a:t>1. Based on Heb 7:1-10. </a:t>
            </a:r>
            <a:r>
              <a:rPr lang="en-US" sz="1200" u="sng" dirty="0" smtClean="0">
                <a:solidFill>
                  <a:schemeClr val="tx1"/>
                </a:solidFill>
                <a:latin typeface="Times New Roman" panose="02020603050405020304" pitchFamily="18" charset="0"/>
                <a:cs typeface="Times New Roman" panose="02020603050405020304" pitchFamily="18" charset="0"/>
              </a:rPr>
              <a:t>Stone</a:t>
            </a:r>
            <a:r>
              <a:rPr lang="en-US" sz="1200" dirty="0" smtClean="0">
                <a:solidFill>
                  <a:schemeClr val="tx1"/>
                </a:solidFill>
                <a:latin typeface="Times New Roman" panose="02020603050405020304" pitchFamily="18" charset="0"/>
                <a:cs typeface="Times New Roman" panose="02020603050405020304" pitchFamily="18" charset="0"/>
              </a:rPr>
              <a:t>: Engraved on the eyes-facets TWOT 1612, </a:t>
            </a:r>
            <a:r>
              <a:rPr lang="en-US" sz="1200" dirty="0">
                <a:solidFill>
                  <a:schemeClr val="tx1"/>
                </a:solidFill>
                <a:latin typeface="Times New Roman" panose="02020603050405020304" pitchFamily="18" charset="0"/>
                <a:cs typeface="Times New Roman" panose="02020603050405020304" pitchFamily="18" charset="0"/>
              </a:rPr>
              <a:t>is </a:t>
            </a:r>
            <a:r>
              <a:rPr lang="en-US" sz="1200" dirty="0" smtClean="0">
                <a:solidFill>
                  <a:schemeClr val="tx1"/>
                </a:solidFill>
                <a:latin typeface="Times New Roman" panose="02020603050405020304" pitchFamily="18" charset="0"/>
                <a:cs typeface="Times New Roman" panose="02020603050405020304" pitchFamily="18" charset="0"/>
              </a:rPr>
              <a:t>crowned </a:t>
            </a:r>
            <a:r>
              <a:rPr lang="en-US" sz="1200" dirty="0">
                <a:solidFill>
                  <a:schemeClr val="tx1"/>
                </a:solidFill>
                <a:latin typeface="Times New Roman" panose="02020603050405020304" pitchFamily="18" charset="0"/>
                <a:cs typeface="Times New Roman" panose="02020603050405020304" pitchFamily="18" charset="0"/>
              </a:rPr>
              <a:t>king-priest </a:t>
            </a:r>
            <a:r>
              <a:rPr lang="en-US" sz="1200" dirty="0" smtClean="0">
                <a:solidFill>
                  <a:schemeClr val="tx1"/>
                </a:solidFill>
                <a:latin typeface="Times New Roman" panose="02020603050405020304" pitchFamily="18" charset="0"/>
                <a:cs typeface="Times New Roman" panose="02020603050405020304" pitchFamily="18" charset="0"/>
              </a:rPr>
              <a:t>Melchizedek and priest soon to be king Joshua </a:t>
            </a:r>
            <a:r>
              <a:rPr lang="en-US" sz="1200" dirty="0" err="1">
                <a:solidFill>
                  <a:schemeClr val="tx1"/>
                </a:solidFill>
                <a:latin typeface="Times New Roman" panose="02020603050405020304" pitchFamily="18" charset="0"/>
                <a:cs typeface="Times New Roman" panose="02020603050405020304" pitchFamily="18" charset="0"/>
              </a:rPr>
              <a:t>Zech</a:t>
            </a:r>
            <a:r>
              <a:rPr lang="en-US" sz="1200" dirty="0">
                <a:solidFill>
                  <a:schemeClr val="tx1"/>
                </a:solidFill>
                <a:latin typeface="Times New Roman" panose="02020603050405020304" pitchFamily="18" charset="0"/>
                <a:cs typeface="Times New Roman" panose="02020603050405020304" pitchFamily="18" charset="0"/>
              </a:rPr>
              <a:t> </a:t>
            </a:r>
            <a:r>
              <a:rPr lang="en-US" sz="1200" dirty="0" smtClean="0">
                <a:solidFill>
                  <a:schemeClr val="tx1"/>
                </a:solidFill>
                <a:latin typeface="Times New Roman" panose="02020603050405020304" pitchFamily="18" charset="0"/>
                <a:cs typeface="Times New Roman" panose="02020603050405020304" pitchFamily="18" charset="0"/>
              </a:rPr>
              <a:t>3:8; 6:12, who reflect king-priest Jesus. Each facet reflects the inner beauty of Jesus. </a:t>
            </a:r>
            <a:r>
              <a:rPr lang="en-US" sz="1200" u="sng" dirty="0">
                <a:solidFill>
                  <a:schemeClr val="tx1"/>
                </a:solidFill>
                <a:latin typeface="Times New Roman" panose="02020603050405020304" pitchFamily="18" charset="0"/>
                <a:cs typeface="Times New Roman" panose="02020603050405020304" pitchFamily="18" charset="0"/>
              </a:rPr>
              <a:t>Abraham</a:t>
            </a:r>
            <a:r>
              <a:rPr lang="en-US" sz="1200" dirty="0">
                <a:solidFill>
                  <a:schemeClr val="tx1"/>
                </a:solidFill>
                <a:latin typeface="Times New Roman" panose="02020603050405020304" pitchFamily="18" charset="0"/>
                <a:cs typeface="Times New Roman" panose="02020603050405020304" pitchFamily="18" charset="0"/>
              </a:rPr>
              <a:t>: Aaron, Levi, Jacob and Isaac are in Abraham who is paying a tithe to </a:t>
            </a:r>
            <a:r>
              <a:rPr lang="en-US" sz="1200" dirty="0" smtClean="0">
                <a:solidFill>
                  <a:schemeClr val="tx1"/>
                </a:solidFill>
                <a:latin typeface="Times New Roman" panose="02020603050405020304" pitchFamily="18" charset="0"/>
                <a:cs typeface="Times New Roman" panose="02020603050405020304" pitchFamily="18" charset="0"/>
              </a:rPr>
              <a:t>Melchizedek </a:t>
            </a:r>
            <a:r>
              <a:rPr lang="en-US" sz="1200" dirty="0">
                <a:solidFill>
                  <a:schemeClr val="tx1"/>
                </a:solidFill>
                <a:latin typeface="Times New Roman" panose="02020603050405020304" pitchFamily="18" charset="0"/>
                <a:cs typeface="Times New Roman" panose="02020603050405020304" pitchFamily="18" charset="0"/>
              </a:rPr>
              <a:t>of Salem. </a:t>
            </a:r>
            <a:r>
              <a:rPr lang="en-US" sz="1200" u="sng" dirty="0" smtClean="0">
                <a:solidFill>
                  <a:schemeClr val="tx1"/>
                </a:solidFill>
                <a:latin typeface="Times New Roman" panose="02020603050405020304" pitchFamily="18" charset="0"/>
                <a:cs typeface="Times New Roman" panose="02020603050405020304" pitchFamily="18" charset="0"/>
              </a:rPr>
              <a:t>Anchor</a:t>
            </a:r>
            <a:r>
              <a:rPr lang="en-US" sz="1200" dirty="0" smtClean="0">
                <a:solidFill>
                  <a:schemeClr val="tx1"/>
                </a:solidFill>
                <a:latin typeface="Times New Roman" panose="02020603050405020304" pitchFamily="18" charset="0"/>
                <a:cs typeface="Times New Roman" panose="02020603050405020304" pitchFamily="18" charset="0"/>
              </a:rPr>
              <a:t>: To consecrate for priesthood literally means </a:t>
            </a:r>
            <a:r>
              <a:rPr lang="en-US" sz="1200" i="1" dirty="0" smtClean="0">
                <a:solidFill>
                  <a:schemeClr val="tx1"/>
                </a:solidFill>
                <a:latin typeface="Times New Roman" panose="02020603050405020304" pitchFamily="18" charset="0"/>
                <a:cs typeface="Times New Roman" panose="02020603050405020304" pitchFamily="18" charset="0"/>
              </a:rPr>
              <a:t>to fill the hand</a:t>
            </a:r>
            <a:r>
              <a:rPr lang="en-US" sz="1200" dirty="0" smtClean="0">
                <a:solidFill>
                  <a:schemeClr val="tx1"/>
                </a:solidFill>
                <a:latin typeface="Times New Roman" panose="02020603050405020304" pitchFamily="18" charset="0"/>
                <a:cs typeface="Times New Roman" panose="02020603050405020304" pitchFamily="18" charset="0"/>
              </a:rPr>
              <a:t> Lev 8:27; 1 Ki 13:33 Delitzsch p 209. The anchor in God’s hands ties promise Heb 6:15, to a better hope Heb 7:19. Christ is before the throne of grace reaching out to all men Tit 2:11. Reach out to Jesus, he’s reaching out to you. </a:t>
            </a:r>
            <a:r>
              <a:rPr lang="en-US" sz="1200" u="sng" dirty="0" smtClean="0">
                <a:solidFill>
                  <a:schemeClr val="tx1"/>
                </a:solidFill>
                <a:latin typeface="Times New Roman" panose="02020603050405020304" pitchFamily="18" charset="0"/>
                <a:cs typeface="Times New Roman" panose="02020603050405020304" pitchFamily="18" charset="0"/>
              </a:rPr>
              <a:t>Veil</a:t>
            </a:r>
            <a:r>
              <a:rPr lang="en-US" sz="1200" dirty="0" smtClean="0">
                <a:solidFill>
                  <a:schemeClr val="tx1"/>
                </a:solidFill>
                <a:latin typeface="Times New Roman" panose="02020603050405020304" pitchFamily="18" charset="0"/>
                <a:cs typeface="Times New Roman" panose="02020603050405020304" pitchFamily="18" charset="0"/>
              </a:rPr>
              <a:t>: Scenes on earth prepared God’s people for scenes in heaven. There was no veil to hide Melchizedek from Abraham. The veil appeared during </a:t>
            </a:r>
            <a:r>
              <a:rPr lang="en-US" sz="1200" dirty="0">
                <a:solidFill>
                  <a:schemeClr val="tx1"/>
                </a:solidFill>
                <a:latin typeface="Times New Roman" panose="02020603050405020304" pitchFamily="18" charset="0"/>
                <a:cs typeface="Times New Roman" panose="02020603050405020304" pitchFamily="18" charset="0"/>
              </a:rPr>
              <a:t>Aaron’s tenure Ex </a:t>
            </a:r>
            <a:r>
              <a:rPr lang="en-US" sz="1200" dirty="0" smtClean="0">
                <a:solidFill>
                  <a:schemeClr val="tx1"/>
                </a:solidFill>
                <a:latin typeface="Times New Roman" panose="02020603050405020304" pitchFamily="18" charset="0"/>
                <a:cs typeface="Times New Roman" panose="02020603050405020304" pitchFamily="18" charset="0"/>
              </a:rPr>
              <a:t>26:31, was torn in two when Jesus died Mk 15:38, and opened when he arose Heb 5:5-6. </a:t>
            </a:r>
            <a:r>
              <a:rPr lang="en-US" sz="1200" u="sng" dirty="0" smtClean="0">
                <a:solidFill>
                  <a:schemeClr val="tx1"/>
                </a:solidFill>
                <a:latin typeface="Times New Roman" panose="02020603050405020304" pitchFamily="18" charset="0"/>
                <a:cs typeface="Times New Roman" panose="02020603050405020304" pitchFamily="18" charset="0"/>
              </a:rPr>
              <a:t>Chain</a:t>
            </a:r>
            <a:r>
              <a:rPr lang="en-US" sz="1200" dirty="0" smtClean="0">
                <a:solidFill>
                  <a:schemeClr val="tx1"/>
                </a:solidFill>
                <a:latin typeface="Times New Roman" panose="02020603050405020304" pitchFamily="18" charset="0"/>
                <a:cs typeface="Times New Roman" panose="02020603050405020304" pitchFamily="18" charset="0"/>
              </a:rPr>
              <a:t>: God’s love descends to earth, by grace thru faith. Look, climb a board, we’re anchored in heaven.</a:t>
            </a:r>
          </a:p>
        </p:txBody>
      </p:sp>
      <p:sp>
        <p:nvSpPr>
          <p:cNvPr id="28" name="Rectangular Callout 27"/>
          <p:cNvSpPr/>
          <p:nvPr/>
        </p:nvSpPr>
        <p:spPr>
          <a:xfrm>
            <a:off x="-1" y="1587169"/>
            <a:ext cx="3396343" cy="3835582"/>
          </a:xfrm>
          <a:prstGeom prst="wedgeRectCallout">
            <a:avLst>
              <a:gd name="adj1" fmla="val 90039"/>
              <a:gd name="adj2" fmla="val -33231"/>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sz="1200" dirty="0">
                <a:solidFill>
                  <a:schemeClr val="tx1"/>
                </a:solidFill>
                <a:latin typeface="Times New Roman" panose="02020603050405020304" pitchFamily="18" charset="0"/>
                <a:cs typeface="Times New Roman" panose="02020603050405020304" pitchFamily="18" charset="0"/>
              </a:rPr>
              <a:t>2</a:t>
            </a:r>
            <a:r>
              <a:rPr lang="en-US" sz="1200" dirty="0" smtClean="0">
                <a:solidFill>
                  <a:schemeClr val="tx1"/>
                </a:solidFill>
                <a:latin typeface="Times New Roman" panose="02020603050405020304" pitchFamily="18" charset="0"/>
                <a:cs typeface="Times New Roman" panose="02020603050405020304" pitchFamily="18" charset="0"/>
              </a:rPr>
              <a:t>. Why a stone? Because God doesn’t picture a neo-platonic, existential dream world but one that is truth, centered in a Person, Jesus Christ. The LORD’S righteous Servant is called a multi-faceted stone </a:t>
            </a:r>
            <a:r>
              <a:rPr lang="en-US" sz="1200" dirty="0" err="1" smtClean="0">
                <a:solidFill>
                  <a:schemeClr val="tx1"/>
                </a:solidFill>
                <a:latin typeface="Times New Roman" panose="02020603050405020304" pitchFamily="18" charset="0"/>
                <a:cs typeface="Times New Roman" panose="02020603050405020304" pitchFamily="18" charset="0"/>
              </a:rPr>
              <a:t>Zech</a:t>
            </a:r>
            <a:r>
              <a:rPr lang="en-US" sz="1200" dirty="0" smtClean="0">
                <a:solidFill>
                  <a:schemeClr val="tx1"/>
                </a:solidFill>
                <a:latin typeface="Times New Roman" panose="02020603050405020304" pitchFamily="18" charset="0"/>
                <a:cs typeface="Times New Roman" panose="02020603050405020304" pitchFamily="18" charset="0"/>
              </a:rPr>
              <a:t> 3:9, whose reality is reflected in king Melchizedek on the top facet, his titles on the side facets. Jesus is a king-priest after the order of Melchizedek. On the front facet </a:t>
            </a:r>
            <a:r>
              <a:rPr lang="en-US" sz="1200" dirty="0">
                <a:solidFill>
                  <a:schemeClr val="tx1"/>
                </a:solidFill>
                <a:latin typeface="Times New Roman" panose="02020603050405020304" pitchFamily="18" charset="0"/>
                <a:cs typeface="Times New Roman" panose="02020603050405020304" pitchFamily="18" charset="0"/>
              </a:rPr>
              <a:t>is Joshua </a:t>
            </a:r>
            <a:r>
              <a:rPr lang="en-US" sz="1200" dirty="0" err="1" smtClean="0">
                <a:solidFill>
                  <a:schemeClr val="tx1"/>
                </a:solidFill>
                <a:latin typeface="Times New Roman" panose="02020603050405020304" pitchFamily="18" charset="0"/>
                <a:cs typeface="Times New Roman" panose="02020603050405020304" pitchFamily="18" charset="0"/>
              </a:rPr>
              <a:t>Zech</a:t>
            </a:r>
            <a:r>
              <a:rPr lang="en-US" sz="1200" dirty="0" smtClean="0">
                <a:solidFill>
                  <a:schemeClr val="tx1"/>
                </a:solidFill>
                <a:latin typeface="Times New Roman" panose="02020603050405020304" pitchFamily="18" charset="0"/>
                <a:cs typeface="Times New Roman" panose="02020603050405020304" pitchFamily="18" charset="0"/>
              </a:rPr>
              <a:t> </a:t>
            </a:r>
            <a:r>
              <a:rPr lang="en-US" sz="1200" dirty="0">
                <a:solidFill>
                  <a:schemeClr val="tx1"/>
                </a:solidFill>
                <a:latin typeface="Times New Roman" panose="02020603050405020304" pitchFamily="18" charset="0"/>
                <a:cs typeface="Times New Roman" panose="02020603050405020304" pitchFamily="18" charset="0"/>
              </a:rPr>
              <a:t>3; 6</a:t>
            </a:r>
            <a:r>
              <a:rPr lang="en-US" sz="1200" dirty="0" smtClean="0">
                <a:solidFill>
                  <a:schemeClr val="tx1"/>
                </a:solidFill>
                <a:latin typeface="Times New Roman" panose="02020603050405020304" pitchFamily="18" charset="0"/>
                <a:cs typeface="Times New Roman" panose="02020603050405020304" pitchFamily="18" charset="0"/>
              </a:rPr>
              <a:t>, the last Aaronic high priest in the Old Testament, who were never kings. But Joshua’s dirty priestly robes were taken off, he was dressed in clean robes and crowned king, foreshadowing the coming king-priest, Jesus the Branch </a:t>
            </a:r>
            <a:r>
              <a:rPr lang="en-US" sz="1200" dirty="0" err="1" smtClean="0">
                <a:solidFill>
                  <a:schemeClr val="tx1"/>
                </a:solidFill>
                <a:latin typeface="Times New Roman" panose="02020603050405020304" pitchFamily="18" charset="0"/>
                <a:cs typeface="Times New Roman" panose="02020603050405020304" pitchFamily="18" charset="0"/>
              </a:rPr>
              <a:t>Zech</a:t>
            </a:r>
            <a:r>
              <a:rPr lang="en-US" sz="1200" dirty="0" smtClean="0">
                <a:solidFill>
                  <a:schemeClr val="tx1"/>
                </a:solidFill>
                <a:latin typeface="Times New Roman" panose="02020603050405020304" pitchFamily="18" charset="0"/>
                <a:cs typeface="Times New Roman" panose="02020603050405020304" pitchFamily="18" charset="0"/>
              </a:rPr>
              <a:t> 3:8. </a:t>
            </a:r>
            <a:r>
              <a:rPr lang="en-US" sz="1200" dirty="0">
                <a:solidFill>
                  <a:schemeClr val="tx1"/>
                </a:solidFill>
                <a:latin typeface="Times New Roman" panose="02020603050405020304" pitchFamily="18" charset="0"/>
                <a:cs typeface="Times New Roman" panose="02020603050405020304" pitchFamily="18" charset="0"/>
              </a:rPr>
              <a:t>The </a:t>
            </a:r>
            <a:r>
              <a:rPr lang="en-US" sz="1200" dirty="0" smtClean="0">
                <a:solidFill>
                  <a:schemeClr val="tx1"/>
                </a:solidFill>
                <a:latin typeface="Times New Roman" panose="02020603050405020304" pitchFamily="18" charset="0"/>
                <a:cs typeface="Times New Roman" panose="02020603050405020304" pitchFamily="18" charset="0"/>
              </a:rPr>
              <a:t>stone lifts up our eyes unto the LORD from whence comes our hope. The Shekinah glory dazzles above this darkened world here below. The top of the stone is surrounded by a reflective light as opposed to  the splendor of heaven shinning from the throne. The teacher wants his readers to long for heaven. Surely now they realize that the greatness of Christ’s priesthood is superior to any Levitical institutions.</a:t>
            </a:r>
            <a:endParaRPr lang="en-US" sz="1200" dirty="0">
              <a:solidFill>
                <a:schemeClr val="tx1"/>
              </a:solidFill>
              <a:latin typeface="Times New Roman" panose="02020603050405020304" pitchFamily="18" charset="0"/>
              <a:cs typeface="Times New Roman" panose="02020603050405020304" pitchFamily="18" charset="0"/>
            </a:endParaRPr>
          </a:p>
        </p:txBody>
      </p:sp>
      <p:sp>
        <p:nvSpPr>
          <p:cNvPr id="29" name="Rectangular Callout 28"/>
          <p:cNvSpPr/>
          <p:nvPr/>
        </p:nvSpPr>
        <p:spPr>
          <a:xfrm>
            <a:off x="-1" y="5450950"/>
            <a:ext cx="3396342" cy="1423411"/>
          </a:xfrm>
          <a:prstGeom prst="wedgeRectCallout">
            <a:avLst>
              <a:gd name="adj1" fmla="val 115659"/>
              <a:gd name="adj2" fmla="val -205728"/>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sz="1200" dirty="0" smtClean="0">
                <a:solidFill>
                  <a:schemeClr val="tx1"/>
                </a:solidFill>
                <a:latin typeface="Times New Roman" panose="02020603050405020304" pitchFamily="18" charset="0"/>
                <a:cs typeface="Times New Roman" panose="02020603050405020304" pitchFamily="18" charset="0"/>
              </a:rPr>
              <a:t>3. Melchizedek appearing at Salem city gate: There isn’t any record </a:t>
            </a:r>
            <a:r>
              <a:rPr lang="en-US" sz="1200" dirty="0">
                <a:solidFill>
                  <a:schemeClr val="tx1"/>
                </a:solidFill>
                <a:latin typeface="Times New Roman" panose="02020603050405020304" pitchFamily="18" charset="0"/>
                <a:cs typeface="Times New Roman" panose="02020603050405020304" pitchFamily="18" charset="0"/>
              </a:rPr>
              <a:t>of </a:t>
            </a:r>
            <a:r>
              <a:rPr lang="en-US" sz="1200" dirty="0" smtClean="0">
                <a:solidFill>
                  <a:schemeClr val="tx1"/>
                </a:solidFill>
                <a:latin typeface="Times New Roman" panose="02020603050405020304" pitchFamily="18" charset="0"/>
                <a:cs typeface="Times New Roman" panose="02020603050405020304" pitchFamily="18" charset="0"/>
              </a:rPr>
              <a:t>his genealogy, </a:t>
            </a:r>
            <a:r>
              <a:rPr lang="en-US" sz="1200" dirty="0">
                <a:solidFill>
                  <a:schemeClr val="tx1"/>
                </a:solidFill>
                <a:latin typeface="Times New Roman" panose="02020603050405020304" pitchFamily="18" charset="0"/>
                <a:cs typeface="Times New Roman" panose="02020603050405020304" pitchFamily="18" charset="0"/>
              </a:rPr>
              <a:t>birth or death</a:t>
            </a:r>
            <a:r>
              <a:rPr lang="en-US" sz="1200" dirty="0" smtClean="0">
                <a:solidFill>
                  <a:schemeClr val="tx1"/>
                </a:solidFill>
                <a:latin typeface="Times New Roman" panose="02020603050405020304" pitchFamily="18" charset="0"/>
                <a:cs typeface="Times New Roman" panose="02020603050405020304" pitchFamily="18" charset="0"/>
              </a:rPr>
              <a:t>. He seemingly came out of no where </a:t>
            </a:r>
            <a:r>
              <a:rPr lang="en-US" sz="1200" dirty="0">
                <a:solidFill>
                  <a:schemeClr val="tx1"/>
                </a:solidFill>
                <a:latin typeface="Times New Roman" panose="02020603050405020304" pitchFamily="18" charset="0"/>
                <a:cs typeface="Times New Roman" panose="02020603050405020304" pitchFamily="18" charset="0"/>
              </a:rPr>
              <a:t>for Abraham </a:t>
            </a:r>
            <a:r>
              <a:rPr lang="en-US" sz="1200" dirty="0" smtClean="0">
                <a:solidFill>
                  <a:schemeClr val="tx1"/>
                </a:solidFill>
                <a:latin typeface="Times New Roman" panose="02020603050405020304" pitchFamily="18" charset="0"/>
                <a:cs typeface="Times New Roman" panose="02020603050405020304" pitchFamily="18" charset="0"/>
              </a:rPr>
              <a:t>to </a:t>
            </a:r>
            <a:r>
              <a:rPr lang="en-US" sz="1200" dirty="0">
                <a:solidFill>
                  <a:schemeClr val="tx1"/>
                </a:solidFill>
                <a:latin typeface="Times New Roman" panose="02020603050405020304" pitchFamily="18" charset="0"/>
                <a:cs typeface="Times New Roman" panose="02020603050405020304" pitchFamily="18" charset="0"/>
              </a:rPr>
              <a:t>receive a </a:t>
            </a:r>
            <a:r>
              <a:rPr lang="en-US" sz="1200" dirty="0" smtClean="0">
                <a:solidFill>
                  <a:schemeClr val="tx1"/>
                </a:solidFill>
                <a:latin typeface="Times New Roman" panose="02020603050405020304" pitchFamily="18" charset="0"/>
                <a:cs typeface="Times New Roman" panose="02020603050405020304" pitchFamily="18" charset="0"/>
              </a:rPr>
              <a:t>blessing and </a:t>
            </a:r>
            <a:r>
              <a:rPr lang="en-US" sz="1200" dirty="0">
                <a:solidFill>
                  <a:schemeClr val="tx1"/>
                </a:solidFill>
                <a:latin typeface="Times New Roman" panose="02020603050405020304" pitchFamily="18" charset="0"/>
                <a:cs typeface="Times New Roman" panose="02020603050405020304" pitchFamily="18" charset="0"/>
              </a:rPr>
              <a:t>pay him a </a:t>
            </a:r>
            <a:r>
              <a:rPr lang="en-US" sz="1200" dirty="0" smtClean="0">
                <a:solidFill>
                  <a:schemeClr val="tx1"/>
                </a:solidFill>
                <a:latin typeface="Times New Roman" panose="02020603050405020304" pitchFamily="18" charset="0"/>
                <a:cs typeface="Times New Roman" panose="02020603050405020304" pitchFamily="18" charset="0"/>
              </a:rPr>
              <a:t>tithe</a:t>
            </a:r>
            <a:r>
              <a:rPr lang="en-US" sz="1200" dirty="0">
                <a:solidFill>
                  <a:schemeClr val="tx1"/>
                </a:solidFill>
                <a:latin typeface="Times New Roman" panose="02020603050405020304" pitchFamily="18" charset="0"/>
                <a:cs typeface="Times New Roman" panose="02020603050405020304" pitchFamily="18" charset="0"/>
              </a:rPr>
              <a:t>. Melchizedek belonged to </a:t>
            </a:r>
            <a:r>
              <a:rPr lang="en-US" sz="1200" dirty="0" smtClean="0">
                <a:solidFill>
                  <a:schemeClr val="tx1"/>
                </a:solidFill>
                <a:latin typeface="Times New Roman" panose="02020603050405020304" pitchFamily="18" charset="0"/>
                <a:cs typeface="Times New Roman" panose="02020603050405020304" pitchFamily="18" charset="0"/>
              </a:rPr>
              <a:t>a superior priestly </a:t>
            </a:r>
            <a:r>
              <a:rPr lang="en-US" sz="1200" dirty="0">
                <a:solidFill>
                  <a:schemeClr val="tx1"/>
                </a:solidFill>
                <a:latin typeface="Times New Roman" panose="02020603050405020304" pitchFamily="18" charset="0"/>
                <a:cs typeface="Times New Roman" panose="02020603050405020304" pitchFamily="18" charset="0"/>
              </a:rPr>
              <a:t>order in which there was no end to his priesthood</a:t>
            </a:r>
            <a:r>
              <a:rPr lang="en-US" sz="1200" dirty="0" smtClean="0">
                <a:solidFill>
                  <a:schemeClr val="tx1"/>
                </a:solidFill>
                <a:latin typeface="Times New Roman" panose="02020603050405020304" pitchFamily="18" charset="0"/>
                <a:cs typeface="Times New Roman" panose="02020603050405020304" pitchFamily="18" charset="0"/>
              </a:rPr>
              <a:t>. He is a prototype for Christ’s priesthood in heaven Gen 14:18.</a:t>
            </a:r>
            <a:endParaRPr lang="en-US" sz="1200" dirty="0">
              <a:solidFill>
                <a:schemeClr val="tx1"/>
              </a:solidFill>
              <a:latin typeface="Times New Roman" panose="02020603050405020304" pitchFamily="18" charset="0"/>
              <a:cs typeface="Times New Roman" panose="02020603050405020304" pitchFamily="18" charset="0"/>
            </a:endParaRPr>
          </a:p>
        </p:txBody>
      </p:sp>
      <p:sp>
        <p:nvSpPr>
          <p:cNvPr id="33" name="Rectangular Callout 32"/>
          <p:cNvSpPr/>
          <p:nvPr/>
        </p:nvSpPr>
        <p:spPr>
          <a:xfrm>
            <a:off x="8828901" y="4823460"/>
            <a:ext cx="3327405" cy="2050900"/>
          </a:xfrm>
          <a:prstGeom prst="wedgeRectCallout">
            <a:avLst>
              <a:gd name="adj1" fmla="val -89229"/>
              <a:gd name="adj2" fmla="val -53531"/>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tabLst>
                <a:tab pos="1425575" algn="l"/>
              </a:tabLst>
            </a:pPr>
            <a:r>
              <a:rPr lang="en-US" sz="1200" dirty="0">
                <a:solidFill>
                  <a:schemeClr val="tx1"/>
                </a:solidFill>
                <a:latin typeface="Times New Roman" panose="02020603050405020304" pitchFamily="18" charset="0"/>
                <a:cs typeface="Times New Roman" panose="02020603050405020304" pitchFamily="18" charset="0"/>
              </a:rPr>
              <a:t>6</a:t>
            </a:r>
            <a:r>
              <a:rPr lang="en-US" sz="1200" dirty="0" smtClean="0">
                <a:solidFill>
                  <a:schemeClr val="tx1"/>
                </a:solidFill>
                <a:latin typeface="Times New Roman" panose="02020603050405020304" pitchFamily="18" charset="0"/>
                <a:cs typeface="Times New Roman" panose="02020603050405020304" pitchFamily="18" charset="0"/>
              </a:rPr>
              <a:t>. Anchor: God has dropped an anchor from heaven that is both sure and steadfast. His hands are consecrated, promise and hope are inseparable from His priestly ministry. The chain remains fastened to the inner sanctuary, anchored to the throne of grace. The veil is open for all to climb on board. God’s grace provides a direct line to heaven</a:t>
            </a:r>
            <a:r>
              <a:rPr lang="en-US" sz="1200" dirty="0">
                <a:solidFill>
                  <a:schemeClr val="tx1"/>
                </a:solidFill>
                <a:latin typeface="Times New Roman" panose="02020603050405020304" pitchFamily="18" charset="0"/>
                <a:cs typeface="Times New Roman" panose="02020603050405020304" pitchFamily="18" charset="0"/>
              </a:rPr>
              <a:t> </a:t>
            </a:r>
            <a:r>
              <a:rPr lang="en-US" sz="1200" dirty="0" smtClean="0">
                <a:solidFill>
                  <a:schemeClr val="tx1"/>
                </a:solidFill>
                <a:latin typeface="Times New Roman" panose="02020603050405020304" pitchFamily="18" charset="0"/>
                <a:cs typeface="Times New Roman" panose="02020603050405020304" pitchFamily="18" charset="0"/>
              </a:rPr>
              <a:t>that can not be shaken loose. Let us come boldly before the throne of grace, Heb 4:14-16</a:t>
            </a:r>
            <a:r>
              <a:rPr lang="en-US" sz="1200" dirty="0">
                <a:solidFill>
                  <a:schemeClr val="tx1"/>
                </a:solidFill>
                <a:latin typeface="Times New Roman" panose="02020603050405020304" pitchFamily="18" charset="0"/>
                <a:cs typeface="Times New Roman" panose="02020603050405020304" pitchFamily="18" charset="0"/>
              </a:rPr>
              <a:t>. </a:t>
            </a:r>
            <a:r>
              <a:rPr lang="en-US" sz="1200" dirty="0" smtClean="0">
                <a:solidFill>
                  <a:schemeClr val="tx1"/>
                </a:solidFill>
                <a:latin typeface="Times New Roman" panose="02020603050405020304" pitchFamily="18" charset="0"/>
                <a:cs typeface="Times New Roman" panose="02020603050405020304" pitchFamily="18" charset="0"/>
              </a:rPr>
              <a:t>The links in the </a:t>
            </a:r>
            <a:r>
              <a:rPr lang="en-US" sz="1200" dirty="0">
                <a:solidFill>
                  <a:schemeClr val="tx1"/>
                </a:solidFill>
                <a:latin typeface="Times New Roman" panose="02020603050405020304" pitchFamily="18" charset="0"/>
                <a:cs typeface="Times New Roman" panose="02020603050405020304" pitchFamily="18" charset="0"/>
              </a:rPr>
              <a:t>chain reaching to </a:t>
            </a:r>
            <a:r>
              <a:rPr lang="en-US" sz="1200" dirty="0" smtClean="0">
                <a:solidFill>
                  <a:schemeClr val="tx1"/>
                </a:solidFill>
                <a:latin typeface="Times New Roman" panose="02020603050405020304" pitchFamily="18" charset="0"/>
                <a:cs typeface="Times New Roman" panose="02020603050405020304" pitchFamily="18" charset="0"/>
              </a:rPr>
              <a:t>heaven repeatedly spell </a:t>
            </a:r>
            <a:r>
              <a:rPr lang="en-US" sz="1200" i="1" dirty="0">
                <a:solidFill>
                  <a:schemeClr val="tx1"/>
                </a:solidFill>
                <a:latin typeface="Times New Roman" panose="02020603050405020304" pitchFamily="18" charset="0"/>
                <a:cs typeface="Times New Roman" panose="02020603050405020304" pitchFamily="18" charset="0"/>
              </a:rPr>
              <a:t>grace</a:t>
            </a:r>
            <a:r>
              <a:rPr lang="en-US" sz="1200" dirty="0">
                <a:solidFill>
                  <a:schemeClr val="tx1"/>
                </a:solidFill>
                <a:latin typeface="Times New Roman" panose="02020603050405020304" pitchFamily="18" charset="0"/>
                <a:cs typeface="Times New Roman" panose="02020603050405020304" pitchFamily="18" charset="0"/>
              </a:rPr>
              <a:t>.</a:t>
            </a:r>
            <a:endParaRPr lang="en-US" sz="1200" dirty="0" smtClean="0">
              <a:solidFill>
                <a:schemeClr val="tx1"/>
              </a:solidFill>
              <a:latin typeface="Times New Roman" panose="02020603050405020304" pitchFamily="18" charset="0"/>
              <a:cs typeface="Times New Roman" panose="02020603050405020304" pitchFamily="18" charset="0"/>
            </a:endParaRPr>
          </a:p>
        </p:txBody>
      </p:sp>
      <p:sp>
        <p:nvSpPr>
          <p:cNvPr id="34" name="Rectangular Callout 33"/>
          <p:cNvSpPr/>
          <p:nvPr/>
        </p:nvSpPr>
        <p:spPr>
          <a:xfrm>
            <a:off x="5390333" y="5026919"/>
            <a:ext cx="3379498" cy="1847441"/>
          </a:xfrm>
          <a:prstGeom prst="wedgeRectCallout">
            <a:avLst>
              <a:gd name="adj1" fmla="val -41732"/>
              <a:gd name="adj2" fmla="val -74329"/>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sz="1200" dirty="0">
                <a:solidFill>
                  <a:schemeClr val="tx1"/>
                </a:solidFill>
                <a:latin typeface="Times New Roman" panose="02020603050405020304" pitchFamily="18" charset="0"/>
                <a:cs typeface="Times New Roman" panose="02020603050405020304" pitchFamily="18" charset="0"/>
              </a:rPr>
              <a:t>5</a:t>
            </a:r>
            <a:r>
              <a:rPr lang="en-US" sz="1200" dirty="0" smtClean="0">
                <a:solidFill>
                  <a:schemeClr val="tx1"/>
                </a:solidFill>
                <a:latin typeface="Times New Roman" panose="02020603050405020304" pitchFamily="18" charset="0"/>
                <a:cs typeface="Times New Roman" panose="02020603050405020304" pitchFamily="18" charset="0"/>
              </a:rPr>
              <a:t>.Tithe: Aaron gave a tithe to Melchizedek. Levi was still in the body of his ancestor when Abraham paid the tithe. Pictured is Aaron with his hands on the head of a bull Lev 16:11, who came out of Levi</a:t>
            </a:r>
            <a:r>
              <a:rPr lang="en-US" sz="1200" dirty="0">
                <a:solidFill>
                  <a:schemeClr val="tx1"/>
                </a:solidFill>
                <a:latin typeface="Times New Roman" panose="02020603050405020304" pitchFamily="18" charset="0"/>
                <a:cs typeface="Times New Roman" panose="02020603050405020304" pitchFamily="18" charset="0"/>
              </a:rPr>
              <a:t> </a:t>
            </a:r>
            <a:r>
              <a:rPr lang="en-US" sz="1200" dirty="0" smtClean="0">
                <a:solidFill>
                  <a:schemeClr val="tx1"/>
                </a:solidFill>
                <a:latin typeface="Times New Roman" panose="02020603050405020304" pitchFamily="18" charset="0"/>
                <a:cs typeface="Times New Roman" panose="02020603050405020304" pitchFamily="18" charset="0"/>
              </a:rPr>
              <a:t> holding a dagger Gen 49:5. Levi came out of Jacob who wrestled with God Gen 32:25. Jacob came out of Isaac who is tied down on the altar Gen 22. And Isaac came out of the loins of Abraham. Abraham acknowledged that the one who one who receives the tithe is superior over the one who gives it.  </a:t>
            </a:r>
          </a:p>
        </p:txBody>
      </p:sp>
      <p:sp>
        <p:nvSpPr>
          <p:cNvPr id="35" name="Rectangular Callout 34"/>
          <p:cNvSpPr/>
          <p:nvPr/>
        </p:nvSpPr>
        <p:spPr>
          <a:xfrm>
            <a:off x="7966188" y="0"/>
            <a:ext cx="4208606" cy="1558969"/>
          </a:xfrm>
          <a:prstGeom prst="wedgeRectCallout">
            <a:avLst>
              <a:gd name="adj1" fmla="val -35470"/>
              <a:gd name="adj2" fmla="val 66558"/>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sz="1200" dirty="0">
                <a:solidFill>
                  <a:schemeClr val="tx1"/>
                </a:solidFill>
                <a:latin typeface="Times New Roman" panose="02020603050405020304" pitchFamily="18" charset="0"/>
                <a:cs typeface="Times New Roman" panose="02020603050405020304" pitchFamily="18" charset="0"/>
              </a:rPr>
              <a:t>9</a:t>
            </a:r>
            <a:r>
              <a:rPr lang="en-US" sz="1200" dirty="0" smtClean="0">
                <a:solidFill>
                  <a:schemeClr val="tx1"/>
                </a:solidFill>
                <a:latin typeface="Times New Roman" panose="02020603050405020304" pitchFamily="18" charset="0"/>
                <a:cs typeface="Times New Roman" panose="02020603050405020304" pitchFamily="18" charset="0"/>
              </a:rPr>
              <a:t>. Jesus Christ is our forerunner, one who has gone before so that others might follow Heb 6:20. The diamond points to earth. Christ has gone within the veil which draws us into the presence of God. The veil is rolled back so that  whosoever will may come, Rev 22:17. Climb on board. Hold steadfast to Christ. The faith narrative promises that we will obtain and enjoy what God has promised if we diligently apply ourselves to the development of our spiritual life, Heb 6:1-20; 12:1-2.</a:t>
            </a:r>
            <a:endParaRPr lang="en-US" sz="1200" dirty="0">
              <a:solidFill>
                <a:schemeClr val="tx1"/>
              </a:solidFill>
              <a:latin typeface="Times New Roman" panose="02020603050405020304" pitchFamily="18" charset="0"/>
              <a:cs typeface="Times New Roman" panose="02020603050405020304" pitchFamily="18" charset="0"/>
            </a:endParaRPr>
          </a:p>
        </p:txBody>
      </p:sp>
      <p:sp>
        <p:nvSpPr>
          <p:cNvPr id="13" name="Rectangular Callout 12"/>
          <p:cNvSpPr/>
          <p:nvPr/>
        </p:nvSpPr>
        <p:spPr>
          <a:xfrm>
            <a:off x="8828900" y="2966328"/>
            <a:ext cx="3327405" cy="1816258"/>
          </a:xfrm>
          <a:prstGeom prst="wedgeRectCallout">
            <a:avLst>
              <a:gd name="adj1" fmla="val -115237"/>
              <a:gd name="adj2" fmla="val 386"/>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sz="1200" dirty="0">
                <a:solidFill>
                  <a:schemeClr val="tx1"/>
                </a:solidFill>
                <a:latin typeface="Times New Roman" panose="02020603050405020304" pitchFamily="18" charset="0"/>
                <a:cs typeface="Times New Roman" panose="02020603050405020304" pitchFamily="18" charset="0"/>
              </a:rPr>
              <a:t>7</a:t>
            </a:r>
            <a:r>
              <a:rPr lang="en-US" sz="1200" dirty="0" smtClean="0">
                <a:solidFill>
                  <a:schemeClr val="tx1"/>
                </a:solidFill>
                <a:latin typeface="Times New Roman" panose="02020603050405020304" pitchFamily="18" charset="0"/>
                <a:cs typeface="Times New Roman" panose="02020603050405020304" pitchFamily="18" charset="0"/>
              </a:rPr>
              <a:t>.  People: The writer to the Hebrews ties chapter six to chapter seven. Instead of going back to the first principles they are reaching out to Jesus. They6 are following through, climbing on board. The bottom hand shows He is able to safe to the uttermost, completely, forever those who draw near to God thru Christ Heb </a:t>
            </a:r>
            <a:r>
              <a:rPr lang="en-US" sz="1200" dirty="0">
                <a:solidFill>
                  <a:schemeClr val="tx1"/>
                </a:solidFill>
                <a:latin typeface="Times New Roman" panose="02020603050405020304" pitchFamily="18" charset="0"/>
                <a:cs typeface="Times New Roman" panose="02020603050405020304" pitchFamily="18" charset="0"/>
              </a:rPr>
              <a:t>7:25. </a:t>
            </a:r>
            <a:r>
              <a:rPr lang="en-US" sz="1200" dirty="0" smtClean="0">
                <a:solidFill>
                  <a:schemeClr val="tx1"/>
                </a:solidFill>
                <a:latin typeface="Times New Roman" panose="02020603050405020304" pitchFamily="18" charset="0"/>
                <a:cs typeface="Times New Roman" panose="02020603050405020304" pitchFamily="18" charset="0"/>
              </a:rPr>
              <a:t>We </a:t>
            </a:r>
            <a:r>
              <a:rPr lang="en-US" sz="1200" dirty="0">
                <a:solidFill>
                  <a:schemeClr val="tx1"/>
                </a:solidFill>
                <a:latin typeface="Times New Roman" panose="02020603050405020304" pitchFamily="18" charset="0"/>
                <a:cs typeface="Times New Roman" panose="02020603050405020304" pitchFamily="18" charset="0"/>
              </a:rPr>
              <a:t>have </a:t>
            </a:r>
            <a:r>
              <a:rPr lang="en-US" sz="1200" dirty="0" smtClean="0">
                <a:solidFill>
                  <a:schemeClr val="tx1"/>
                </a:solidFill>
                <a:latin typeface="Times New Roman" panose="02020603050405020304" pitchFamily="18" charset="0"/>
                <a:cs typeface="Times New Roman" panose="02020603050405020304" pitchFamily="18" charset="0"/>
              </a:rPr>
              <a:t>fled to him </a:t>
            </a:r>
            <a:r>
              <a:rPr lang="en-US" sz="1200" dirty="0">
                <a:solidFill>
                  <a:schemeClr val="tx1"/>
                </a:solidFill>
                <a:latin typeface="Times New Roman" panose="02020603050405020304" pitchFamily="18" charset="0"/>
                <a:cs typeface="Times New Roman" panose="02020603050405020304" pitchFamily="18" charset="0"/>
              </a:rPr>
              <a:t>for </a:t>
            </a:r>
            <a:r>
              <a:rPr lang="en-US" sz="1200" dirty="0" smtClean="0">
                <a:solidFill>
                  <a:schemeClr val="tx1"/>
                </a:solidFill>
                <a:latin typeface="Times New Roman" panose="02020603050405020304" pitchFamily="18" charset="0"/>
                <a:cs typeface="Times New Roman" panose="02020603050405020304" pitchFamily="18" charset="0"/>
              </a:rPr>
              <a:t>refuge. The top hand shows that they are secure, he does not loose his grip Rom 8:38-39. My anchor holds!</a:t>
            </a:r>
            <a:endParaRPr lang="en-US" sz="1200" dirty="0">
              <a:solidFill>
                <a:schemeClr val="tx1"/>
              </a:solidFill>
              <a:latin typeface="Times New Roman" panose="02020603050405020304" pitchFamily="18" charset="0"/>
              <a:cs typeface="Times New Roman" panose="02020603050405020304" pitchFamily="18" charset="0"/>
            </a:endParaRPr>
          </a:p>
        </p:txBody>
      </p:sp>
      <p:sp>
        <p:nvSpPr>
          <p:cNvPr id="14" name="Rectangular Callout 13"/>
          <p:cNvSpPr/>
          <p:nvPr/>
        </p:nvSpPr>
        <p:spPr>
          <a:xfrm>
            <a:off x="8864595" y="1599843"/>
            <a:ext cx="3310199" cy="1325611"/>
          </a:xfrm>
          <a:prstGeom prst="wedgeRectCallout">
            <a:avLst>
              <a:gd name="adj1" fmla="val -102844"/>
              <a:gd name="adj2" fmla="val 80526"/>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sz="1200" dirty="0">
                <a:solidFill>
                  <a:schemeClr val="tx1"/>
                </a:solidFill>
                <a:latin typeface="Times New Roman" panose="02020603050405020304" pitchFamily="18" charset="0"/>
                <a:cs typeface="Times New Roman" panose="02020603050405020304" pitchFamily="18" charset="0"/>
              </a:rPr>
              <a:t>8</a:t>
            </a:r>
            <a:r>
              <a:rPr lang="en-US" sz="1200" dirty="0" smtClean="0">
                <a:solidFill>
                  <a:schemeClr val="tx1"/>
                </a:solidFill>
                <a:latin typeface="Times New Roman" panose="02020603050405020304" pitchFamily="18" charset="0"/>
                <a:cs typeface="Times New Roman" panose="02020603050405020304" pitchFamily="18" charset="0"/>
              </a:rPr>
              <a:t>. Open veil: The veil serves to reveal the majesty on high. It used to conceal. Now it reveals our great high priest who forever lives to make intercession for  us. Our high priest is holy, innocent, undefiled, separate from sinners and exalted above the heavens Heb 7:26. Absent is the necessity of daily sacrifices.</a:t>
            </a:r>
            <a:endParaRPr lang="en-US" sz="1200" dirty="0">
              <a:solidFill>
                <a:schemeClr val="tx1"/>
              </a:solidFill>
              <a:latin typeface="Times New Roman" panose="02020603050405020304" pitchFamily="18" charset="0"/>
              <a:cs typeface="Times New Roman" panose="02020603050405020304" pitchFamily="18" charset="0"/>
            </a:endParaRPr>
          </a:p>
        </p:txBody>
      </p:sp>
      <p:sp>
        <p:nvSpPr>
          <p:cNvPr id="12" name="Rectangular Callout 11"/>
          <p:cNvSpPr/>
          <p:nvPr/>
        </p:nvSpPr>
        <p:spPr>
          <a:xfrm>
            <a:off x="3491106" y="5026919"/>
            <a:ext cx="1804463" cy="1831081"/>
          </a:xfrm>
          <a:prstGeom prst="wedgeRectCallout">
            <a:avLst>
              <a:gd name="adj1" fmla="val 71551"/>
              <a:gd name="adj2" fmla="val -125344"/>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sz="1200" dirty="0">
                <a:solidFill>
                  <a:schemeClr val="tx1"/>
                </a:solidFill>
                <a:latin typeface="Times New Roman" panose="02020603050405020304" pitchFamily="18" charset="0"/>
                <a:cs typeface="Times New Roman" panose="02020603050405020304" pitchFamily="18" charset="0"/>
              </a:rPr>
              <a:t>4</a:t>
            </a:r>
            <a:r>
              <a:rPr lang="en-US" sz="1200" dirty="0" smtClean="0">
                <a:solidFill>
                  <a:schemeClr val="tx1"/>
                </a:solidFill>
                <a:latin typeface="Times New Roman" panose="02020603050405020304" pitchFamily="18" charset="0"/>
                <a:cs typeface="Times New Roman" panose="02020603050405020304" pitchFamily="18" charset="0"/>
              </a:rPr>
              <a:t>. Melchizedek gave wine and bread to Abraham and blessed him. The one who gives the blessing is greater than the one who receives the blessing</a:t>
            </a:r>
            <a:r>
              <a:rPr lang="en-US" sz="1200" dirty="0">
                <a:solidFill>
                  <a:schemeClr val="tx1"/>
                </a:solidFill>
                <a:latin typeface="Times New Roman" panose="02020603050405020304" pitchFamily="18" charset="0"/>
                <a:cs typeface="Times New Roman" panose="02020603050405020304" pitchFamily="18" charset="0"/>
              </a:rPr>
              <a:t>. Out of ordinary </a:t>
            </a:r>
            <a:r>
              <a:rPr lang="en-US" sz="1200" dirty="0" smtClean="0">
                <a:solidFill>
                  <a:schemeClr val="tx1"/>
                </a:solidFill>
                <a:latin typeface="Times New Roman" panose="02020603050405020304" pitchFamily="18" charset="0"/>
                <a:cs typeface="Times New Roman" panose="02020603050405020304" pitchFamily="18" charset="0"/>
              </a:rPr>
              <a:t>life </a:t>
            </a:r>
            <a:r>
              <a:rPr lang="en-US" sz="1200" dirty="0">
                <a:solidFill>
                  <a:schemeClr val="tx1"/>
                </a:solidFill>
                <a:latin typeface="Times New Roman" panose="02020603050405020304" pitchFamily="18" charset="0"/>
                <a:cs typeface="Times New Roman" panose="02020603050405020304" pitchFamily="18" charset="0"/>
              </a:rPr>
              <a:t>comes an extra ordinary story to motivate Jewish readers to seek after </a:t>
            </a:r>
            <a:r>
              <a:rPr lang="en-US" sz="1200" dirty="0" smtClean="0">
                <a:solidFill>
                  <a:schemeClr val="tx1"/>
                </a:solidFill>
                <a:latin typeface="Times New Roman" panose="02020603050405020304" pitchFamily="18" charset="0"/>
                <a:cs typeface="Times New Roman" panose="02020603050405020304" pitchFamily="18" charset="0"/>
              </a:rPr>
              <a:t>Jesus Christ.</a:t>
            </a:r>
            <a:endParaRPr lang="en-US" sz="1200" dirty="0">
              <a:solidFill>
                <a:schemeClr val="tx1"/>
              </a:solidFill>
              <a:latin typeface="Times New Roman" panose="02020603050405020304" pitchFamily="18" charset="0"/>
              <a:cs typeface="Times New Roman" panose="02020603050405020304" pitchFamily="18" charset="0"/>
            </a:endParaRPr>
          </a:p>
        </p:txBody>
      </p:sp>
      <p:sp>
        <p:nvSpPr>
          <p:cNvPr id="2" name="Rectangle 1"/>
          <p:cNvSpPr/>
          <p:nvPr/>
        </p:nvSpPr>
        <p:spPr>
          <a:xfrm>
            <a:off x="10192522" y="242372"/>
            <a:ext cx="300082" cy="369332"/>
          </a:xfrm>
          <a:prstGeom prst="rect">
            <a:avLst/>
          </a:prstGeom>
        </p:spPr>
        <p:txBody>
          <a:bodyPr wrap="none">
            <a:spAutoFit/>
          </a:bodyPr>
          <a:lstStyle/>
          <a:p>
            <a:r>
              <a:rPr lang="en-US" dirty="0">
                <a:latin typeface="Times New Roman" panose="02020603050405020304" pitchFamily="18" charset="0"/>
                <a:cs typeface="Times New Roman" panose="02020603050405020304" pitchFamily="18" charset="0"/>
              </a:rPr>
              <a:t>. </a:t>
            </a:r>
            <a:endParaRPr lang="pt-BR" dirty="0"/>
          </a:p>
        </p:txBody>
      </p:sp>
    </p:spTree>
    <p:extLst>
      <p:ext uri="{BB962C8B-B14F-4D97-AF65-F5344CB8AC3E}">
        <p14:creationId xmlns:p14="http://schemas.microsoft.com/office/powerpoint/2010/main" val="315079942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2"/>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3591036" y="1599889"/>
            <a:ext cx="5272548" cy="3345357"/>
          </a:xfrm>
          <a:prstGeom prst="rect">
            <a:avLst/>
          </a:prstGeom>
          <a:noFill/>
          <a:extLst>
            <a:ext uri="{909E8E84-426E-40DD-AFC4-6F175D3DCCD1}">
              <a14:hiddenFill xmlns:a14="http://schemas.microsoft.com/office/drawing/2010/main">
                <a:solidFill>
                  <a:srgbClr val="FFFFFF"/>
                </a:solidFill>
              </a14:hiddenFill>
            </a:ext>
          </a:extLst>
        </p:spPr>
      </p:pic>
      <p:sp>
        <p:nvSpPr>
          <p:cNvPr id="27" name="Rectangular Callout 26"/>
          <p:cNvSpPr/>
          <p:nvPr/>
        </p:nvSpPr>
        <p:spPr>
          <a:xfrm>
            <a:off x="-1" y="-12719"/>
            <a:ext cx="8817406" cy="1535785"/>
          </a:xfrm>
          <a:prstGeom prst="wedgeRectCallout">
            <a:avLst>
              <a:gd name="adj1" fmla="val 19813"/>
              <a:gd name="adj2" fmla="val 77066"/>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tabLst>
                <a:tab pos="2292350" algn="l"/>
                <a:tab pos="6400800" algn="ctr"/>
              </a:tabLst>
            </a:pPr>
            <a:r>
              <a:rPr lang="en-US" sz="1200" dirty="0">
                <a:solidFill>
                  <a:schemeClr val="tx1"/>
                </a:solidFill>
                <a:latin typeface="Times New Roman" panose="02020603050405020304" pitchFamily="18" charset="0"/>
                <a:cs typeface="Times New Roman" panose="02020603050405020304" pitchFamily="18" charset="0"/>
              </a:rPr>
              <a:t>1.Based on Heb </a:t>
            </a:r>
            <a:r>
              <a:rPr lang="en-US" sz="1200" dirty="0" smtClean="0">
                <a:solidFill>
                  <a:schemeClr val="tx1"/>
                </a:solidFill>
                <a:latin typeface="Times New Roman" panose="02020603050405020304" pitchFamily="18" charset="0"/>
                <a:cs typeface="Times New Roman" panose="02020603050405020304" pitchFamily="18" charset="0"/>
              </a:rPr>
              <a:t>7:11-25. The old Aaronic priesthood order was inadequate. It had to be replaced by something better. </a:t>
            </a:r>
            <a:r>
              <a:rPr lang="en-US" sz="1200" u="sng" dirty="0" smtClean="0">
                <a:solidFill>
                  <a:schemeClr val="tx1"/>
                </a:solidFill>
                <a:latin typeface="Times New Roman" panose="02020603050405020304" pitchFamily="18" charset="0"/>
                <a:cs typeface="Times New Roman" panose="02020603050405020304" pitchFamily="18" charset="0"/>
              </a:rPr>
              <a:t>Stone</a:t>
            </a:r>
            <a:r>
              <a:rPr lang="en-US" sz="1200" dirty="0" smtClean="0">
                <a:solidFill>
                  <a:schemeClr val="tx1"/>
                </a:solidFill>
                <a:latin typeface="Times New Roman" panose="02020603050405020304" pitchFamily="18" charset="0"/>
                <a:cs typeface="Times New Roman" panose="02020603050405020304" pitchFamily="18" charset="0"/>
              </a:rPr>
              <a:t>: Not only is Melchizedek greater than Aaron, but he has replaced Aaron. Top facets, an open scroll is announcing a priest would arise belonging to a new order Ps 110:4. A new priesthood based on a better oath and covenant would supersede the old because the old was imperfect. Front facet, Aaron is laying down a closed scroll, the whole legal system had to be changed. Side facet, Aaron is waving goodbye. </a:t>
            </a:r>
            <a:r>
              <a:rPr lang="en-US" sz="1200" u="sng" dirty="0" smtClean="0">
                <a:solidFill>
                  <a:schemeClr val="tx1"/>
                </a:solidFill>
                <a:latin typeface="Times New Roman" panose="02020603050405020304" pitchFamily="18" charset="0"/>
                <a:cs typeface="Times New Roman" panose="02020603050405020304" pitchFamily="18" charset="0"/>
              </a:rPr>
              <a:t>Finish line</a:t>
            </a:r>
            <a:r>
              <a:rPr lang="en-US" sz="1200" dirty="0" smtClean="0">
                <a:solidFill>
                  <a:schemeClr val="tx1"/>
                </a:solidFill>
                <a:latin typeface="Times New Roman" panose="02020603050405020304" pitchFamily="18" charset="0"/>
                <a:cs typeface="Times New Roman" panose="02020603050405020304" pitchFamily="18" charset="0"/>
              </a:rPr>
              <a:t>: The old Aaronic priesthood was imperfect because everyone died before having completed the necessity of sacrifice. Moses is observing everyone dying before they were able to cross the finish line. </a:t>
            </a:r>
            <a:r>
              <a:rPr lang="en-US" sz="1200" u="sng" dirty="0" smtClean="0">
                <a:solidFill>
                  <a:schemeClr val="tx1"/>
                </a:solidFill>
                <a:latin typeface="Times New Roman" panose="02020603050405020304" pitchFamily="18" charset="0"/>
                <a:cs typeface="Times New Roman" panose="02020603050405020304" pitchFamily="18" charset="0"/>
              </a:rPr>
              <a:t>The tape broken</a:t>
            </a:r>
            <a:r>
              <a:rPr lang="en-US" sz="1200" dirty="0" smtClean="0">
                <a:solidFill>
                  <a:schemeClr val="tx1"/>
                </a:solidFill>
                <a:latin typeface="Times New Roman" panose="02020603050405020304" pitchFamily="18" charset="0"/>
                <a:cs typeface="Times New Roman" panose="02020603050405020304" pitchFamily="18" charset="0"/>
              </a:rPr>
              <a:t>: A priest from the tribe of Judah ended the law. How? He lives forever. </a:t>
            </a:r>
            <a:r>
              <a:rPr lang="en-US" sz="1200" u="sng" dirty="0" smtClean="0">
                <a:solidFill>
                  <a:schemeClr val="tx1"/>
                </a:solidFill>
                <a:latin typeface="Times New Roman" panose="02020603050405020304" pitchFamily="18" charset="0"/>
                <a:cs typeface="Times New Roman" panose="02020603050405020304" pitchFamily="18" charset="0"/>
              </a:rPr>
              <a:t>Resurrection and ascension</a:t>
            </a:r>
            <a:r>
              <a:rPr lang="en-US" sz="1200" dirty="0" smtClean="0">
                <a:solidFill>
                  <a:schemeClr val="tx1"/>
                </a:solidFill>
                <a:latin typeface="Times New Roman" panose="02020603050405020304" pitchFamily="18" charset="0"/>
                <a:cs typeface="Times New Roman" panose="02020603050405020304" pitchFamily="18" charset="0"/>
              </a:rPr>
              <a:t>: Now he gives us a better hope by which to come unto the Father in heaven, the power of eternal life. </a:t>
            </a:r>
            <a:r>
              <a:rPr lang="en-US" sz="1200" u="sng" dirty="0" smtClean="0">
                <a:solidFill>
                  <a:schemeClr val="tx1"/>
                </a:solidFill>
                <a:latin typeface="Times New Roman" panose="02020603050405020304" pitchFamily="18" charset="0"/>
                <a:cs typeface="Times New Roman" panose="02020603050405020304" pitchFamily="18" charset="0"/>
              </a:rPr>
              <a:t>Veil open</a:t>
            </a:r>
            <a:r>
              <a:rPr lang="en-US" sz="1200" dirty="0" smtClean="0">
                <a:solidFill>
                  <a:schemeClr val="tx1"/>
                </a:solidFill>
                <a:latin typeface="Times New Roman" panose="02020603050405020304" pitchFamily="18" charset="0"/>
                <a:cs typeface="Times New Roman" panose="02020603050405020304" pitchFamily="18" charset="0"/>
              </a:rPr>
              <a:t>: The hand that held the anchor now lifts the resurrected to Heaven. </a:t>
            </a:r>
            <a:r>
              <a:rPr lang="en-US" sz="1200" dirty="0">
                <a:solidFill>
                  <a:schemeClr val="tx1"/>
                </a:solidFill>
                <a:latin typeface="Times New Roman" panose="02020603050405020304" pitchFamily="18" charset="0"/>
                <a:cs typeface="Times New Roman" panose="02020603050405020304" pitchFamily="18" charset="0"/>
              </a:rPr>
              <a:t>T</a:t>
            </a:r>
            <a:r>
              <a:rPr lang="en-US" sz="1200" dirty="0" smtClean="0">
                <a:solidFill>
                  <a:schemeClr val="tx1"/>
                </a:solidFill>
                <a:latin typeface="Times New Roman" panose="02020603050405020304" pitchFamily="18" charset="0"/>
                <a:cs typeface="Times New Roman" panose="02020603050405020304" pitchFamily="18" charset="0"/>
              </a:rPr>
              <a:t>he resurrected Christ is positioned between the grave and the throne.</a:t>
            </a:r>
          </a:p>
        </p:txBody>
      </p:sp>
      <p:sp>
        <p:nvSpPr>
          <p:cNvPr id="28" name="Rectangular Callout 27"/>
          <p:cNvSpPr/>
          <p:nvPr/>
        </p:nvSpPr>
        <p:spPr>
          <a:xfrm>
            <a:off x="-1" y="1587170"/>
            <a:ext cx="3505291" cy="2038626"/>
          </a:xfrm>
          <a:prstGeom prst="wedgeRectCallout">
            <a:avLst>
              <a:gd name="adj1" fmla="val 61208"/>
              <a:gd name="adj2" fmla="val -1325"/>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sz="1200" dirty="0" smtClean="0">
                <a:solidFill>
                  <a:schemeClr val="tx1"/>
                </a:solidFill>
                <a:latin typeface="Times New Roman" panose="02020603050405020304" pitchFamily="18" charset="0"/>
                <a:cs typeface="Times New Roman" panose="02020603050405020304" pitchFamily="18" charset="0"/>
              </a:rPr>
              <a:t>2. Stone: The top facet announces that Jesus Christ is a priest forever. He is the eternal Son of God who lives by the power of an endless life Heb 7:16. </a:t>
            </a:r>
            <a:r>
              <a:rPr lang="en-US" sz="1200" dirty="0">
                <a:solidFill>
                  <a:schemeClr val="tx1"/>
                </a:solidFill>
                <a:latin typeface="Times New Roman" panose="02020603050405020304" pitchFamily="18" charset="0"/>
                <a:cs typeface="Times New Roman" panose="02020603050405020304" pitchFamily="18" charset="0"/>
              </a:rPr>
              <a:t>T</a:t>
            </a:r>
            <a:r>
              <a:rPr lang="en-US" sz="1200" dirty="0" smtClean="0">
                <a:solidFill>
                  <a:schemeClr val="tx1"/>
                </a:solidFill>
                <a:latin typeface="Times New Roman" panose="02020603050405020304" pitchFamily="18" charset="0"/>
                <a:cs typeface="Times New Roman" panose="02020603050405020304" pitchFamily="18" charset="0"/>
              </a:rPr>
              <a:t>he old priesthood was imperfect because it did not give the people complete communion with God Heb 7:11-12. And they all died before the necessity of sacrifice was finished. So Aaron is pictured closing the scroll, laying it down and waving goodbye. Now we see Jesus only. The stone rises out of the despair of death. Every facet reveals the promise of new life, endless life, eternal life. </a:t>
            </a:r>
            <a:endParaRPr lang="en-US" sz="1200" dirty="0">
              <a:solidFill>
                <a:schemeClr val="tx1"/>
              </a:solidFill>
              <a:latin typeface="Times New Roman" panose="02020603050405020304" pitchFamily="18" charset="0"/>
              <a:cs typeface="Times New Roman" panose="02020603050405020304" pitchFamily="18" charset="0"/>
            </a:endParaRPr>
          </a:p>
        </p:txBody>
      </p:sp>
      <p:sp>
        <p:nvSpPr>
          <p:cNvPr id="29" name="Rectangular Callout 28"/>
          <p:cNvSpPr/>
          <p:nvPr/>
        </p:nvSpPr>
        <p:spPr>
          <a:xfrm>
            <a:off x="0" y="5009350"/>
            <a:ext cx="6184231" cy="1841632"/>
          </a:xfrm>
          <a:prstGeom prst="wedgeRectCallout">
            <a:avLst>
              <a:gd name="adj1" fmla="val 38810"/>
              <a:gd name="adj2" fmla="val -70889"/>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sz="1200" dirty="0" smtClean="0">
                <a:solidFill>
                  <a:schemeClr val="tx1"/>
                </a:solidFill>
                <a:latin typeface="Times New Roman" panose="02020603050405020304" pitchFamily="18" charset="0"/>
                <a:cs typeface="Times New Roman" panose="02020603050405020304" pitchFamily="18" charset="0"/>
              </a:rPr>
              <a:t>4. Heb 7:19, Two tables of the Law leaning on a tombstone. The Aaronic order was imperfect but so was the law. The law made nothing perfect. The animal sacrifices could not give the worshipper a perfect standing before God Heb 10:1-3. The priests received their authority from the law and the priesthood has been changed. The writer to the Hebrews then concludes that there must be a change in the law, making the law obsolete Heb 8:13. The Mosaic system of divine law had to go. It was a temporary measure added to serve as a schoolmaster to prepare the way for the coming of Christ Gal 3:19-4:7. The law was the best that God could do without the coming of Jesus Christ.    </a:t>
            </a:r>
            <a:endParaRPr lang="en-US" sz="1200" dirty="0">
              <a:solidFill>
                <a:schemeClr val="tx1"/>
              </a:solidFill>
              <a:latin typeface="Times New Roman" panose="02020603050405020304" pitchFamily="18" charset="0"/>
              <a:cs typeface="Times New Roman" panose="02020603050405020304" pitchFamily="18" charset="0"/>
            </a:endParaRPr>
          </a:p>
        </p:txBody>
      </p:sp>
      <p:sp>
        <p:nvSpPr>
          <p:cNvPr id="34" name="Rectangular Callout 33"/>
          <p:cNvSpPr/>
          <p:nvPr/>
        </p:nvSpPr>
        <p:spPr>
          <a:xfrm>
            <a:off x="0" y="3677181"/>
            <a:ext cx="3505289" cy="1268065"/>
          </a:xfrm>
          <a:prstGeom prst="wedgeRectCallout">
            <a:avLst>
              <a:gd name="adj1" fmla="val 114649"/>
              <a:gd name="adj2" fmla="val -21655"/>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sz="1200" dirty="0" smtClean="0">
                <a:solidFill>
                  <a:schemeClr val="tx1"/>
                </a:solidFill>
                <a:latin typeface="Times New Roman" panose="02020603050405020304" pitchFamily="18" charset="0"/>
                <a:cs typeface="Times New Roman" panose="02020603050405020304" pitchFamily="18" charset="0"/>
              </a:rPr>
              <a:t>3. Heb 7:15-18. </a:t>
            </a:r>
            <a:r>
              <a:rPr lang="en-US" sz="1200" dirty="0">
                <a:solidFill>
                  <a:schemeClr val="tx1"/>
                </a:solidFill>
                <a:latin typeface="Times New Roman" panose="02020603050405020304" pitchFamily="18" charset="0"/>
                <a:cs typeface="Times New Roman" panose="02020603050405020304" pitchFamily="18" charset="0"/>
              </a:rPr>
              <a:t>Moses </a:t>
            </a:r>
            <a:r>
              <a:rPr lang="en-US" sz="1200" dirty="0" smtClean="0">
                <a:solidFill>
                  <a:schemeClr val="tx1"/>
                </a:solidFill>
                <a:latin typeface="Times New Roman" panose="02020603050405020304" pitchFamily="18" charset="0"/>
                <a:cs typeface="Times New Roman" panose="02020603050405020304" pitchFamily="18" charset="0"/>
              </a:rPr>
              <a:t>sees that everyone serving </a:t>
            </a:r>
            <a:r>
              <a:rPr lang="en-US" sz="1200" dirty="0">
                <a:solidFill>
                  <a:schemeClr val="tx1"/>
                </a:solidFill>
                <a:latin typeface="Times New Roman" panose="02020603050405020304" pitchFamily="18" charset="0"/>
                <a:cs typeface="Times New Roman" panose="02020603050405020304" pitchFamily="18" charset="0"/>
              </a:rPr>
              <a:t>under </a:t>
            </a:r>
            <a:r>
              <a:rPr lang="en-US" sz="1200" dirty="0" smtClean="0">
                <a:solidFill>
                  <a:schemeClr val="tx1"/>
                </a:solidFill>
                <a:latin typeface="Times New Roman" panose="02020603050405020304" pitchFamily="18" charset="0"/>
                <a:cs typeface="Times New Roman" panose="02020603050405020304" pitchFamily="18" charset="0"/>
              </a:rPr>
              <a:t>the </a:t>
            </a:r>
            <a:r>
              <a:rPr lang="en-US" sz="1200" dirty="0">
                <a:solidFill>
                  <a:schemeClr val="tx1"/>
                </a:solidFill>
                <a:latin typeface="Times New Roman" panose="02020603050405020304" pitchFamily="18" charset="0"/>
                <a:cs typeface="Times New Roman" panose="02020603050405020304" pitchFamily="18" charset="0"/>
              </a:rPr>
              <a:t>Aaronic </a:t>
            </a:r>
            <a:r>
              <a:rPr lang="en-US" sz="1200" dirty="0" smtClean="0">
                <a:solidFill>
                  <a:schemeClr val="tx1"/>
                </a:solidFill>
                <a:latin typeface="Times New Roman" panose="02020603050405020304" pitchFamily="18" charset="0"/>
                <a:cs typeface="Times New Roman" panose="02020603050405020304" pitchFamily="18" charset="0"/>
              </a:rPr>
              <a:t>order have </a:t>
            </a:r>
            <a:r>
              <a:rPr lang="en-US" sz="1200" dirty="0">
                <a:solidFill>
                  <a:schemeClr val="tx1"/>
                </a:solidFill>
                <a:latin typeface="Times New Roman" panose="02020603050405020304" pitchFamily="18" charset="0"/>
                <a:cs typeface="Times New Roman" panose="02020603050405020304" pitchFamily="18" charset="0"/>
              </a:rPr>
              <a:t>fallen short of </a:t>
            </a:r>
            <a:r>
              <a:rPr lang="en-US" sz="1200" dirty="0" smtClean="0">
                <a:solidFill>
                  <a:schemeClr val="tx1"/>
                </a:solidFill>
                <a:latin typeface="Times New Roman" panose="02020603050405020304" pitchFamily="18" charset="0"/>
                <a:cs typeface="Times New Roman" panose="02020603050405020304" pitchFamily="18" charset="0"/>
              </a:rPr>
              <a:t>the </a:t>
            </a:r>
            <a:r>
              <a:rPr lang="en-US" sz="1200" dirty="0">
                <a:solidFill>
                  <a:schemeClr val="tx1"/>
                </a:solidFill>
                <a:latin typeface="Times New Roman" panose="02020603050405020304" pitchFamily="18" charset="0"/>
                <a:cs typeface="Times New Roman" panose="02020603050405020304" pitchFamily="18" charset="0"/>
              </a:rPr>
              <a:t>finish line</a:t>
            </a:r>
            <a:r>
              <a:rPr lang="en-US" sz="1200" dirty="0" smtClean="0">
                <a:solidFill>
                  <a:schemeClr val="tx1"/>
                </a:solidFill>
                <a:latin typeface="Times New Roman" panose="02020603050405020304" pitchFamily="18" charset="0"/>
                <a:cs typeface="Times New Roman" panose="02020603050405020304" pitchFamily="18" charset="0"/>
              </a:rPr>
              <a:t>. That’s because the Law pertained to people of flesh who died. Death took them all Heb 7:23. Death made necessary a new priestly order. Contrasted is Christ who broke the tape by his endless life. He  did everything necessary to draw near to God.</a:t>
            </a:r>
            <a:endParaRPr lang="en-US" sz="1200" dirty="0">
              <a:solidFill>
                <a:schemeClr val="tx1"/>
              </a:solidFill>
              <a:latin typeface="Times New Roman" panose="02020603050405020304" pitchFamily="18" charset="0"/>
              <a:cs typeface="Times New Roman" panose="02020603050405020304" pitchFamily="18" charset="0"/>
            </a:endParaRPr>
          </a:p>
        </p:txBody>
      </p:sp>
      <p:sp>
        <p:nvSpPr>
          <p:cNvPr id="13" name="Rectangular Callout 12"/>
          <p:cNvSpPr/>
          <p:nvPr/>
        </p:nvSpPr>
        <p:spPr>
          <a:xfrm>
            <a:off x="8949330" y="1574453"/>
            <a:ext cx="3242669" cy="3370794"/>
          </a:xfrm>
          <a:prstGeom prst="wedgeRectCallout">
            <a:avLst>
              <a:gd name="adj1" fmla="val -85079"/>
              <a:gd name="adj2" fmla="val 1296"/>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sz="1200" dirty="0" smtClean="0">
                <a:solidFill>
                  <a:schemeClr val="tx1"/>
                </a:solidFill>
                <a:latin typeface="Times New Roman" panose="02020603050405020304" pitchFamily="18" charset="0"/>
                <a:cs typeface="Times New Roman" panose="02020603050405020304" pitchFamily="18" charset="0"/>
              </a:rPr>
              <a:t>6. Heb 7:19 Standing in God’s hand. Christ is lifted up between the grave and the throne. The power of his endless life is </a:t>
            </a:r>
            <a:r>
              <a:rPr lang="en-US" sz="1200" dirty="0">
                <a:solidFill>
                  <a:schemeClr val="tx1"/>
                </a:solidFill>
                <a:latin typeface="Times New Roman" panose="02020603050405020304" pitchFamily="18" charset="0"/>
                <a:cs typeface="Times New Roman" panose="02020603050405020304" pitchFamily="18" charset="0"/>
              </a:rPr>
              <a:t>a better hope for drawing near to </a:t>
            </a:r>
            <a:r>
              <a:rPr lang="en-US" sz="1200" dirty="0" smtClean="0">
                <a:solidFill>
                  <a:schemeClr val="tx1"/>
                </a:solidFill>
                <a:latin typeface="Times New Roman" panose="02020603050405020304" pitchFamily="18" charset="0"/>
                <a:cs typeface="Times New Roman" panose="02020603050405020304" pitchFamily="18" charset="0"/>
              </a:rPr>
              <a:t>God</a:t>
            </a:r>
            <a:r>
              <a:rPr lang="en-US" sz="1200" dirty="0">
                <a:solidFill>
                  <a:schemeClr val="tx1"/>
                </a:solidFill>
                <a:latin typeface="Times New Roman" panose="02020603050405020304" pitchFamily="18" charset="0"/>
                <a:cs typeface="Times New Roman" panose="02020603050405020304" pitchFamily="18" charset="0"/>
              </a:rPr>
              <a:t> </a:t>
            </a:r>
            <a:r>
              <a:rPr lang="en-US" sz="1200" dirty="0" smtClean="0">
                <a:solidFill>
                  <a:schemeClr val="tx1"/>
                </a:solidFill>
                <a:latin typeface="Times New Roman" panose="02020603050405020304" pitchFamily="18" charset="0"/>
                <a:cs typeface="Times New Roman" panose="02020603050405020304" pitchFamily="18" charset="0"/>
              </a:rPr>
              <a:t>then what Moses is seeing on the other side of the page. What a contrast, an endless life as opposed to those who have fallen in the way on the other side of the finish line. </a:t>
            </a:r>
            <a:r>
              <a:rPr lang="en-US" sz="1200" dirty="0">
                <a:solidFill>
                  <a:schemeClr val="tx1"/>
                </a:solidFill>
                <a:latin typeface="Times New Roman" panose="02020603050405020304" pitchFamily="18" charset="0"/>
                <a:cs typeface="Times New Roman" panose="02020603050405020304" pitchFamily="18" charset="0"/>
              </a:rPr>
              <a:t>All that Christ has done is accredited to our account</a:t>
            </a:r>
            <a:r>
              <a:rPr lang="en-US" sz="1200" dirty="0" smtClean="0">
                <a:solidFill>
                  <a:schemeClr val="tx1"/>
                </a:solidFill>
                <a:latin typeface="Times New Roman" panose="02020603050405020304" pitchFamily="18" charset="0"/>
                <a:cs typeface="Times New Roman" panose="02020603050405020304" pitchFamily="18" charset="0"/>
              </a:rPr>
              <a:t>. Those who climbed on board in the previous picture are being raised with Christ from the power of the grave to an endless life in the </a:t>
            </a:r>
            <a:r>
              <a:rPr lang="en-US" sz="1200" dirty="0" err="1" smtClean="0">
                <a:solidFill>
                  <a:schemeClr val="tx1"/>
                </a:solidFill>
                <a:latin typeface="Times New Roman" panose="02020603050405020304" pitchFamily="18" charset="0"/>
                <a:cs typeface="Times New Roman" panose="02020603050405020304" pitchFamily="18" charset="0"/>
              </a:rPr>
              <a:t>heavenlies</a:t>
            </a:r>
            <a:r>
              <a:rPr lang="en-US" sz="1200" dirty="0" smtClean="0">
                <a:solidFill>
                  <a:schemeClr val="tx1"/>
                </a:solidFill>
                <a:latin typeface="Times New Roman" panose="02020603050405020304" pitchFamily="18" charset="0"/>
                <a:cs typeface="Times New Roman" panose="02020603050405020304" pitchFamily="18" charset="0"/>
              </a:rPr>
              <a:t> </a:t>
            </a:r>
            <a:r>
              <a:rPr lang="en-US" sz="1200" dirty="0" err="1" smtClean="0">
                <a:solidFill>
                  <a:schemeClr val="tx1"/>
                </a:solidFill>
                <a:latin typeface="Times New Roman" panose="02020603050405020304" pitchFamily="18" charset="0"/>
                <a:cs typeface="Times New Roman" panose="02020603050405020304" pitchFamily="18" charset="0"/>
              </a:rPr>
              <a:t>Eph</a:t>
            </a:r>
            <a:r>
              <a:rPr lang="en-US" sz="1200" dirty="0" smtClean="0">
                <a:solidFill>
                  <a:schemeClr val="tx1"/>
                </a:solidFill>
                <a:latin typeface="Times New Roman" panose="02020603050405020304" pitchFamily="18" charset="0"/>
                <a:cs typeface="Times New Roman" panose="02020603050405020304" pitchFamily="18" charset="0"/>
              </a:rPr>
              <a:t> 1:3. Pictured are tombstones rocking out of the way while the former occupants respond to </a:t>
            </a:r>
            <a:r>
              <a:rPr lang="en-US" sz="1200" i="1" dirty="0" smtClean="0">
                <a:solidFill>
                  <a:schemeClr val="tx1"/>
                </a:solidFill>
                <a:latin typeface="Times New Roman" panose="02020603050405020304" pitchFamily="18" charset="0"/>
                <a:cs typeface="Times New Roman" panose="02020603050405020304" pitchFamily="18" charset="0"/>
              </a:rPr>
              <a:t>Come Forth</a:t>
            </a:r>
            <a:r>
              <a:rPr lang="en-US" sz="1200" dirty="0" smtClean="0">
                <a:solidFill>
                  <a:schemeClr val="tx1"/>
                </a:solidFill>
                <a:latin typeface="Times New Roman" panose="02020603050405020304" pitchFamily="18" charset="0"/>
                <a:cs typeface="Times New Roman" panose="02020603050405020304" pitchFamily="18" charset="0"/>
              </a:rPr>
              <a:t> </a:t>
            </a:r>
            <a:r>
              <a:rPr lang="en-US" sz="1200" dirty="0" err="1" smtClean="0">
                <a:solidFill>
                  <a:schemeClr val="tx1"/>
                </a:solidFill>
                <a:latin typeface="Times New Roman" panose="02020603050405020304" pitchFamily="18" charset="0"/>
                <a:cs typeface="Times New Roman" panose="02020603050405020304" pitchFamily="18" charset="0"/>
              </a:rPr>
              <a:t>Jn</a:t>
            </a:r>
            <a:r>
              <a:rPr lang="en-US" sz="1200" dirty="0" smtClean="0">
                <a:solidFill>
                  <a:schemeClr val="tx1"/>
                </a:solidFill>
                <a:latin typeface="Times New Roman" panose="02020603050405020304" pitchFamily="18" charset="0"/>
                <a:cs typeface="Times New Roman" panose="02020603050405020304" pitchFamily="18" charset="0"/>
              </a:rPr>
              <a:t> 11:43. </a:t>
            </a:r>
            <a:r>
              <a:rPr lang="en-US" sz="1200" dirty="0">
                <a:solidFill>
                  <a:schemeClr val="tx1"/>
                </a:solidFill>
                <a:latin typeface="Times New Roman" panose="02020603050405020304" pitchFamily="18" charset="0"/>
                <a:cs typeface="Times New Roman" panose="02020603050405020304" pitchFamily="18" charset="0"/>
              </a:rPr>
              <a:t>I</a:t>
            </a:r>
            <a:r>
              <a:rPr lang="en-US" sz="1200" dirty="0" smtClean="0">
                <a:solidFill>
                  <a:schemeClr val="tx1"/>
                </a:solidFill>
                <a:latin typeface="Times New Roman" panose="02020603050405020304" pitchFamily="18" charset="0"/>
                <a:cs typeface="Times New Roman" panose="02020603050405020304" pitchFamily="18" charset="0"/>
              </a:rPr>
              <a:t>n bodily resurrection they fly away to shine brightly like the brightness of the expanse of heaven.</a:t>
            </a:r>
            <a:endParaRPr lang="en-US" sz="1200" dirty="0">
              <a:solidFill>
                <a:schemeClr val="tx1"/>
              </a:solidFill>
              <a:latin typeface="Times New Roman" panose="02020603050405020304" pitchFamily="18" charset="0"/>
              <a:cs typeface="Times New Roman" panose="02020603050405020304" pitchFamily="18" charset="0"/>
            </a:endParaRPr>
          </a:p>
        </p:txBody>
      </p:sp>
      <p:sp>
        <p:nvSpPr>
          <p:cNvPr id="14" name="Rectangular Callout 13"/>
          <p:cNvSpPr/>
          <p:nvPr/>
        </p:nvSpPr>
        <p:spPr>
          <a:xfrm>
            <a:off x="8949332" y="12257"/>
            <a:ext cx="3242668" cy="1510809"/>
          </a:xfrm>
          <a:prstGeom prst="wedgeRectCallout">
            <a:avLst>
              <a:gd name="adj1" fmla="val -73680"/>
              <a:gd name="adj2" fmla="val 70919"/>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sz="1200" dirty="0" smtClean="0">
                <a:solidFill>
                  <a:schemeClr val="tx1"/>
                </a:solidFill>
                <a:latin typeface="Times New Roman" panose="02020603050405020304" pitchFamily="18" charset="0"/>
                <a:cs typeface="Times New Roman" panose="02020603050405020304" pitchFamily="18" charset="0"/>
              </a:rPr>
              <a:t>7. </a:t>
            </a:r>
            <a:r>
              <a:rPr lang="en-US" sz="1200" dirty="0" smtClean="0">
                <a:solidFill>
                  <a:schemeClr val="tx1"/>
                </a:solidFill>
                <a:latin typeface="Times New Roman" panose="02020603050405020304" pitchFamily="18" charset="0"/>
                <a:cs typeface="Times New Roman" panose="02020603050405020304" pitchFamily="18" charset="0"/>
              </a:rPr>
              <a:t>Heb 7:19 Sinners drawing near to God. Christ is standing between the grave and heaven. The veil is wide open, giving complete access to the Father. Jesus Christ is able to save to the uttermost, completely and forever. The Mosaic Law has been fulfilled by </a:t>
            </a:r>
            <a:r>
              <a:rPr lang="en-US" sz="1200" dirty="0">
                <a:solidFill>
                  <a:schemeClr val="tx1"/>
                </a:solidFill>
                <a:latin typeface="Times New Roman" panose="02020603050405020304" pitchFamily="18" charset="0"/>
                <a:cs typeface="Times New Roman" panose="02020603050405020304" pitchFamily="18" charset="0"/>
              </a:rPr>
              <a:t>One who </a:t>
            </a:r>
            <a:r>
              <a:rPr lang="en-US" sz="1200" dirty="0" smtClean="0">
                <a:solidFill>
                  <a:schemeClr val="tx1"/>
                </a:solidFill>
                <a:latin typeface="Times New Roman" panose="02020603050405020304" pitchFamily="18" charset="0"/>
                <a:cs typeface="Times New Roman" panose="02020603050405020304" pitchFamily="18" charset="0"/>
              </a:rPr>
              <a:t>lives </a:t>
            </a:r>
            <a:r>
              <a:rPr lang="en-US" sz="1200" dirty="0">
                <a:solidFill>
                  <a:schemeClr val="tx1"/>
                </a:solidFill>
                <a:latin typeface="Times New Roman" panose="02020603050405020304" pitchFamily="18" charset="0"/>
                <a:cs typeface="Times New Roman" panose="02020603050405020304" pitchFamily="18" charset="0"/>
              </a:rPr>
              <a:t>an indestructible life</a:t>
            </a:r>
            <a:r>
              <a:rPr lang="en-US" sz="1200" dirty="0" smtClean="0">
                <a:solidFill>
                  <a:schemeClr val="tx1"/>
                </a:solidFill>
                <a:latin typeface="Times New Roman" panose="02020603050405020304" pitchFamily="18" charset="0"/>
                <a:cs typeface="Times New Roman" panose="02020603050405020304" pitchFamily="18" charset="0"/>
              </a:rPr>
              <a:t>. Well done good and faithful servant. Enter into the joy of your master.</a:t>
            </a:r>
            <a:endParaRPr lang="en-US" sz="1200" dirty="0">
              <a:solidFill>
                <a:schemeClr val="tx1"/>
              </a:solidFill>
              <a:latin typeface="Times New Roman" panose="02020603050405020304" pitchFamily="18" charset="0"/>
              <a:cs typeface="Times New Roman" panose="02020603050405020304" pitchFamily="18" charset="0"/>
            </a:endParaRPr>
          </a:p>
        </p:txBody>
      </p:sp>
      <p:sp>
        <p:nvSpPr>
          <p:cNvPr id="15" name="Rectangular Callout 14"/>
          <p:cNvSpPr/>
          <p:nvPr/>
        </p:nvSpPr>
        <p:spPr>
          <a:xfrm>
            <a:off x="6268453" y="4996632"/>
            <a:ext cx="5923546" cy="1861368"/>
          </a:xfrm>
          <a:prstGeom prst="wedgeRectCallout">
            <a:avLst>
              <a:gd name="adj1" fmla="val -41424"/>
              <a:gd name="adj2" fmla="val -88355"/>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sz="1200" dirty="0" smtClean="0">
                <a:solidFill>
                  <a:schemeClr val="tx1"/>
                </a:solidFill>
                <a:latin typeface="Times New Roman" panose="02020603050405020304" pitchFamily="18" charset="0"/>
                <a:cs typeface="Times New Roman" panose="02020603050405020304" pitchFamily="18" charset="0"/>
              </a:rPr>
              <a:t>5. The coming of Jesus Christ: Under the law every priest came from Levi. But Jesus came from the tribe of Judah Heb 7:14. No problem because there has been a change in Moses’ law. It was fulfilled in Christ and taken out of the way Col 2:13-14. Pictured is </a:t>
            </a:r>
            <a:r>
              <a:rPr lang="en-US" sz="1200" dirty="0">
                <a:solidFill>
                  <a:schemeClr val="tx1"/>
                </a:solidFill>
                <a:latin typeface="Times New Roman" panose="02020603050405020304" pitchFamily="18" charset="0"/>
                <a:cs typeface="Times New Roman" panose="02020603050405020304" pitchFamily="18" charset="0"/>
              </a:rPr>
              <a:t>Christ breaking </a:t>
            </a:r>
            <a:r>
              <a:rPr lang="en-US" sz="1200" dirty="0" smtClean="0">
                <a:solidFill>
                  <a:schemeClr val="tx1"/>
                </a:solidFill>
                <a:latin typeface="Times New Roman" panose="02020603050405020304" pitchFamily="18" charset="0"/>
                <a:cs typeface="Times New Roman" panose="02020603050405020304" pitchFamily="18" charset="0"/>
              </a:rPr>
              <a:t>the tape and taking it out of the way Rom </a:t>
            </a:r>
            <a:r>
              <a:rPr lang="en-US" sz="1200" dirty="0">
                <a:solidFill>
                  <a:schemeClr val="tx1"/>
                </a:solidFill>
                <a:latin typeface="Times New Roman" panose="02020603050405020304" pitchFamily="18" charset="0"/>
                <a:cs typeface="Times New Roman" panose="02020603050405020304" pitchFamily="18" charset="0"/>
              </a:rPr>
              <a:t>10:4. </a:t>
            </a:r>
            <a:r>
              <a:rPr lang="en-US" sz="1200" dirty="0" smtClean="0">
                <a:solidFill>
                  <a:schemeClr val="tx1"/>
                </a:solidFill>
                <a:latin typeface="Times New Roman" panose="02020603050405020304" pitchFamily="18" charset="0"/>
                <a:cs typeface="Times New Roman" panose="02020603050405020304" pitchFamily="18" charset="0"/>
              </a:rPr>
              <a:t>He </a:t>
            </a:r>
            <a:r>
              <a:rPr lang="en-US" sz="1200" dirty="0">
                <a:solidFill>
                  <a:schemeClr val="tx1"/>
                </a:solidFill>
                <a:latin typeface="Times New Roman" panose="02020603050405020304" pitchFamily="18" charset="0"/>
                <a:cs typeface="Times New Roman" panose="02020603050405020304" pitchFamily="18" charset="0"/>
              </a:rPr>
              <a:t>crossed the finish line in his resurrection, Rom 10:4. </a:t>
            </a:r>
            <a:r>
              <a:rPr lang="en-US" sz="1200" dirty="0" smtClean="0">
                <a:solidFill>
                  <a:schemeClr val="tx1"/>
                </a:solidFill>
                <a:latin typeface="Times New Roman" panose="02020603050405020304" pitchFamily="18" charset="0"/>
                <a:cs typeface="Times New Roman" panose="02020603050405020304" pitchFamily="18" charset="0"/>
              </a:rPr>
              <a:t>The believer in Jesus Christ is set free from the Law Gal 5:1-6, and is dead to the Law Rom 7:1-4. Jesus is pictured with his hands up in the air, enjoying every moment of victory. He did not come to earth out of compulsion nor did he run the race because of inward constraint.  Rather he enjoyed doing his Father’s will. And we his disciples serve him for the same reasons 2 Cor 5:14; </a:t>
            </a:r>
            <a:r>
              <a:rPr lang="en-US" sz="1200" dirty="0" err="1" smtClean="0">
                <a:solidFill>
                  <a:schemeClr val="tx1"/>
                </a:solidFill>
                <a:latin typeface="Times New Roman" panose="02020603050405020304" pitchFamily="18" charset="0"/>
                <a:cs typeface="Times New Roman" panose="02020603050405020304" pitchFamily="18" charset="0"/>
              </a:rPr>
              <a:t>Eph</a:t>
            </a:r>
            <a:r>
              <a:rPr lang="en-US" sz="1200" dirty="0" smtClean="0">
                <a:solidFill>
                  <a:schemeClr val="tx1"/>
                </a:solidFill>
                <a:latin typeface="Times New Roman" panose="02020603050405020304" pitchFamily="18" charset="0"/>
                <a:cs typeface="Times New Roman" panose="02020603050405020304" pitchFamily="18" charset="0"/>
              </a:rPr>
              <a:t> 6:6. </a:t>
            </a:r>
            <a:r>
              <a:rPr lang="en-US" sz="1200" dirty="0">
                <a:solidFill>
                  <a:schemeClr val="tx1"/>
                </a:solidFill>
                <a:latin typeface="Times New Roman" panose="02020603050405020304" pitchFamily="18" charset="0"/>
                <a:cs typeface="Times New Roman" panose="02020603050405020304" pitchFamily="18" charset="0"/>
              </a:rPr>
              <a:t>Going back to Judaism is trying to run the race Jesus already completed.</a:t>
            </a:r>
          </a:p>
        </p:txBody>
      </p:sp>
    </p:spTree>
    <p:extLst>
      <p:ext uri="{BB962C8B-B14F-4D97-AF65-F5344CB8AC3E}">
        <p14:creationId xmlns:p14="http://schemas.microsoft.com/office/powerpoint/2010/main" val="111845360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3251858" y="1627682"/>
            <a:ext cx="5085279" cy="3295092"/>
          </a:xfrm>
          <a:prstGeom prst="rect">
            <a:avLst/>
          </a:prstGeom>
          <a:noFill/>
          <a:extLst>
            <a:ext uri="{909E8E84-426E-40DD-AFC4-6F175D3DCCD1}">
              <a14:hiddenFill xmlns:a14="http://schemas.microsoft.com/office/drawing/2010/main">
                <a:solidFill>
                  <a:srgbClr val="FFFFFF"/>
                </a:solidFill>
              </a14:hiddenFill>
            </a:ext>
          </a:extLst>
        </p:spPr>
      </p:pic>
      <p:sp>
        <p:nvSpPr>
          <p:cNvPr id="33" name="Rectangular Callout 32"/>
          <p:cNvSpPr/>
          <p:nvPr/>
        </p:nvSpPr>
        <p:spPr>
          <a:xfrm>
            <a:off x="8396748" y="0"/>
            <a:ext cx="3795252" cy="4929809"/>
          </a:xfrm>
          <a:prstGeom prst="wedgeRectCallout">
            <a:avLst>
              <a:gd name="adj1" fmla="val -77929"/>
              <a:gd name="adj2" fmla="val -14598"/>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sz="1200" dirty="0" smtClean="0">
                <a:solidFill>
                  <a:schemeClr val="tx1"/>
                </a:solidFill>
                <a:latin typeface="Times New Roman" panose="02020603050405020304" pitchFamily="18" charset="0"/>
                <a:cs typeface="Times New Roman" panose="02020603050405020304" pitchFamily="18" charset="0"/>
              </a:rPr>
              <a:t>5. </a:t>
            </a:r>
            <a:r>
              <a:rPr lang="en-US" sz="1200" dirty="0">
                <a:solidFill>
                  <a:schemeClr val="tx1"/>
                </a:solidFill>
                <a:latin typeface="Times New Roman" panose="02020603050405020304" pitchFamily="18" charset="0"/>
                <a:cs typeface="Times New Roman" panose="02020603050405020304" pitchFamily="18" charset="0"/>
              </a:rPr>
              <a:t>Heb </a:t>
            </a:r>
            <a:r>
              <a:rPr lang="en-US" sz="1200" dirty="0" smtClean="0">
                <a:solidFill>
                  <a:schemeClr val="tx1"/>
                </a:solidFill>
                <a:latin typeface="Times New Roman" panose="02020603050405020304" pitchFamily="18" charset="0"/>
                <a:cs typeface="Times New Roman" panose="02020603050405020304" pitchFamily="18" charset="0"/>
              </a:rPr>
              <a:t>7:28, Come unto Me: He is the kind of high priest who meets our need. We are not removed from historical reality. There is no neo-orthodox dichotomy </a:t>
            </a:r>
            <a:r>
              <a:rPr lang="en-US" sz="1200" dirty="0">
                <a:solidFill>
                  <a:schemeClr val="tx1"/>
                </a:solidFill>
                <a:latin typeface="Times New Roman" panose="02020603050405020304" pitchFamily="18" charset="0"/>
                <a:cs typeface="Times New Roman" panose="02020603050405020304" pitchFamily="18" charset="0"/>
              </a:rPr>
              <a:t>but a unity in Christ.  </a:t>
            </a:r>
            <a:r>
              <a:rPr lang="en-US" sz="1200" dirty="0" smtClean="0">
                <a:solidFill>
                  <a:schemeClr val="tx1"/>
                </a:solidFill>
                <a:latin typeface="Times New Roman" panose="02020603050405020304" pitchFamily="18" charset="0"/>
                <a:cs typeface="Times New Roman" panose="02020603050405020304" pitchFamily="18" charset="0"/>
              </a:rPr>
              <a:t>There is no veil in this picture. Heaven is wide open for the redeemed sinner to enter God’s presence thru Christ. The once for all sacrifice of Christ has given the believer a perfect position before God where he is not weighed down by the guilt of sin Heb 10:1-4. So why return to Judaism just to line up alongside legalistic worshippers when we have such an adequate great high priest who meets all our needs Heb 6:1-6? As Christians we do not need to keep the feasts and offer the sacrifices of the Old Covenant. Christ is all in all.</a:t>
            </a:r>
          </a:p>
        </p:txBody>
      </p:sp>
      <p:sp>
        <p:nvSpPr>
          <p:cNvPr id="27" name="Rectangular Callout 26"/>
          <p:cNvSpPr/>
          <p:nvPr/>
        </p:nvSpPr>
        <p:spPr>
          <a:xfrm>
            <a:off x="-9525" y="-1"/>
            <a:ext cx="8346662" cy="1587170"/>
          </a:xfrm>
          <a:prstGeom prst="wedgeRectCallout">
            <a:avLst>
              <a:gd name="adj1" fmla="val 20510"/>
              <a:gd name="adj2" fmla="val 87636"/>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tabLst>
                <a:tab pos="2292350" algn="l"/>
              </a:tabLst>
            </a:pPr>
            <a:r>
              <a:rPr lang="en-US" sz="1200" dirty="0" smtClean="0">
                <a:solidFill>
                  <a:schemeClr val="tx1"/>
                </a:solidFill>
                <a:latin typeface="Times New Roman" panose="02020603050405020304" pitchFamily="18" charset="0"/>
                <a:cs typeface="Times New Roman" panose="02020603050405020304" pitchFamily="18" charset="0"/>
              </a:rPr>
              <a:t>1. Based on Heb 7:20-28. An oath made the new Priest greater than the Levitical priests. </a:t>
            </a:r>
            <a:r>
              <a:rPr lang="en-US" sz="1200" u="sng" dirty="0" smtClean="0">
                <a:solidFill>
                  <a:schemeClr val="tx1"/>
                </a:solidFill>
                <a:latin typeface="Times New Roman" panose="02020603050405020304" pitchFamily="18" charset="0"/>
                <a:cs typeface="Times New Roman" panose="02020603050405020304" pitchFamily="18" charset="0"/>
              </a:rPr>
              <a:t>Stone:</a:t>
            </a:r>
            <a:r>
              <a:rPr lang="en-US" sz="1200" dirty="0" smtClean="0">
                <a:solidFill>
                  <a:schemeClr val="tx1"/>
                </a:solidFill>
                <a:latin typeface="Times New Roman" panose="02020603050405020304" pitchFamily="18" charset="0"/>
                <a:cs typeface="Times New Roman" panose="02020603050405020304" pitchFamily="18" charset="0"/>
              </a:rPr>
              <a:t> </a:t>
            </a:r>
            <a:r>
              <a:rPr lang="en-US" sz="1200" dirty="0">
                <a:solidFill>
                  <a:schemeClr val="tx1"/>
                </a:solidFill>
                <a:latin typeface="Times New Roman" panose="02020603050405020304" pitchFamily="18" charset="0"/>
                <a:cs typeface="Times New Roman" panose="02020603050405020304" pitchFamily="18" charset="0"/>
              </a:rPr>
              <a:t>A</a:t>
            </a:r>
            <a:r>
              <a:rPr lang="en-US" sz="1200" dirty="0" smtClean="0">
                <a:solidFill>
                  <a:schemeClr val="tx1"/>
                </a:solidFill>
                <a:latin typeface="Times New Roman" panose="02020603050405020304" pitchFamily="18" charset="0"/>
                <a:cs typeface="Times New Roman" panose="02020603050405020304" pitchFamily="18" charset="0"/>
              </a:rPr>
              <a:t> better covenant. Front facets: Kinsman-Redeemer. Top facet: </a:t>
            </a:r>
            <a:r>
              <a:rPr lang="en-US" sz="1200" dirty="0">
                <a:solidFill>
                  <a:schemeClr val="tx1"/>
                </a:solidFill>
                <a:latin typeface="Times New Roman" panose="02020603050405020304" pitchFamily="18" charset="0"/>
                <a:cs typeface="Times New Roman" panose="02020603050405020304" pitchFamily="18" charset="0"/>
              </a:rPr>
              <a:t>E</a:t>
            </a:r>
            <a:r>
              <a:rPr lang="en-US" sz="1200" dirty="0" smtClean="0">
                <a:solidFill>
                  <a:schemeClr val="tx1"/>
                </a:solidFill>
                <a:latin typeface="Times New Roman" panose="02020603050405020304" pitchFamily="18" charset="0"/>
                <a:cs typeface="Times New Roman" panose="02020603050405020304" pitchFamily="18" charset="0"/>
              </a:rPr>
              <a:t>ternal Jubilee, the release from bondage. Music: The expanse of the sky is not sufficient to record His blameless character, </a:t>
            </a:r>
            <a:r>
              <a:rPr lang="en-US" sz="1200" i="1" dirty="0" smtClean="0">
                <a:solidFill>
                  <a:schemeClr val="tx1"/>
                </a:solidFill>
                <a:latin typeface="Times New Roman" panose="02020603050405020304" pitchFamily="18" charset="0"/>
                <a:cs typeface="Times New Roman" panose="02020603050405020304" pitchFamily="18" charset="0"/>
              </a:rPr>
              <a:t>Silent Night</a:t>
            </a:r>
            <a:r>
              <a:rPr lang="en-US" sz="1200" dirty="0" smtClean="0">
                <a:solidFill>
                  <a:schemeClr val="tx1"/>
                </a:solidFill>
                <a:latin typeface="Times New Roman" panose="02020603050405020304" pitchFamily="18" charset="0"/>
                <a:cs typeface="Times New Roman" panose="02020603050405020304" pitchFamily="18" charset="0"/>
              </a:rPr>
              <a:t>. </a:t>
            </a:r>
            <a:r>
              <a:rPr lang="en-US" sz="1200" u="sng" dirty="0" smtClean="0">
                <a:solidFill>
                  <a:schemeClr val="tx1"/>
                </a:solidFill>
                <a:latin typeface="Times New Roman" panose="02020603050405020304" pitchFamily="18" charset="0"/>
                <a:cs typeface="Times New Roman" panose="02020603050405020304" pitchFamily="18" charset="0"/>
              </a:rPr>
              <a:t>Below</a:t>
            </a:r>
            <a:r>
              <a:rPr lang="en-US" sz="1200" dirty="0">
                <a:solidFill>
                  <a:schemeClr val="tx1"/>
                </a:solidFill>
                <a:latin typeface="Times New Roman" panose="02020603050405020304" pitchFamily="18" charset="0"/>
                <a:cs typeface="Times New Roman" panose="02020603050405020304" pitchFamily="18" charset="0"/>
              </a:rPr>
              <a:t>:</a:t>
            </a:r>
            <a:r>
              <a:rPr lang="en-US" sz="1200" dirty="0" smtClean="0">
                <a:solidFill>
                  <a:schemeClr val="tx1"/>
                </a:solidFill>
                <a:latin typeface="Times New Roman" panose="02020603050405020304" pitchFamily="18" charset="0"/>
                <a:cs typeface="Times New Roman" panose="02020603050405020304" pitchFamily="18" charset="0"/>
              </a:rPr>
              <a:t> Priest at the altar is looking back, reminded of his past sins, never escaping death. </a:t>
            </a:r>
            <a:r>
              <a:rPr lang="en-US" sz="1200" dirty="0">
                <a:solidFill>
                  <a:schemeClr val="tx1"/>
                </a:solidFill>
                <a:latin typeface="Times New Roman" panose="02020603050405020304" pitchFamily="18" charset="0"/>
                <a:cs typeface="Times New Roman" panose="02020603050405020304" pitchFamily="18" charset="0"/>
              </a:rPr>
              <a:t>H</a:t>
            </a:r>
            <a:r>
              <a:rPr lang="en-US" sz="1200" dirty="0" smtClean="0">
                <a:solidFill>
                  <a:schemeClr val="tx1"/>
                </a:solidFill>
                <a:latin typeface="Times New Roman" panose="02020603050405020304" pitchFamily="18" charset="0"/>
                <a:cs typeface="Times New Roman" panose="02020603050405020304" pitchFamily="18" charset="0"/>
              </a:rPr>
              <a:t>e was a sinner, beset by many temptations including idolatry, accepting blemished animals and adultery. </a:t>
            </a:r>
            <a:r>
              <a:rPr lang="en-US" sz="1200" u="sng" dirty="0" smtClean="0">
                <a:solidFill>
                  <a:schemeClr val="tx1"/>
                </a:solidFill>
                <a:latin typeface="Times New Roman" panose="02020603050405020304" pitchFamily="18" charset="0"/>
                <a:cs typeface="Times New Roman" panose="02020603050405020304" pitchFamily="18" charset="0"/>
              </a:rPr>
              <a:t>Right side Christ in heaven</a:t>
            </a:r>
            <a:r>
              <a:rPr lang="en-US" sz="1200" dirty="0" smtClean="0">
                <a:solidFill>
                  <a:schemeClr val="tx1"/>
                </a:solidFill>
                <a:latin typeface="Times New Roman" panose="02020603050405020304" pitchFamily="18" charset="0"/>
                <a:cs typeface="Times New Roman" panose="02020603050405020304" pitchFamily="18" charset="0"/>
              </a:rPr>
              <a:t>: </a:t>
            </a:r>
            <a:r>
              <a:rPr lang="en-US" sz="1200" dirty="0">
                <a:solidFill>
                  <a:schemeClr val="tx1"/>
                </a:solidFill>
                <a:latin typeface="Times New Roman" panose="02020603050405020304" pitchFamily="18" charset="0"/>
                <a:cs typeface="Times New Roman" panose="02020603050405020304" pitchFamily="18" charset="0"/>
              </a:rPr>
              <a:t>T</a:t>
            </a:r>
            <a:r>
              <a:rPr lang="en-US" sz="1200" dirty="0" smtClean="0">
                <a:solidFill>
                  <a:schemeClr val="tx1"/>
                </a:solidFill>
                <a:latin typeface="Times New Roman" panose="02020603050405020304" pitchFamily="18" charset="0"/>
                <a:cs typeface="Times New Roman" panose="02020603050405020304" pitchFamily="18" charset="0"/>
              </a:rPr>
              <a:t>he new Priest is superior. He ever lives</a:t>
            </a:r>
            <a:r>
              <a:rPr lang="en-US" sz="1200" dirty="0">
                <a:solidFill>
                  <a:schemeClr val="tx1"/>
                </a:solidFill>
                <a:latin typeface="Times New Roman" panose="02020603050405020304" pitchFamily="18" charset="0"/>
                <a:cs typeface="Times New Roman" panose="02020603050405020304" pitchFamily="18" charset="0"/>
              </a:rPr>
              <a:t> </a:t>
            </a:r>
            <a:r>
              <a:rPr lang="en-US" sz="1200" dirty="0" smtClean="0">
                <a:solidFill>
                  <a:schemeClr val="tx1"/>
                </a:solidFill>
                <a:latin typeface="Times New Roman" panose="02020603050405020304" pitchFamily="18" charset="0"/>
                <a:cs typeface="Times New Roman" panose="02020603050405020304" pitchFamily="18" charset="0"/>
              </a:rPr>
              <a:t>and his ministry is in heaven Heb 8:1. </a:t>
            </a:r>
            <a:r>
              <a:rPr lang="en-US" sz="1200" u="sng" dirty="0" smtClean="0">
                <a:solidFill>
                  <a:schemeClr val="tx1"/>
                </a:solidFill>
                <a:latin typeface="Times New Roman" panose="02020603050405020304" pitchFamily="18" charset="0"/>
                <a:cs typeface="Times New Roman" panose="02020603050405020304" pitchFamily="18" charset="0"/>
              </a:rPr>
              <a:t>A great multitude on earth</a:t>
            </a:r>
            <a:r>
              <a:rPr lang="en-US" sz="1200" dirty="0" smtClean="0">
                <a:solidFill>
                  <a:schemeClr val="tx1"/>
                </a:solidFill>
                <a:latin typeface="Times New Roman" panose="02020603050405020304" pitchFamily="18" charset="0"/>
                <a:cs typeface="Times New Roman" panose="02020603050405020304" pitchFamily="18" charset="0"/>
              </a:rPr>
              <a:t>: The redeemed on earth have a high priest in heaven. </a:t>
            </a:r>
            <a:r>
              <a:rPr lang="en-US" sz="1200" u="sng" dirty="0" smtClean="0">
                <a:solidFill>
                  <a:schemeClr val="tx1"/>
                </a:solidFill>
                <a:latin typeface="Times New Roman" panose="02020603050405020304" pitchFamily="18" charset="0"/>
                <a:cs typeface="Times New Roman" panose="02020603050405020304" pitchFamily="18" charset="0"/>
              </a:rPr>
              <a:t>Open hands</a:t>
            </a:r>
            <a:r>
              <a:rPr lang="en-US" sz="1200" dirty="0" smtClean="0">
                <a:solidFill>
                  <a:schemeClr val="tx1"/>
                </a:solidFill>
                <a:latin typeface="Times New Roman" panose="02020603050405020304" pitchFamily="18" charset="0"/>
                <a:cs typeface="Times New Roman" panose="02020603050405020304" pitchFamily="18" charset="0"/>
              </a:rPr>
              <a:t>: He has raised the redeemed up to sit with him in the Beloved. </a:t>
            </a:r>
            <a:r>
              <a:rPr lang="en-US" sz="1200" u="sng" dirty="0" smtClean="0">
                <a:solidFill>
                  <a:schemeClr val="tx1"/>
                </a:solidFill>
                <a:latin typeface="Times New Roman" panose="02020603050405020304" pitchFamily="18" charset="0"/>
                <a:cs typeface="Times New Roman" panose="02020603050405020304" pitchFamily="18" charset="0"/>
              </a:rPr>
              <a:t>A new song</a:t>
            </a:r>
            <a:r>
              <a:rPr lang="en-US" sz="1200" dirty="0" smtClean="0">
                <a:solidFill>
                  <a:schemeClr val="tx1"/>
                </a:solidFill>
                <a:latin typeface="Times New Roman" panose="02020603050405020304" pitchFamily="18" charset="0"/>
                <a:cs typeface="Times New Roman" panose="02020603050405020304" pitchFamily="18" charset="0"/>
              </a:rPr>
              <a:t>: The word of the oath appoints a Son who is made perfect forever. </a:t>
            </a:r>
            <a:r>
              <a:rPr lang="en-US" sz="1200" u="sng" dirty="0" smtClean="0">
                <a:solidFill>
                  <a:schemeClr val="tx1"/>
                </a:solidFill>
                <a:latin typeface="Times New Roman" panose="02020603050405020304" pitchFamily="18" charset="0"/>
                <a:cs typeface="Times New Roman" panose="02020603050405020304" pitchFamily="18" charset="0"/>
              </a:rPr>
              <a:t>Crosses</a:t>
            </a:r>
            <a:r>
              <a:rPr lang="en-US" sz="1200" dirty="0" smtClean="0">
                <a:solidFill>
                  <a:schemeClr val="tx1"/>
                </a:solidFill>
                <a:latin typeface="Times New Roman" panose="02020603050405020304" pitchFamily="18" charset="0"/>
                <a:cs typeface="Times New Roman" panose="02020603050405020304" pitchFamily="18" charset="0"/>
              </a:rPr>
              <a:t>: He was separate from sinners, yet he died among sinners. </a:t>
            </a:r>
            <a:r>
              <a:rPr lang="en-US" sz="1200" u="sng" dirty="0" smtClean="0">
                <a:solidFill>
                  <a:schemeClr val="tx1"/>
                </a:solidFill>
                <a:latin typeface="Times New Roman" panose="02020603050405020304" pitchFamily="18" charset="0"/>
                <a:cs typeface="Times New Roman" panose="02020603050405020304" pitchFamily="18" charset="0"/>
              </a:rPr>
              <a:t>Women at the empty tomb</a:t>
            </a:r>
            <a:r>
              <a:rPr lang="en-US" sz="1200" dirty="0" smtClean="0">
                <a:solidFill>
                  <a:schemeClr val="tx1"/>
                </a:solidFill>
                <a:latin typeface="Times New Roman" panose="02020603050405020304" pitchFamily="18" charset="0"/>
                <a:cs typeface="Times New Roman" panose="02020603050405020304" pitchFamily="18" charset="0"/>
              </a:rPr>
              <a:t>: He ever lives. </a:t>
            </a:r>
            <a:r>
              <a:rPr lang="en-US" sz="1200" u="sng" dirty="0" smtClean="0">
                <a:solidFill>
                  <a:schemeClr val="tx1"/>
                </a:solidFill>
                <a:latin typeface="Times New Roman" panose="02020603050405020304" pitchFamily="18" charset="0"/>
                <a:cs typeface="Times New Roman" panose="02020603050405020304" pitchFamily="18" charset="0"/>
              </a:rPr>
              <a:t>Hymn</a:t>
            </a:r>
            <a:r>
              <a:rPr lang="en-US" sz="1200" dirty="0" smtClean="0">
                <a:solidFill>
                  <a:schemeClr val="tx1"/>
                </a:solidFill>
                <a:latin typeface="Times New Roman" panose="02020603050405020304" pitchFamily="18" charset="0"/>
                <a:cs typeface="Times New Roman" panose="02020603050405020304" pitchFamily="18" charset="0"/>
              </a:rPr>
              <a:t>: Up from the grave He arose. </a:t>
            </a:r>
            <a:r>
              <a:rPr lang="en-US" sz="1200" u="sng" dirty="0" smtClean="0">
                <a:solidFill>
                  <a:schemeClr val="tx1"/>
                </a:solidFill>
                <a:latin typeface="Times New Roman" panose="02020603050405020304" pitchFamily="18" charset="0"/>
                <a:cs typeface="Times New Roman" panose="02020603050405020304" pitchFamily="18" charset="0"/>
              </a:rPr>
              <a:t>Written in the sky </a:t>
            </a:r>
            <a:r>
              <a:rPr lang="en-US" sz="1200" i="1" dirty="0" smtClean="0">
                <a:solidFill>
                  <a:schemeClr val="tx1"/>
                </a:solidFill>
                <a:latin typeface="Times New Roman" panose="02020603050405020304" pitchFamily="18" charset="0"/>
                <a:cs typeface="Times New Roman" panose="02020603050405020304" pitchFamily="18" charset="0"/>
              </a:rPr>
              <a:t>Come unto </a:t>
            </a:r>
            <a:r>
              <a:rPr lang="en-US" sz="1200" i="1" dirty="0">
                <a:solidFill>
                  <a:schemeClr val="tx1"/>
                </a:solidFill>
                <a:latin typeface="Times New Roman" panose="02020603050405020304" pitchFamily="18" charset="0"/>
                <a:cs typeface="Times New Roman" panose="02020603050405020304" pitchFamily="18" charset="0"/>
              </a:rPr>
              <a:t>M</a:t>
            </a:r>
            <a:r>
              <a:rPr lang="en-US" sz="1200" i="1" dirty="0" smtClean="0">
                <a:solidFill>
                  <a:schemeClr val="tx1"/>
                </a:solidFill>
                <a:latin typeface="Times New Roman" panose="02020603050405020304" pitchFamily="18" charset="0"/>
                <a:cs typeface="Times New Roman" panose="02020603050405020304" pitchFamily="18" charset="0"/>
              </a:rPr>
              <a:t>e</a:t>
            </a:r>
            <a:r>
              <a:rPr lang="en-US" sz="1200" dirty="0" smtClean="0">
                <a:solidFill>
                  <a:schemeClr val="tx1"/>
                </a:solidFill>
                <a:latin typeface="Times New Roman" panose="02020603050405020304" pitchFamily="18" charset="0"/>
                <a:cs typeface="Times New Roman" panose="02020603050405020304" pitchFamily="18" charset="0"/>
              </a:rPr>
              <a:t>: Christ receives sinful men.</a:t>
            </a:r>
            <a:endParaRPr lang="en-US" sz="1200" dirty="0">
              <a:solidFill>
                <a:schemeClr val="tx1"/>
              </a:solidFill>
              <a:latin typeface="Times New Roman" panose="02020603050405020304" pitchFamily="18" charset="0"/>
              <a:cs typeface="Times New Roman" panose="02020603050405020304" pitchFamily="18" charset="0"/>
            </a:endParaRPr>
          </a:p>
        </p:txBody>
      </p:sp>
      <p:sp>
        <p:nvSpPr>
          <p:cNvPr id="28" name="Rectangular Callout 27"/>
          <p:cNvSpPr/>
          <p:nvPr/>
        </p:nvSpPr>
        <p:spPr>
          <a:xfrm>
            <a:off x="-1" y="1634715"/>
            <a:ext cx="3192247" cy="3295093"/>
          </a:xfrm>
          <a:prstGeom prst="wedgeRectCallout">
            <a:avLst>
              <a:gd name="adj1" fmla="val 71033"/>
              <a:gd name="adj2" fmla="val -18833"/>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sz="1200" dirty="0">
                <a:solidFill>
                  <a:schemeClr val="tx1"/>
                </a:solidFill>
                <a:latin typeface="Times New Roman" panose="02020603050405020304" pitchFamily="18" charset="0"/>
                <a:cs typeface="Times New Roman" panose="02020603050405020304" pitchFamily="18" charset="0"/>
              </a:rPr>
              <a:t>2. Heb </a:t>
            </a:r>
            <a:r>
              <a:rPr lang="en-US" sz="1200" dirty="0" smtClean="0">
                <a:solidFill>
                  <a:schemeClr val="tx1"/>
                </a:solidFill>
                <a:latin typeface="Times New Roman" panose="02020603050405020304" pitchFamily="18" charset="0"/>
                <a:cs typeface="Times New Roman" panose="02020603050405020304" pitchFamily="18" charset="0"/>
              </a:rPr>
              <a:t>7:22-6. </a:t>
            </a:r>
            <a:r>
              <a:rPr lang="en-US" sz="1200" u="sng" dirty="0" smtClean="0">
                <a:solidFill>
                  <a:schemeClr val="tx1"/>
                </a:solidFill>
                <a:latin typeface="Times New Roman" panose="02020603050405020304" pitchFamily="18" charset="0"/>
                <a:cs typeface="Times New Roman" panose="02020603050405020304" pitchFamily="18" charset="0"/>
              </a:rPr>
              <a:t>Stone</a:t>
            </a:r>
            <a:r>
              <a:rPr lang="en-US" sz="1200" dirty="0">
                <a:solidFill>
                  <a:schemeClr val="tx1"/>
                </a:solidFill>
                <a:latin typeface="Times New Roman" panose="02020603050405020304" pitchFamily="18" charset="0"/>
                <a:cs typeface="Times New Roman" panose="02020603050405020304" pitchFamily="18" charset="0"/>
              </a:rPr>
              <a:t>: </a:t>
            </a:r>
            <a:r>
              <a:rPr lang="en-US" sz="1200" dirty="0" smtClean="0">
                <a:solidFill>
                  <a:schemeClr val="tx1"/>
                </a:solidFill>
                <a:latin typeface="Times New Roman" panose="02020603050405020304" pitchFamily="18" charset="0"/>
                <a:cs typeface="Times New Roman" panose="02020603050405020304" pitchFamily="18" charset="0"/>
              </a:rPr>
              <a:t>The new Priest is greater than the Levitical priests. </a:t>
            </a:r>
            <a:r>
              <a:rPr lang="en-US" sz="1200" u="sng" dirty="0">
                <a:solidFill>
                  <a:schemeClr val="tx1"/>
                </a:solidFill>
                <a:latin typeface="Times New Roman" panose="02020603050405020304" pitchFamily="18" charset="0"/>
                <a:cs typeface="Times New Roman" panose="02020603050405020304" pitchFamily="18" charset="0"/>
              </a:rPr>
              <a:t>Front facets</a:t>
            </a:r>
            <a:r>
              <a:rPr lang="en-US" sz="1200" dirty="0" smtClean="0">
                <a:solidFill>
                  <a:schemeClr val="tx1"/>
                </a:solidFill>
                <a:latin typeface="Times New Roman" panose="02020603050405020304" pitchFamily="18" charset="0"/>
                <a:cs typeface="Times New Roman" panose="02020603050405020304" pitchFamily="18" charset="0"/>
              </a:rPr>
              <a:t>: He </a:t>
            </a:r>
            <a:r>
              <a:rPr lang="en-US" sz="1200" dirty="0">
                <a:solidFill>
                  <a:schemeClr val="tx1"/>
                </a:solidFill>
                <a:latin typeface="Times New Roman" panose="02020603050405020304" pitchFamily="18" charset="0"/>
                <a:cs typeface="Times New Roman" panose="02020603050405020304" pitchFamily="18" charset="0"/>
              </a:rPr>
              <a:t>is of a better </a:t>
            </a:r>
            <a:r>
              <a:rPr lang="en-US" sz="1200" dirty="0" smtClean="0">
                <a:solidFill>
                  <a:schemeClr val="tx1"/>
                </a:solidFill>
                <a:latin typeface="Times New Roman" panose="02020603050405020304" pitchFamily="18" charset="0"/>
                <a:cs typeface="Times New Roman" panose="02020603050405020304" pitchFamily="18" charset="0"/>
              </a:rPr>
              <a:t>covenant. Our </a:t>
            </a:r>
            <a:r>
              <a:rPr lang="en-US" sz="1200" dirty="0">
                <a:solidFill>
                  <a:schemeClr val="tx1"/>
                </a:solidFill>
                <a:latin typeface="Times New Roman" panose="02020603050405020304" pitchFamily="18" charset="0"/>
                <a:cs typeface="Times New Roman" panose="02020603050405020304" pitchFamily="18" charset="0"/>
              </a:rPr>
              <a:t> </a:t>
            </a:r>
            <a:r>
              <a:rPr lang="en-US" sz="1200" dirty="0" smtClean="0">
                <a:solidFill>
                  <a:schemeClr val="tx1"/>
                </a:solidFill>
                <a:latin typeface="Times New Roman" panose="02020603050405020304" pitchFamily="18" charset="0"/>
                <a:cs typeface="Times New Roman" panose="02020603050405020304" pitchFamily="18" charset="0"/>
              </a:rPr>
              <a:t>Kinsman-Redeemer lives forever to draw men near unto Him. He neither slumbers or </a:t>
            </a:r>
            <a:r>
              <a:rPr lang="en-US" sz="1200" dirty="0">
                <a:solidFill>
                  <a:schemeClr val="tx1"/>
                </a:solidFill>
                <a:latin typeface="Times New Roman" panose="02020603050405020304" pitchFamily="18" charset="0"/>
                <a:cs typeface="Times New Roman" panose="02020603050405020304" pitchFamily="18" charset="0"/>
              </a:rPr>
              <a:t>sleeps. His intercession is unceasing</a:t>
            </a:r>
            <a:r>
              <a:rPr lang="en-US" sz="1200" dirty="0" smtClean="0">
                <a:solidFill>
                  <a:schemeClr val="tx1"/>
                </a:solidFill>
                <a:latin typeface="Times New Roman" panose="02020603050405020304" pitchFamily="18" charset="0"/>
                <a:cs typeface="Times New Roman" panose="02020603050405020304" pitchFamily="18" charset="0"/>
              </a:rPr>
              <a:t>. He arises up to meet the needs of the sinner laying at his feet. He holds abundant grace in his hand to cover all who feel the chill of death and come unto him. We wrote </a:t>
            </a:r>
            <a:r>
              <a:rPr lang="en-US" sz="1200" i="1" dirty="0" smtClean="0">
                <a:solidFill>
                  <a:schemeClr val="tx1"/>
                </a:solidFill>
                <a:latin typeface="Times New Roman" panose="02020603050405020304" pitchFamily="18" charset="0"/>
                <a:cs typeface="Times New Roman" panose="02020603050405020304" pitchFamily="18" charset="0"/>
              </a:rPr>
              <a:t>Israel</a:t>
            </a:r>
            <a:r>
              <a:rPr lang="en-US" sz="1200" dirty="0" smtClean="0">
                <a:solidFill>
                  <a:schemeClr val="tx1"/>
                </a:solidFill>
                <a:latin typeface="Times New Roman" panose="02020603050405020304" pitchFamily="18" charset="0"/>
                <a:cs typeface="Times New Roman" panose="02020603050405020304" pitchFamily="18" charset="0"/>
              </a:rPr>
              <a:t> because </a:t>
            </a:r>
            <a:r>
              <a:rPr lang="en-US" sz="1200" i="1" dirty="0" smtClean="0">
                <a:solidFill>
                  <a:schemeClr val="tx1"/>
                </a:solidFill>
                <a:latin typeface="Times New Roman" panose="02020603050405020304" pitchFamily="18" charset="0"/>
                <a:cs typeface="Times New Roman" panose="02020603050405020304" pitchFamily="18" charset="0"/>
              </a:rPr>
              <a:t>Hebrew Christian</a:t>
            </a:r>
            <a:r>
              <a:rPr lang="en-US" sz="1200" dirty="0" smtClean="0">
                <a:solidFill>
                  <a:schemeClr val="tx1"/>
                </a:solidFill>
                <a:latin typeface="Times New Roman" panose="02020603050405020304" pitchFamily="18" charset="0"/>
                <a:cs typeface="Times New Roman" panose="02020603050405020304" pitchFamily="18" charset="0"/>
              </a:rPr>
              <a:t> is not a contradiction. </a:t>
            </a:r>
            <a:r>
              <a:rPr lang="en-US" sz="1200" u="sng" dirty="0" smtClean="0">
                <a:solidFill>
                  <a:schemeClr val="tx1"/>
                </a:solidFill>
                <a:latin typeface="Times New Roman" panose="02020603050405020304" pitchFamily="18" charset="0"/>
                <a:cs typeface="Times New Roman" panose="02020603050405020304" pitchFamily="18" charset="0"/>
              </a:rPr>
              <a:t>Top facet</a:t>
            </a:r>
            <a:r>
              <a:rPr lang="en-US" sz="1200" dirty="0" smtClean="0">
                <a:solidFill>
                  <a:schemeClr val="tx1"/>
                </a:solidFill>
                <a:latin typeface="Times New Roman" panose="02020603050405020304" pitchFamily="18" charset="0"/>
                <a:cs typeface="Times New Roman" panose="02020603050405020304" pitchFamily="18" charset="0"/>
              </a:rPr>
              <a:t>, The redeemed sinner is raised up with him to be exalted above the heavens in an eternity of JUBILEE Heb 7:25. </a:t>
            </a:r>
            <a:r>
              <a:rPr lang="en-US" sz="1200" u="sng" dirty="0" smtClean="0">
                <a:solidFill>
                  <a:schemeClr val="tx1"/>
                </a:solidFill>
                <a:latin typeface="Times New Roman" panose="02020603050405020304" pitchFamily="18" charset="0"/>
                <a:cs typeface="Times New Roman" panose="02020603050405020304" pitchFamily="18" charset="0"/>
              </a:rPr>
              <a:t>Music written in the sky</a:t>
            </a:r>
            <a:r>
              <a:rPr lang="en-US" sz="1200" dirty="0" smtClean="0">
                <a:solidFill>
                  <a:schemeClr val="tx1"/>
                </a:solidFill>
                <a:latin typeface="Times New Roman" panose="02020603050405020304" pitchFamily="18" charset="0"/>
                <a:cs typeface="Times New Roman" panose="02020603050405020304" pitchFamily="18" charset="0"/>
              </a:rPr>
              <a:t>:  </a:t>
            </a:r>
            <a:r>
              <a:rPr lang="en-US" sz="1200" dirty="0">
                <a:solidFill>
                  <a:schemeClr val="tx1"/>
                </a:solidFill>
                <a:latin typeface="Times New Roman" panose="02020603050405020304" pitchFamily="18" charset="0"/>
                <a:cs typeface="Times New Roman" panose="02020603050405020304" pitchFamily="18" charset="0"/>
              </a:rPr>
              <a:t>H</a:t>
            </a:r>
            <a:r>
              <a:rPr lang="en-US" sz="1200" dirty="0" smtClean="0">
                <a:solidFill>
                  <a:schemeClr val="tx1"/>
                </a:solidFill>
                <a:latin typeface="Times New Roman" panose="02020603050405020304" pitchFamily="18" charset="0"/>
                <a:cs typeface="Times New Roman" panose="02020603050405020304" pitchFamily="18" charset="0"/>
              </a:rPr>
              <a:t>oly men of old</a:t>
            </a:r>
            <a:r>
              <a:rPr lang="en-US" sz="1200" dirty="0">
                <a:solidFill>
                  <a:schemeClr val="tx1"/>
                </a:solidFill>
                <a:latin typeface="Times New Roman" panose="02020603050405020304" pitchFamily="18" charset="0"/>
                <a:cs typeface="Times New Roman" panose="02020603050405020304" pitchFamily="18" charset="0"/>
              </a:rPr>
              <a:t> </a:t>
            </a:r>
            <a:r>
              <a:rPr lang="en-US" sz="1200" dirty="0" smtClean="0">
                <a:solidFill>
                  <a:schemeClr val="tx1"/>
                </a:solidFill>
                <a:latin typeface="Times New Roman" panose="02020603050405020304" pitchFamily="18" charset="0"/>
                <a:cs typeface="Times New Roman" panose="02020603050405020304" pitchFamily="18" charset="0"/>
              </a:rPr>
              <a:t>and church saints join holy angels in the heavenly choir praising Him who is holy</a:t>
            </a:r>
            <a:r>
              <a:rPr lang="en-US" sz="1200" dirty="0">
                <a:solidFill>
                  <a:schemeClr val="tx1"/>
                </a:solidFill>
                <a:latin typeface="Times New Roman" panose="02020603050405020304" pitchFamily="18" charset="0"/>
                <a:cs typeface="Times New Roman" panose="02020603050405020304" pitchFamily="18" charset="0"/>
              </a:rPr>
              <a:t> </a:t>
            </a:r>
            <a:r>
              <a:rPr lang="en-US" sz="1200" dirty="0" smtClean="0">
                <a:solidFill>
                  <a:schemeClr val="tx1"/>
                </a:solidFill>
                <a:latin typeface="Times New Roman" panose="02020603050405020304" pitchFamily="18" charset="0"/>
                <a:cs typeface="Times New Roman" panose="02020603050405020304" pitchFamily="18" charset="0"/>
              </a:rPr>
              <a:t>and innocent. His perfections were announced at his virgin birth, “Silent Night, Holy Night…” Heb 7:26.</a:t>
            </a:r>
            <a:endParaRPr lang="en-US" sz="1200" dirty="0">
              <a:solidFill>
                <a:schemeClr val="tx1"/>
              </a:solidFill>
              <a:latin typeface="Times New Roman" panose="02020603050405020304" pitchFamily="18" charset="0"/>
              <a:cs typeface="Times New Roman" panose="02020603050405020304" pitchFamily="18" charset="0"/>
            </a:endParaRPr>
          </a:p>
        </p:txBody>
      </p:sp>
      <p:sp>
        <p:nvSpPr>
          <p:cNvPr id="29" name="Rectangular Callout 28"/>
          <p:cNvSpPr/>
          <p:nvPr/>
        </p:nvSpPr>
        <p:spPr>
          <a:xfrm>
            <a:off x="-1" y="4999309"/>
            <a:ext cx="4650538" cy="1866546"/>
          </a:xfrm>
          <a:prstGeom prst="wedgeRectCallout">
            <a:avLst>
              <a:gd name="adj1" fmla="val 46999"/>
              <a:gd name="adj2" fmla="val -88885"/>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sz="1200" dirty="0" smtClean="0">
                <a:solidFill>
                  <a:schemeClr val="tx1"/>
                </a:solidFill>
                <a:latin typeface="Times New Roman" panose="02020603050405020304" pitchFamily="18" charset="0"/>
                <a:cs typeface="Times New Roman" panose="02020603050405020304" pitchFamily="18" charset="0"/>
              </a:rPr>
              <a:t>3 Heb 7:27-28.  </a:t>
            </a:r>
            <a:r>
              <a:rPr lang="en-US" sz="1200" u="sng" dirty="0">
                <a:solidFill>
                  <a:schemeClr val="tx1"/>
                </a:solidFill>
                <a:latin typeface="Times New Roman" panose="02020603050405020304" pitchFamily="18" charset="0"/>
                <a:cs typeface="Times New Roman" panose="02020603050405020304" pitchFamily="18" charset="0"/>
              </a:rPr>
              <a:t>Priest at the </a:t>
            </a:r>
            <a:r>
              <a:rPr lang="en-US" sz="1200" u="sng" dirty="0" smtClean="0">
                <a:solidFill>
                  <a:schemeClr val="tx1"/>
                </a:solidFill>
                <a:latin typeface="Times New Roman" panose="02020603050405020304" pitchFamily="18" charset="0"/>
                <a:cs typeface="Times New Roman" panose="02020603050405020304" pitchFamily="18" charset="0"/>
              </a:rPr>
              <a:t>altar looking at the past</a:t>
            </a:r>
            <a:r>
              <a:rPr lang="en-US" sz="1200" dirty="0" smtClean="0">
                <a:solidFill>
                  <a:schemeClr val="tx1"/>
                </a:solidFill>
                <a:latin typeface="Times New Roman" panose="02020603050405020304" pitchFamily="18" charset="0"/>
                <a:cs typeface="Times New Roman" panose="02020603050405020304" pitchFamily="18" charset="0"/>
              </a:rPr>
              <a:t>: He sees the many years of daily and annual sacrifices since the Law was inaugurated, bulls for his own sins then for the sins of the people vs Christ offering Himself once for all. </a:t>
            </a:r>
            <a:r>
              <a:rPr lang="en-US" sz="1200" u="sng" dirty="0" smtClean="0">
                <a:solidFill>
                  <a:schemeClr val="tx1"/>
                </a:solidFill>
                <a:latin typeface="Times New Roman" panose="02020603050405020304" pitchFamily="18" charset="0"/>
                <a:cs typeface="Times New Roman" panose="02020603050405020304" pitchFamily="18" charset="0"/>
              </a:rPr>
              <a:t>The sins</a:t>
            </a:r>
            <a:r>
              <a:rPr lang="en-US" sz="1200" dirty="0" smtClean="0">
                <a:solidFill>
                  <a:schemeClr val="tx1"/>
                </a:solidFill>
                <a:latin typeface="Times New Roman" panose="02020603050405020304" pitchFamily="18" charset="0"/>
                <a:cs typeface="Times New Roman" panose="02020603050405020304" pitchFamily="18" charset="0"/>
              </a:rPr>
              <a:t>: They worshiped lifeless tottering idols. A scrawny bull: The Law appointed men as high priests who were weak, accepting a blemished bull for Himself Mal 1:6-8. Flair for strange women. Many Aaronic priests didn’t have a heart for the job, they were born into it without an oath </a:t>
            </a:r>
            <a:r>
              <a:rPr lang="en-US" sz="1200" dirty="0">
                <a:solidFill>
                  <a:schemeClr val="tx1"/>
                </a:solidFill>
                <a:latin typeface="Times New Roman" panose="02020603050405020304" pitchFamily="18" charset="0"/>
                <a:cs typeface="Times New Roman" panose="02020603050405020304" pitchFamily="18" charset="0"/>
              </a:rPr>
              <a:t>Heb 7:20-21</a:t>
            </a:r>
            <a:r>
              <a:rPr lang="en-US" sz="1200" dirty="0" smtClean="0">
                <a:solidFill>
                  <a:schemeClr val="tx1"/>
                </a:solidFill>
                <a:latin typeface="Times New Roman" panose="02020603050405020304" pitchFamily="18" charset="0"/>
                <a:cs typeface="Times New Roman" panose="02020603050405020304" pitchFamily="18" charset="0"/>
              </a:rPr>
              <a:t>. What was needed was a new priesthood instituted with an oath whose sphere of service was in heaven Heb 8:1.</a:t>
            </a:r>
            <a:endParaRPr lang="en-US" sz="1200" dirty="0">
              <a:solidFill>
                <a:schemeClr val="tx1"/>
              </a:solidFill>
              <a:latin typeface="Times New Roman" panose="02020603050405020304" pitchFamily="18" charset="0"/>
              <a:cs typeface="Times New Roman" panose="02020603050405020304" pitchFamily="18" charset="0"/>
            </a:endParaRPr>
          </a:p>
        </p:txBody>
      </p:sp>
      <p:sp>
        <p:nvSpPr>
          <p:cNvPr id="34" name="Rectangular Callout 33"/>
          <p:cNvSpPr/>
          <p:nvPr/>
        </p:nvSpPr>
        <p:spPr>
          <a:xfrm>
            <a:off x="4742597" y="4991454"/>
            <a:ext cx="7449403" cy="1854672"/>
          </a:xfrm>
          <a:prstGeom prst="wedgeRectCallout">
            <a:avLst>
              <a:gd name="adj1" fmla="val -18927"/>
              <a:gd name="adj2" fmla="val -138865"/>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sz="1200" dirty="0" smtClean="0">
                <a:solidFill>
                  <a:schemeClr val="tx1"/>
                </a:solidFill>
                <a:latin typeface="Times New Roman" panose="02020603050405020304" pitchFamily="18" charset="0"/>
                <a:cs typeface="Times New Roman" panose="02020603050405020304" pitchFamily="18" charset="0"/>
              </a:rPr>
              <a:t>4. Heb 8:1 </a:t>
            </a:r>
            <a:r>
              <a:rPr lang="en-US" sz="1200" u="sng" dirty="0" smtClean="0">
                <a:solidFill>
                  <a:schemeClr val="tx1"/>
                </a:solidFill>
                <a:latin typeface="Times New Roman" panose="02020603050405020304" pitchFamily="18" charset="0"/>
                <a:cs typeface="Times New Roman" panose="02020603050405020304" pitchFamily="18" charset="0"/>
              </a:rPr>
              <a:t>Jesus exalted in heaven</a:t>
            </a:r>
            <a:r>
              <a:rPr lang="en-US" sz="1200" dirty="0" smtClean="0">
                <a:solidFill>
                  <a:schemeClr val="tx1"/>
                </a:solidFill>
                <a:latin typeface="Times New Roman" panose="02020603050405020304" pitchFamily="18" charset="0"/>
                <a:cs typeface="Times New Roman" panose="02020603050405020304" pitchFamily="18" charset="0"/>
              </a:rPr>
              <a:t>: Jesus was ordained into a new priesthood whose sphere of service is in the heavens. </a:t>
            </a:r>
            <a:r>
              <a:rPr lang="en-US" sz="1200" u="sng" dirty="0" smtClean="0">
                <a:solidFill>
                  <a:schemeClr val="tx1"/>
                </a:solidFill>
                <a:latin typeface="Times New Roman" panose="02020603050405020304" pitchFamily="18" charset="0"/>
                <a:cs typeface="Times New Roman" panose="02020603050405020304" pitchFamily="18" charset="0"/>
              </a:rPr>
              <a:t>A great multitude</a:t>
            </a:r>
            <a:r>
              <a:rPr lang="en-US" sz="1200" dirty="0" smtClean="0">
                <a:solidFill>
                  <a:schemeClr val="tx1"/>
                </a:solidFill>
                <a:latin typeface="Times New Roman" panose="02020603050405020304" pitchFamily="18" charset="0"/>
                <a:cs typeface="Times New Roman" panose="02020603050405020304" pitchFamily="18" charset="0"/>
              </a:rPr>
              <a:t>: The redeemed on earth have a high priest in heaven. He has blessed them with every spiritual blessing. In our picture, they are also holy and blameless in Christ’s open hands in the Beloved </a:t>
            </a:r>
            <a:r>
              <a:rPr lang="en-US" sz="1200" dirty="0" err="1" smtClean="0">
                <a:solidFill>
                  <a:schemeClr val="tx1"/>
                </a:solidFill>
                <a:latin typeface="Times New Roman" panose="02020603050405020304" pitchFamily="18" charset="0"/>
                <a:cs typeface="Times New Roman" panose="02020603050405020304" pitchFamily="18" charset="0"/>
              </a:rPr>
              <a:t>Eph</a:t>
            </a:r>
            <a:r>
              <a:rPr lang="en-US" sz="1200" dirty="0" smtClean="0">
                <a:solidFill>
                  <a:schemeClr val="tx1"/>
                </a:solidFill>
                <a:latin typeface="Times New Roman" panose="02020603050405020304" pitchFamily="18" charset="0"/>
                <a:cs typeface="Times New Roman" panose="02020603050405020304" pitchFamily="18" charset="0"/>
              </a:rPr>
              <a:t> 1:6. </a:t>
            </a:r>
            <a:r>
              <a:rPr lang="en-US" sz="1200" u="sng" dirty="0" smtClean="0">
                <a:solidFill>
                  <a:schemeClr val="tx1"/>
                </a:solidFill>
                <a:latin typeface="Times New Roman" panose="02020603050405020304" pitchFamily="18" charset="0"/>
                <a:cs typeface="Times New Roman" panose="02020603050405020304" pitchFamily="18" charset="0"/>
              </a:rPr>
              <a:t>The song of the redeemed</a:t>
            </a:r>
            <a:r>
              <a:rPr lang="en-US" sz="1200" dirty="0" smtClean="0">
                <a:solidFill>
                  <a:schemeClr val="tx1"/>
                </a:solidFill>
                <a:latin typeface="Times New Roman" panose="02020603050405020304" pitchFamily="18" charset="0"/>
                <a:cs typeface="Times New Roman" panose="02020603050405020304" pitchFamily="18" charset="0"/>
              </a:rPr>
              <a:t>: We extoll the Son who is made perfect forever by his death, burial and resurrection. On the right, he is pictured crucified among sinners. On the left, the three women are looking into the empty tomb. At the bottom are the written notes of the hymn </a:t>
            </a:r>
            <a:r>
              <a:rPr lang="en-US" sz="1200" i="1" dirty="0" smtClean="0">
                <a:solidFill>
                  <a:schemeClr val="tx1"/>
                </a:solidFill>
                <a:latin typeface="Times New Roman" panose="02020603050405020304" pitchFamily="18" charset="0"/>
                <a:cs typeface="Times New Roman" panose="02020603050405020304" pitchFamily="18" charset="0"/>
              </a:rPr>
              <a:t>Up From the Grave He Arose</a:t>
            </a:r>
            <a:r>
              <a:rPr lang="en-US" sz="1200" dirty="0" smtClean="0">
                <a:solidFill>
                  <a:schemeClr val="tx1"/>
                </a:solidFill>
                <a:latin typeface="Times New Roman" panose="02020603050405020304" pitchFamily="18" charset="0"/>
                <a:cs typeface="Times New Roman" panose="02020603050405020304" pitchFamily="18" charset="0"/>
              </a:rPr>
              <a:t>. </a:t>
            </a:r>
            <a:endParaRPr lang="en-US" sz="1200" dirty="0">
              <a:solidFill>
                <a:schemeClr val="tx1"/>
              </a:solidFill>
              <a:latin typeface="Times New Roman" panose="02020603050405020304" pitchFamily="18" charset="0"/>
              <a:cs typeface="Times New Roman" panose="02020603050405020304" pitchFamily="18" charset="0"/>
            </a:endParaRPr>
          </a:p>
        </p:txBody>
      </p:sp>
      <p:sp>
        <p:nvSpPr>
          <p:cNvPr id="2" name="TextBox 1"/>
          <p:cNvSpPr txBox="1"/>
          <p:nvPr/>
        </p:nvSpPr>
        <p:spPr>
          <a:xfrm>
            <a:off x="7294728" y="2463421"/>
            <a:ext cx="184731" cy="369332"/>
          </a:xfrm>
          <a:prstGeom prst="rect">
            <a:avLst/>
          </a:prstGeom>
          <a:noFill/>
        </p:spPr>
        <p:txBody>
          <a:bodyPr wrap="none" rtlCol="0">
            <a:spAutoFit/>
          </a:bodyPr>
          <a:lstStyle/>
          <a:p>
            <a:endParaRPr lang="pt-BR" dirty="0"/>
          </a:p>
        </p:txBody>
      </p:sp>
    </p:spTree>
    <p:extLst>
      <p:ext uri="{BB962C8B-B14F-4D97-AF65-F5344CB8AC3E}">
        <p14:creationId xmlns:p14="http://schemas.microsoft.com/office/powerpoint/2010/main" val="84423902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3455719" y="1575404"/>
            <a:ext cx="5343898" cy="3463477"/>
          </a:xfrm>
          <a:prstGeom prst="rect">
            <a:avLst/>
          </a:prstGeom>
          <a:noFill/>
          <a:extLst>
            <a:ext uri="{909E8E84-426E-40DD-AFC4-6F175D3DCCD1}">
              <a14:hiddenFill xmlns:a14="http://schemas.microsoft.com/office/drawing/2010/main">
                <a:solidFill>
                  <a:srgbClr val="FFFFFF"/>
                </a:solidFill>
              </a14:hiddenFill>
            </a:ext>
          </a:extLst>
        </p:spPr>
      </p:pic>
      <p:sp>
        <p:nvSpPr>
          <p:cNvPr id="27" name="Rectangular Callout 26"/>
          <p:cNvSpPr/>
          <p:nvPr/>
        </p:nvSpPr>
        <p:spPr>
          <a:xfrm>
            <a:off x="-21187" y="0"/>
            <a:ext cx="8820804" cy="1492145"/>
          </a:xfrm>
          <a:prstGeom prst="wedgeRectCallout">
            <a:avLst>
              <a:gd name="adj1" fmla="val 20488"/>
              <a:gd name="adj2" fmla="val 82473"/>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tabLst>
                <a:tab pos="2292350" algn="l"/>
              </a:tabLst>
            </a:pPr>
            <a:r>
              <a:rPr lang="en-US" sz="1200" dirty="0" smtClean="0">
                <a:solidFill>
                  <a:schemeClr val="tx1"/>
                </a:solidFill>
                <a:latin typeface="Times New Roman" panose="02020603050405020304" pitchFamily="18" charset="0"/>
                <a:cs typeface="Times New Roman" panose="02020603050405020304" pitchFamily="18" charset="0"/>
              </a:rPr>
              <a:t>1. Based on Heb 8:1-3. Having proved the superiority of the new priesthood Heb 7 (three pictures), the author establishes Jesus’ superior priestly ministry </a:t>
            </a:r>
            <a:r>
              <a:rPr lang="en-US" sz="1200" dirty="0">
                <a:solidFill>
                  <a:schemeClr val="tx1"/>
                </a:solidFill>
                <a:latin typeface="Times New Roman" panose="02020603050405020304" pitchFamily="18" charset="0"/>
                <a:cs typeface="Times New Roman" panose="02020603050405020304" pitchFamily="18" charset="0"/>
              </a:rPr>
              <a:t>Heb </a:t>
            </a:r>
            <a:r>
              <a:rPr lang="en-US" sz="1200" dirty="0" smtClean="0">
                <a:solidFill>
                  <a:schemeClr val="tx1"/>
                </a:solidFill>
                <a:latin typeface="Times New Roman" panose="02020603050405020304" pitchFamily="18" charset="0"/>
                <a:cs typeface="Times New Roman" panose="02020603050405020304" pitchFamily="18" charset="0"/>
              </a:rPr>
              <a:t>8 (four pictures.) </a:t>
            </a:r>
            <a:r>
              <a:rPr lang="en-US" sz="1200" dirty="0">
                <a:solidFill>
                  <a:schemeClr val="tx1"/>
                </a:solidFill>
                <a:latin typeface="Times New Roman" panose="02020603050405020304" pitchFamily="18" charset="0"/>
                <a:cs typeface="Times New Roman" panose="02020603050405020304" pitchFamily="18" charset="0"/>
              </a:rPr>
              <a:t> </a:t>
            </a:r>
            <a:r>
              <a:rPr lang="en-US" sz="1200" u="sng" dirty="0" smtClean="0">
                <a:solidFill>
                  <a:schemeClr val="tx1"/>
                </a:solidFill>
                <a:latin typeface="Times New Roman" panose="02020603050405020304" pitchFamily="18" charset="0"/>
                <a:cs typeface="Times New Roman" panose="02020603050405020304" pitchFamily="18" charset="0"/>
              </a:rPr>
              <a:t>Non-assessable vs assessable</a:t>
            </a:r>
            <a:r>
              <a:rPr lang="en-US" sz="1200" dirty="0" smtClean="0">
                <a:solidFill>
                  <a:schemeClr val="tx1"/>
                </a:solidFill>
                <a:latin typeface="Times New Roman" panose="02020603050405020304" pitchFamily="18" charset="0"/>
                <a:cs typeface="Times New Roman" panose="02020603050405020304" pitchFamily="18" charset="0"/>
              </a:rPr>
              <a:t>: Hand grasping Aaron from </a:t>
            </a:r>
            <a:r>
              <a:rPr lang="en-US" sz="1200" dirty="0">
                <a:solidFill>
                  <a:schemeClr val="tx1"/>
                </a:solidFill>
                <a:latin typeface="Times New Roman" panose="02020603050405020304" pitchFamily="18" charset="0"/>
                <a:cs typeface="Times New Roman" panose="02020603050405020304" pitchFamily="18" charset="0"/>
              </a:rPr>
              <a:t>b</a:t>
            </a:r>
            <a:r>
              <a:rPr lang="en-US" sz="1200" dirty="0" smtClean="0">
                <a:solidFill>
                  <a:schemeClr val="tx1"/>
                </a:solidFill>
                <a:latin typeface="Times New Roman" panose="02020603050405020304" pitchFamily="18" charset="0"/>
                <a:cs typeface="Times New Roman" panose="02020603050405020304" pitchFamily="18" charset="0"/>
              </a:rPr>
              <a:t>ehind the veil</a:t>
            </a:r>
            <a:r>
              <a:rPr lang="en-US" sz="1200" dirty="0">
                <a:solidFill>
                  <a:schemeClr val="tx1"/>
                </a:solidFill>
                <a:latin typeface="Times New Roman" panose="02020603050405020304" pitchFamily="18" charset="0"/>
                <a:cs typeface="Times New Roman" panose="02020603050405020304" pitchFamily="18" charset="0"/>
              </a:rPr>
              <a:t> </a:t>
            </a:r>
            <a:r>
              <a:rPr lang="en-US" sz="1200" dirty="0" smtClean="0">
                <a:solidFill>
                  <a:schemeClr val="tx1"/>
                </a:solidFill>
                <a:latin typeface="Times New Roman" panose="02020603050405020304" pitchFamily="18" charset="0"/>
                <a:cs typeface="Times New Roman" panose="02020603050405020304" pitchFamily="18" charset="0"/>
              </a:rPr>
              <a:t>vs </a:t>
            </a:r>
            <a:r>
              <a:rPr lang="en-US" sz="1200" dirty="0">
                <a:solidFill>
                  <a:schemeClr val="tx1"/>
                </a:solidFill>
                <a:latin typeface="Times New Roman" panose="02020603050405020304" pitchFamily="18" charset="0"/>
                <a:cs typeface="Times New Roman" panose="02020603050405020304" pitchFamily="18" charset="0"/>
              </a:rPr>
              <a:t>High Priest exalted in </a:t>
            </a:r>
            <a:r>
              <a:rPr lang="en-US" sz="1200" dirty="0" smtClean="0">
                <a:solidFill>
                  <a:schemeClr val="tx1"/>
                </a:solidFill>
                <a:latin typeface="Times New Roman" panose="02020603050405020304" pitchFamily="18" charset="0"/>
                <a:cs typeface="Times New Roman" panose="02020603050405020304" pitchFamily="18" charset="0"/>
              </a:rPr>
              <a:t>heaven in front of veil</a:t>
            </a:r>
            <a:r>
              <a:rPr lang="en-US" sz="1200" dirty="0">
                <a:solidFill>
                  <a:schemeClr val="tx1"/>
                </a:solidFill>
                <a:latin typeface="Times New Roman" panose="02020603050405020304" pitchFamily="18" charset="0"/>
                <a:cs typeface="Times New Roman" panose="02020603050405020304" pitchFamily="18" charset="0"/>
              </a:rPr>
              <a:t>.</a:t>
            </a:r>
            <a:r>
              <a:rPr lang="en-US" sz="1200" dirty="0" smtClean="0">
                <a:solidFill>
                  <a:schemeClr val="tx1"/>
                </a:solidFill>
                <a:latin typeface="Times New Roman" panose="02020603050405020304" pitchFamily="18" charset="0"/>
                <a:cs typeface="Times New Roman" panose="02020603050405020304" pitchFamily="18" charset="0"/>
              </a:rPr>
              <a:t> </a:t>
            </a:r>
            <a:r>
              <a:rPr lang="en-US" sz="1200" dirty="0">
                <a:solidFill>
                  <a:schemeClr val="tx1"/>
                </a:solidFill>
                <a:latin typeface="Times New Roman" panose="02020603050405020304" pitchFamily="18" charset="0"/>
                <a:cs typeface="Times New Roman" panose="02020603050405020304" pitchFamily="18" charset="0"/>
              </a:rPr>
              <a:t>The Jews didn’t want to let go of the Aaronic </a:t>
            </a:r>
            <a:r>
              <a:rPr lang="en-US" sz="1200" dirty="0" smtClean="0">
                <a:solidFill>
                  <a:schemeClr val="tx1"/>
                </a:solidFill>
                <a:latin typeface="Times New Roman" panose="02020603050405020304" pitchFamily="18" charset="0"/>
                <a:cs typeface="Times New Roman" panose="02020603050405020304" pitchFamily="18" charset="0"/>
              </a:rPr>
              <a:t>priesthood even though it was veiled, behind closed doors and not assessable to the worshipper. We have such a high priest who is assessable, who meets our needs</a:t>
            </a:r>
            <a:r>
              <a:rPr lang="en-US" sz="1200" dirty="0">
                <a:solidFill>
                  <a:schemeClr val="tx1"/>
                </a:solidFill>
                <a:latin typeface="Times New Roman" panose="02020603050405020304" pitchFamily="18" charset="0"/>
                <a:cs typeface="Times New Roman" panose="02020603050405020304" pitchFamily="18" charset="0"/>
              </a:rPr>
              <a:t> </a:t>
            </a:r>
            <a:r>
              <a:rPr lang="en-US" sz="1200" dirty="0" smtClean="0">
                <a:solidFill>
                  <a:schemeClr val="tx1"/>
                </a:solidFill>
                <a:latin typeface="Times New Roman" panose="02020603050405020304" pitchFamily="18" charset="0"/>
                <a:cs typeface="Times New Roman" panose="02020603050405020304" pitchFamily="18" charset="0"/>
              </a:rPr>
              <a:t>and who serves in the heavenly sanctuary of the true tabernacle. </a:t>
            </a:r>
            <a:r>
              <a:rPr lang="en-US" sz="1200" u="sng" dirty="0" smtClean="0">
                <a:solidFill>
                  <a:schemeClr val="tx1"/>
                </a:solidFill>
                <a:latin typeface="Times New Roman" panose="02020603050405020304" pitchFamily="18" charset="0"/>
                <a:cs typeface="Times New Roman" panose="02020603050405020304" pitchFamily="18" charset="0"/>
              </a:rPr>
              <a:t>Work never finished vs Work completed</a:t>
            </a:r>
            <a:r>
              <a:rPr lang="en-US" sz="1200" dirty="0" smtClean="0">
                <a:solidFill>
                  <a:schemeClr val="tx1"/>
                </a:solidFill>
                <a:latin typeface="Times New Roman" panose="02020603050405020304" pitchFamily="18" charset="0"/>
                <a:cs typeface="Times New Roman" panose="02020603050405020304" pitchFamily="18" charset="0"/>
              </a:rPr>
              <a:t>: Aaron’s shadow vs Son Shine.  The shadow reveals that Aaron was always standing</a:t>
            </a:r>
            <a:r>
              <a:rPr lang="en-US" sz="1200" dirty="0">
                <a:solidFill>
                  <a:schemeClr val="tx1"/>
                </a:solidFill>
                <a:latin typeface="Times New Roman" panose="02020603050405020304" pitchFamily="18" charset="0"/>
                <a:cs typeface="Times New Roman" panose="02020603050405020304" pitchFamily="18" charset="0"/>
              </a:rPr>
              <a:t>, he never sat </a:t>
            </a:r>
            <a:r>
              <a:rPr lang="en-US" sz="1200" dirty="0" smtClean="0">
                <a:solidFill>
                  <a:schemeClr val="tx1"/>
                </a:solidFill>
                <a:latin typeface="Times New Roman" panose="02020603050405020304" pitchFamily="18" charset="0"/>
                <a:cs typeface="Times New Roman" panose="02020603050405020304" pitchFamily="18" charset="0"/>
              </a:rPr>
              <a:t>down, his work never done. Christ  is sitting down, his work done. </a:t>
            </a:r>
            <a:r>
              <a:rPr lang="en-US" sz="1200" u="sng" dirty="0" smtClean="0">
                <a:solidFill>
                  <a:schemeClr val="tx1"/>
                </a:solidFill>
                <a:latin typeface="Times New Roman" panose="02020603050405020304" pitchFamily="18" charset="0"/>
                <a:cs typeface="Times New Roman" panose="02020603050405020304" pitchFamily="18" charset="0"/>
              </a:rPr>
              <a:t>Beauty of Holiness Concealed vs Beauty Revealed: </a:t>
            </a:r>
            <a:r>
              <a:rPr lang="en-US" sz="1200" dirty="0" smtClean="0">
                <a:solidFill>
                  <a:schemeClr val="tx1"/>
                </a:solidFill>
                <a:latin typeface="Times New Roman" panose="02020603050405020304" pitchFamily="18" charset="0"/>
                <a:cs typeface="Times New Roman" panose="02020603050405020304" pitchFamily="18" charset="0"/>
              </a:rPr>
              <a:t>Pomegranates and bells vs Priestly Train: The copy of the tabernacle on earth had it’s beauty</a:t>
            </a:r>
            <a:r>
              <a:rPr lang="en-US" sz="1200" dirty="0">
                <a:solidFill>
                  <a:schemeClr val="tx1"/>
                </a:solidFill>
                <a:latin typeface="Times New Roman" panose="02020603050405020304" pitchFamily="18" charset="0"/>
                <a:cs typeface="Times New Roman" panose="02020603050405020304" pitchFamily="18" charset="0"/>
              </a:rPr>
              <a:t> </a:t>
            </a:r>
            <a:r>
              <a:rPr lang="en-US" sz="1200" dirty="0" smtClean="0">
                <a:solidFill>
                  <a:schemeClr val="tx1"/>
                </a:solidFill>
                <a:latin typeface="Times New Roman" panose="02020603050405020304" pitchFamily="18" charset="0"/>
                <a:cs typeface="Times New Roman" panose="02020603050405020304" pitchFamily="18" charset="0"/>
              </a:rPr>
              <a:t>no one could see. But the Lord pitched the true tabernacle in heaven to reveal, not conceal, the glory of His ministry. Pictured is a unity in Christ in the Beloved</a:t>
            </a:r>
            <a:r>
              <a:rPr lang="en-US" sz="1200" dirty="0">
                <a:solidFill>
                  <a:schemeClr val="tx1"/>
                </a:solidFill>
                <a:latin typeface="Times New Roman" panose="02020603050405020304" pitchFamily="18" charset="0"/>
                <a:cs typeface="Times New Roman" panose="02020603050405020304" pitchFamily="18" charset="0"/>
              </a:rPr>
              <a:t> </a:t>
            </a:r>
            <a:r>
              <a:rPr lang="en-US" sz="1200" dirty="0" smtClean="0">
                <a:solidFill>
                  <a:schemeClr val="tx1"/>
                </a:solidFill>
                <a:latin typeface="Times New Roman" panose="02020603050405020304" pitchFamily="18" charset="0"/>
                <a:cs typeface="Times New Roman" panose="02020603050405020304" pitchFamily="18" charset="0"/>
              </a:rPr>
              <a:t>in heaven </a:t>
            </a:r>
            <a:r>
              <a:rPr lang="en-US" sz="1200" dirty="0" err="1" smtClean="0">
                <a:solidFill>
                  <a:schemeClr val="tx1"/>
                </a:solidFill>
                <a:latin typeface="Times New Roman" panose="02020603050405020304" pitchFamily="18" charset="0"/>
                <a:cs typeface="Times New Roman" panose="02020603050405020304" pitchFamily="18" charset="0"/>
              </a:rPr>
              <a:t>Eph</a:t>
            </a:r>
            <a:r>
              <a:rPr lang="en-US" sz="1200" dirty="0" smtClean="0">
                <a:solidFill>
                  <a:schemeClr val="tx1"/>
                </a:solidFill>
                <a:latin typeface="Times New Roman" panose="02020603050405020304" pitchFamily="18" charset="0"/>
                <a:cs typeface="Times New Roman" panose="02020603050405020304" pitchFamily="18" charset="0"/>
              </a:rPr>
              <a:t> 1.</a:t>
            </a:r>
            <a:endParaRPr lang="en-US" sz="1200" dirty="0">
              <a:solidFill>
                <a:schemeClr val="tx1"/>
              </a:solidFill>
              <a:latin typeface="Times New Roman" panose="02020603050405020304" pitchFamily="18" charset="0"/>
              <a:cs typeface="Times New Roman" panose="02020603050405020304" pitchFamily="18" charset="0"/>
            </a:endParaRPr>
          </a:p>
        </p:txBody>
      </p:sp>
      <p:sp>
        <p:nvSpPr>
          <p:cNvPr id="28" name="Rectangular Callout 27"/>
          <p:cNvSpPr/>
          <p:nvPr/>
        </p:nvSpPr>
        <p:spPr>
          <a:xfrm>
            <a:off x="-1" y="1575403"/>
            <a:ext cx="3306005" cy="2074513"/>
          </a:xfrm>
          <a:prstGeom prst="wedgeRectCallout">
            <a:avLst>
              <a:gd name="adj1" fmla="val 69272"/>
              <a:gd name="adj2" fmla="val 41003"/>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sz="1200" dirty="0" smtClean="0">
                <a:solidFill>
                  <a:schemeClr val="tx1"/>
                </a:solidFill>
                <a:latin typeface="Times New Roman" panose="02020603050405020304" pitchFamily="18" charset="0"/>
                <a:cs typeface="Times New Roman" panose="02020603050405020304" pitchFamily="18" charset="0"/>
              </a:rPr>
              <a:t>2</a:t>
            </a:r>
            <a:r>
              <a:rPr lang="en-US" sz="1200" dirty="0">
                <a:solidFill>
                  <a:schemeClr val="tx1"/>
                </a:solidFill>
                <a:latin typeface="Times New Roman" panose="02020603050405020304" pitchFamily="18" charset="0"/>
                <a:cs typeface="Times New Roman" panose="02020603050405020304" pitchFamily="18" charset="0"/>
              </a:rPr>
              <a:t>. Heb 8:1 The point of what we are saying is this</a:t>
            </a:r>
            <a:r>
              <a:rPr lang="en-US" sz="1200" dirty="0" smtClean="0">
                <a:solidFill>
                  <a:schemeClr val="tx1"/>
                </a:solidFill>
                <a:latin typeface="Times New Roman" panose="02020603050405020304" pitchFamily="18" charset="0"/>
                <a:cs typeface="Times New Roman" panose="02020603050405020304" pitchFamily="18" charset="0"/>
              </a:rPr>
              <a:t>. </a:t>
            </a:r>
            <a:r>
              <a:rPr lang="en-US" sz="1200" dirty="0">
                <a:solidFill>
                  <a:schemeClr val="tx1"/>
                </a:solidFill>
                <a:latin typeface="Times New Roman" panose="02020603050405020304" pitchFamily="18" charset="0"/>
                <a:cs typeface="Times New Roman" panose="02020603050405020304" pitchFamily="18" charset="0"/>
              </a:rPr>
              <a:t>The author summarizes what he has been teaching them.</a:t>
            </a:r>
            <a:r>
              <a:rPr lang="en-US" sz="1200" dirty="0" smtClean="0">
                <a:solidFill>
                  <a:schemeClr val="tx1"/>
                </a:solidFill>
                <a:latin typeface="Times New Roman" panose="02020603050405020304" pitchFamily="18" charset="0"/>
                <a:cs typeface="Times New Roman" panose="02020603050405020304" pitchFamily="18" charset="0"/>
              </a:rPr>
              <a:t> </a:t>
            </a:r>
            <a:r>
              <a:rPr lang="en-US" sz="1200" u="sng" dirty="0">
                <a:solidFill>
                  <a:schemeClr val="tx1"/>
                </a:solidFill>
                <a:latin typeface="Times New Roman" panose="02020603050405020304" pitchFamily="18" charset="0"/>
                <a:cs typeface="Times New Roman" panose="02020603050405020304" pitchFamily="18" charset="0"/>
              </a:rPr>
              <a:t>Hand reaching back grasping Aaron </a:t>
            </a:r>
            <a:r>
              <a:rPr lang="en-US" sz="1200" u="sng" dirty="0" smtClean="0">
                <a:solidFill>
                  <a:schemeClr val="tx1"/>
                </a:solidFill>
                <a:latin typeface="Times New Roman" panose="02020603050405020304" pitchFamily="18" charset="0"/>
                <a:cs typeface="Times New Roman" panose="02020603050405020304" pitchFamily="18" charset="0"/>
              </a:rPr>
              <a:t>who is standing </a:t>
            </a:r>
            <a:r>
              <a:rPr lang="en-US" sz="1200" u="sng" dirty="0">
                <a:solidFill>
                  <a:schemeClr val="tx1"/>
                </a:solidFill>
                <a:latin typeface="Times New Roman" panose="02020603050405020304" pitchFamily="18" charset="0"/>
                <a:cs typeface="Times New Roman" panose="02020603050405020304" pitchFamily="18" charset="0"/>
              </a:rPr>
              <a:t>behind the veil</a:t>
            </a:r>
            <a:r>
              <a:rPr lang="en-US" sz="1200" dirty="0" smtClean="0">
                <a:solidFill>
                  <a:schemeClr val="tx1"/>
                </a:solidFill>
                <a:latin typeface="Times New Roman" panose="02020603050405020304" pitchFamily="18" charset="0"/>
                <a:cs typeface="Times New Roman" panose="02020603050405020304" pitchFamily="18" charset="0"/>
              </a:rPr>
              <a:t>: Don’t be tempted to hold on to the Mosaic regulations to the detriment of your spiritual progress. The ministry of the Aaronic priesthood was veiled, behind closed doors, out of sight and not assessable to the people. It was the best that God could do without sending Jesus Christ to earth. When Christ came he brought in a new order Heb 9:11-10:18. </a:t>
            </a:r>
            <a:endParaRPr lang="en-US" sz="1200" dirty="0">
              <a:solidFill>
                <a:schemeClr val="tx1"/>
              </a:solidFill>
              <a:latin typeface="Times New Roman" panose="02020603050405020304" pitchFamily="18" charset="0"/>
              <a:cs typeface="Times New Roman" panose="02020603050405020304" pitchFamily="18" charset="0"/>
            </a:endParaRPr>
          </a:p>
        </p:txBody>
      </p:sp>
      <p:sp>
        <p:nvSpPr>
          <p:cNvPr id="29" name="Rectangular Callout 28"/>
          <p:cNvSpPr/>
          <p:nvPr/>
        </p:nvSpPr>
        <p:spPr>
          <a:xfrm>
            <a:off x="0" y="3733174"/>
            <a:ext cx="3306004" cy="3124825"/>
          </a:xfrm>
          <a:prstGeom prst="wedgeRectCallout">
            <a:avLst>
              <a:gd name="adj1" fmla="val 156982"/>
              <a:gd name="adj2" fmla="val -133211"/>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sz="1200" dirty="0" smtClean="0">
                <a:solidFill>
                  <a:schemeClr val="tx1"/>
                </a:solidFill>
                <a:latin typeface="Times New Roman" panose="02020603050405020304" pitchFamily="18" charset="0"/>
                <a:cs typeface="Times New Roman" panose="02020603050405020304" pitchFamily="18" charset="0"/>
              </a:rPr>
              <a:t>3. Heb 8:1 Our High Priest is exalted in heaven as retrospective and prospective ATR. </a:t>
            </a:r>
            <a:r>
              <a:rPr lang="en-US" sz="1200" u="sng" dirty="0">
                <a:solidFill>
                  <a:schemeClr val="tx1"/>
                </a:solidFill>
                <a:latin typeface="Times New Roman" panose="02020603050405020304" pitchFamily="18" charset="0"/>
                <a:cs typeface="Times New Roman" panose="02020603050405020304" pitchFamily="18" charset="0"/>
              </a:rPr>
              <a:t>R</a:t>
            </a:r>
            <a:r>
              <a:rPr lang="en-US" sz="1200" u="sng" dirty="0" smtClean="0">
                <a:solidFill>
                  <a:schemeClr val="tx1"/>
                </a:solidFill>
                <a:latin typeface="Times New Roman" panose="02020603050405020304" pitchFamily="18" charset="0"/>
                <a:cs typeface="Times New Roman" panose="02020603050405020304" pitchFamily="18" charset="0"/>
              </a:rPr>
              <a:t>etrospective, previous three pictures.</a:t>
            </a:r>
            <a:r>
              <a:rPr lang="en-US" sz="1200" dirty="0" smtClean="0">
                <a:solidFill>
                  <a:schemeClr val="tx1"/>
                </a:solidFill>
                <a:latin typeface="Times New Roman" panose="02020603050405020304" pitchFamily="18" charset="0"/>
                <a:cs typeface="Times New Roman" panose="02020603050405020304" pitchFamily="18" charset="0"/>
              </a:rPr>
              <a:t> Third picture: From the throne of grace Jesus provides an anchor, His hand, a firm foundation wherein we stand. Second picture: </a:t>
            </a:r>
            <a:r>
              <a:rPr lang="en-US" sz="1200" b="1" dirty="0" smtClean="0">
                <a:solidFill>
                  <a:schemeClr val="tx1"/>
                </a:solidFill>
                <a:latin typeface="Times New Roman" panose="02020603050405020304" pitchFamily="18" charset="0"/>
                <a:cs typeface="Times New Roman" panose="02020603050405020304" pitchFamily="18" charset="0"/>
              </a:rPr>
              <a:t>B</a:t>
            </a:r>
            <a:r>
              <a:rPr lang="en-US" sz="1200" dirty="0" smtClean="0">
                <a:solidFill>
                  <a:schemeClr val="tx1"/>
                </a:solidFill>
                <a:latin typeface="Times New Roman" panose="02020603050405020304" pitchFamily="18" charset="0"/>
                <a:cs typeface="Times New Roman" panose="02020603050405020304" pitchFamily="18" charset="0"/>
              </a:rPr>
              <a:t>y the power of His endless life he calls us and raises us up to seek those things which are above. Previous picture: With exceeding great joy he presents us in His presence in heaven. </a:t>
            </a:r>
            <a:r>
              <a:rPr lang="en-US" sz="1200" u="sng" dirty="0" smtClean="0">
                <a:solidFill>
                  <a:schemeClr val="tx1"/>
                </a:solidFill>
                <a:latin typeface="Times New Roman" panose="02020603050405020304" pitchFamily="18" charset="0"/>
                <a:cs typeface="Times New Roman" panose="02020603050405020304" pitchFamily="18" charset="0"/>
              </a:rPr>
              <a:t>Prospective on the right side</a:t>
            </a:r>
            <a:r>
              <a:rPr lang="en-US" sz="1200" dirty="0">
                <a:solidFill>
                  <a:schemeClr val="tx1"/>
                </a:solidFill>
                <a:latin typeface="Times New Roman" panose="02020603050405020304" pitchFamily="18" charset="0"/>
                <a:cs typeface="Times New Roman" panose="02020603050405020304" pitchFamily="18" charset="0"/>
              </a:rPr>
              <a:t>:</a:t>
            </a:r>
            <a:r>
              <a:rPr lang="en-US" sz="1200" dirty="0" smtClean="0">
                <a:solidFill>
                  <a:schemeClr val="tx1"/>
                </a:solidFill>
                <a:latin typeface="Times New Roman" panose="02020603050405020304" pitchFamily="18" charset="0"/>
                <a:cs typeface="Times New Roman" panose="02020603050405020304" pitchFamily="18" charset="0"/>
              </a:rPr>
              <a:t> </a:t>
            </a:r>
            <a:r>
              <a:rPr lang="en-US" sz="1200" dirty="0">
                <a:solidFill>
                  <a:schemeClr val="tx1"/>
                </a:solidFill>
                <a:latin typeface="Times New Roman" panose="02020603050405020304" pitchFamily="18" charset="0"/>
                <a:cs typeface="Times New Roman" panose="02020603050405020304" pitchFamily="18" charset="0"/>
              </a:rPr>
              <a:t>W</a:t>
            </a:r>
            <a:r>
              <a:rPr lang="en-US" sz="1200" dirty="0" smtClean="0">
                <a:solidFill>
                  <a:schemeClr val="tx1"/>
                </a:solidFill>
                <a:latin typeface="Times New Roman" panose="02020603050405020304" pitchFamily="18" charset="0"/>
                <a:cs typeface="Times New Roman" panose="02020603050405020304" pitchFamily="18" charset="0"/>
              </a:rPr>
              <a:t>e have </a:t>
            </a:r>
            <a:r>
              <a:rPr lang="en-US" sz="1200" dirty="0">
                <a:solidFill>
                  <a:schemeClr val="tx1"/>
                </a:solidFill>
                <a:latin typeface="Times New Roman" panose="02020603050405020304" pitchFamily="18" charset="0"/>
                <a:cs typeface="Times New Roman" panose="02020603050405020304" pitchFamily="18" charset="0"/>
              </a:rPr>
              <a:t>s</a:t>
            </a:r>
            <a:r>
              <a:rPr lang="en-US" sz="1200" dirty="0" smtClean="0">
                <a:solidFill>
                  <a:schemeClr val="tx1"/>
                </a:solidFill>
                <a:latin typeface="Times New Roman" panose="02020603050405020304" pitchFamily="18" charset="0"/>
                <a:cs typeface="Times New Roman" panose="02020603050405020304" pitchFamily="18" charset="0"/>
              </a:rPr>
              <a:t>uch a High Priest who </a:t>
            </a:r>
            <a:r>
              <a:rPr lang="en-US" sz="1200" dirty="0">
                <a:solidFill>
                  <a:schemeClr val="tx1"/>
                </a:solidFill>
                <a:latin typeface="Times New Roman" panose="02020603050405020304" pitchFamily="18" charset="0"/>
                <a:cs typeface="Times New Roman" panose="02020603050405020304" pitchFamily="18" charset="0"/>
              </a:rPr>
              <a:t>is assessable to all who come unto God </a:t>
            </a:r>
            <a:r>
              <a:rPr lang="en-US" sz="1200" dirty="0" smtClean="0">
                <a:solidFill>
                  <a:schemeClr val="tx1"/>
                </a:solidFill>
                <a:latin typeface="Times New Roman" panose="02020603050405020304" pitchFamily="18" charset="0"/>
                <a:cs typeface="Times New Roman" panose="02020603050405020304" pitchFamily="18" charset="0"/>
              </a:rPr>
              <a:t>by Him. Praise God from whom all  blessings flow. Praise Him all creatures here below. Praise Him above ye heavenly hosts.  The blessings are pictured flowing down amid upraised wings. We enjoy </a:t>
            </a:r>
            <a:r>
              <a:rPr lang="en-US" sz="1200" dirty="0">
                <a:solidFill>
                  <a:schemeClr val="tx1"/>
                </a:solidFill>
                <a:latin typeface="Times New Roman" panose="02020603050405020304" pitchFamily="18" charset="0"/>
                <a:cs typeface="Times New Roman" panose="02020603050405020304" pitchFamily="18" charset="0"/>
              </a:rPr>
              <a:t>fellowship with the Father and with His Son Jesus Christ, 1 </a:t>
            </a:r>
            <a:r>
              <a:rPr lang="en-US" sz="1200" dirty="0" err="1">
                <a:solidFill>
                  <a:schemeClr val="tx1"/>
                </a:solidFill>
                <a:latin typeface="Times New Roman" panose="02020603050405020304" pitchFamily="18" charset="0"/>
                <a:cs typeface="Times New Roman" panose="02020603050405020304" pitchFamily="18" charset="0"/>
              </a:rPr>
              <a:t>Jn</a:t>
            </a:r>
            <a:r>
              <a:rPr lang="en-US" sz="1200" dirty="0">
                <a:solidFill>
                  <a:schemeClr val="tx1"/>
                </a:solidFill>
                <a:latin typeface="Times New Roman" panose="02020603050405020304" pitchFamily="18" charset="0"/>
                <a:cs typeface="Times New Roman" panose="02020603050405020304" pitchFamily="18" charset="0"/>
              </a:rPr>
              <a:t> 1:3-4.</a:t>
            </a:r>
          </a:p>
        </p:txBody>
      </p:sp>
      <p:sp>
        <p:nvSpPr>
          <p:cNvPr id="33" name="Rectangular Callout 32"/>
          <p:cNvSpPr/>
          <p:nvPr/>
        </p:nvSpPr>
        <p:spPr>
          <a:xfrm>
            <a:off x="8949332" y="-1"/>
            <a:ext cx="3242668" cy="3870645"/>
          </a:xfrm>
          <a:prstGeom prst="wedgeRectCallout">
            <a:avLst>
              <a:gd name="adj1" fmla="val -99998"/>
              <a:gd name="adj2" fmla="val 24704"/>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sz="1200" dirty="0" smtClean="0">
                <a:solidFill>
                  <a:schemeClr val="tx1"/>
                </a:solidFill>
                <a:latin typeface="Times New Roman" panose="02020603050405020304" pitchFamily="18" charset="0"/>
                <a:cs typeface="Times New Roman" panose="02020603050405020304" pitchFamily="18" charset="0"/>
              </a:rPr>
              <a:t>7. Heb 8:3, Extended lapels. It is necessary that Jesus have something to offer. The lapels on a robe announce His credentials, His expertise, what he has to offer, red for theology, blue for instruction-Torah. Jesus specializes in intercession, in meeting the needs of His people. The train causes the worshipper to see Jesus only, to focus upon Him</a:t>
            </a:r>
            <a:r>
              <a:rPr lang="en-US" sz="1200" dirty="0">
                <a:solidFill>
                  <a:schemeClr val="tx1"/>
                </a:solidFill>
                <a:latin typeface="Times New Roman" panose="02020603050405020304" pitchFamily="18" charset="0"/>
                <a:cs typeface="Times New Roman" panose="02020603050405020304" pitchFamily="18" charset="0"/>
              </a:rPr>
              <a:t>.</a:t>
            </a:r>
            <a:r>
              <a:rPr lang="en-US" sz="1200" dirty="0" smtClean="0">
                <a:solidFill>
                  <a:schemeClr val="tx1"/>
                </a:solidFill>
                <a:latin typeface="Times New Roman" panose="02020603050405020304" pitchFamily="18" charset="0"/>
                <a:cs typeface="Times New Roman" panose="02020603050405020304" pitchFamily="18" charset="0"/>
              </a:rPr>
              <a:t> He is the real. He is the object of our worship. Worship the Lord Jesus Christ and Him alone! Not the angels, not the gifts and sacrifices, not the robes, not the ritual, worship God! But our fathers worshipped at this mountain where the tabernacle was pitched and you Jews at Jerusalem where the temple is. Jesus answered that when we know the Person we worship in spirit and in truth </a:t>
            </a:r>
            <a:r>
              <a:rPr lang="en-US" sz="1200" dirty="0" err="1">
                <a:solidFill>
                  <a:schemeClr val="tx1"/>
                </a:solidFill>
                <a:latin typeface="Times New Roman" panose="02020603050405020304" pitchFamily="18" charset="0"/>
                <a:cs typeface="Times New Roman" panose="02020603050405020304" pitchFamily="18" charset="0"/>
              </a:rPr>
              <a:t>Jn</a:t>
            </a:r>
            <a:r>
              <a:rPr lang="en-US" sz="1200" dirty="0">
                <a:solidFill>
                  <a:schemeClr val="tx1"/>
                </a:solidFill>
                <a:latin typeface="Times New Roman" panose="02020603050405020304" pitchFamily="18" charset="0"/>
                <a:cs typeface="Times New Roman" panose="02020603050405020304" pitchFamily="18" charset="0"/>
              </a:rPr>
              <a:t> </a:t>
            </a:r>
            <a:r>
              <a:rPr lang="en-US" sz="1200" dirty="0" smtClean="0">
                <a:solidFill>
                  <a:schemeClr val="tx1"/>
                </a:solidFill>
                <a:latin typeface="Times New Roman" panose="02020603050405020304" pitchFamily="18" charset="0"/>
                <a:cs typeface="Times New Roman" panose="02020603050405020304" pitchFamily="18" charset="0"/>
              </a:rPr>
              <a:t>4:24. And when we know </a:t>
            </a:r>
            <a:r>
              <a:rPr lang="en-US" sz="1200" dirty="0">
                <a:solidFill>
                  <a:schemeClr val="tx1"/>
                </a:solidFill>
                <a:latin typeface="Times New Roman" panose="02020603050405020304" pitchFamily="18" charset="0"/>
                <a:cs typeface="Times New Roman" panose="02020603050405020304" pitchFamily="18" charset="0"/>
              </a:rPr>
              <a:t>the person who is interceding for </a:t>
            </a:r>
            <a:r>
              <a:rPr lang="en-US" sz="1200" dirty="0" smtClean="0">
                <a:solidFill>
                  <a:schemeClr val="tx1"/>
                </a:solidFill>
                <a:latin typeface="Times New Roman" panose="02020603050405020304" pitchFamily="18" charset="0"/>
                <a:cs typeface="Times New Roman" panose="02020603050405020304" pitchFamily="18" charset="0"/>
              </a:rPr>
              <a:t>us, </a:t>
            </a:r>
            <a:r>
              <a:rPr lang="en-US" sz="1200" dirty="0">
                <a:solidFill>
                  <a:schemeClr val="tx1"/>
                </a:solidFill>
                <a:latin typeface="Times New Roman" panose="02020603050405020304" pitchFamily="18" charset="0"/>
                <a:cs typeface="Times New Roman" panose="02020603050405020304" pitchFamily="18" charset="0"/>
              </a:rPr>
              <a:t>all </a:t>
            </a:r>
            <a:r>
              <a:rPr lang="en-US" sz="1200" dirty="0" smtClean="0">
                <a:solidFill>
                  <a:schemeClr val="tx1"/>
                </a:solidFill>
                <a:latin typeface="Times New Roman" panose="02020603050405020304" pitchFamily="18" charset="0"/>
                <a:cs typeface="Times New Roman" panose="02020603050405020304" pitchFamily="18" charset="0"/>
              </a:rPr>
              <a:t>these things, the </a:t>
            </a:r>
            <a:r>
              <a:rPr lang="en-US" sz="1200" dirty="0">
                <a:solidFill>
                  <a:schemeClr val="tx1"/>
                </a:solidFill>
                <a:latin typeface="Times New Roman" panose="02020603050405020304" pitchFamily="18" charset="0"/>
                <a:cs typeface="Times New Roman" panose="02020603050405020304" pitchFamily="18" charset="0"/>
              </a:rPr>
              <a:t>cares of </a:t>
            </a:r>
            <a:r>
              <a:rPr lang="en-US" sz="1200" dirty="0" smtClean="0">
                <a:solidFill>
                  <a:schemeClr val="tx1"/>
                </a:solidFill>
                <a:latin typeface="Times New Roman" panose="02020603050405020304" pitchFamily="18" charset="0"/>
                <a:cs typeface="Times New Roman" panose="02020603050405020304" pitchFamily="18" charset="0"/>
              </a:rPr>
              <a:t>life, </a:t>
            </a:r>
            <a:r>
              <a:rPr lang="en-US" sz="1200" dirty="0">
                <a:solidFill>
                  <a:schemeClr val="tx1"/>
                </a:solidFill>
                <a:latin typeface="Times New Roman" panose="02020603050405020304" pitchFamily="18" charset="0"/>
                <a:cs typeface="Times New Roman" panose="02020603050405020304" pitchFamily="18" charset="0"/>
              </a:rPr>
              <a:t>will </a:t>
            </a:r>
            <a:r>
              <a:rPr lang="en-US" sz="1200" dirty="0" smtClean="0">
                <a:solidFill>
                  <a:schemeClr val="tx1"/>
                </a:solidFill>
                <a:latin typeface="Times New Roman" panose="02020603050405020304" pitchFamily="18" charset="0"/>
                <a:cs typeface="Times New Roman" panose="02020603050405020304" pitchFamily="18" charset="0"/>
              </a:rPr>
              <a:t>grow faintly dim in the light of His glory and grace. </a:t>
            </a:r>
            <a:r>
              <a:rPr lang="en-US" sz="1200" dirty="0">
                <a:solidFill>
                  <a:schemeClr val="tx1"/>
                </a:solidFill>
                <a:latin typeface="Times New Roman" panose="02020603050405020304" pitchFamily="18" charset="0"/>
                <a:cs typeface="Times New Roman" panose="02020603050405020304" pitchFamily="18" charset="0"/>
              </a:rPr>
              <a:t>He is able to meet all our needs. </a:t>
            </a:r>
            <a:r>
              <a:rPr lang="en-US" sz="1200" dirty="0" smtClean="0">
                <a:solidFill>
                  <a:schemeClr val="tx1"/>
                </a:solidFill>
                <a:latin typeface="Times New Roman" panose="02020603050405020304" pitchFamily="18" charset="0"/>
                <a:cs typeface="Times New Roman" panose="02020603050405020304" pitchFamily="18" charset="0"/>
              </a:rPr>
              <a:t>Yes, Jesus Christ is a better priest and he ministers in a better sanctuary.</a:t>
            </a:r>
          </a:p>
        </p:txBody>
      </p:sp>
      <p:sp>
        <p:nvSpPr>
          <p:cNvPr id="34" name="Rectangular Callout 33"/>
          <p:cNvSpPr/>
          <p:nvPr/>
        </p:nvSpPr>
        <p:spPr>
          <a:xfrm>
            <a:off x="3455719" y="5090531"/>
            <a:ext cx="2054957" cy="1755596"/>
          </a:xfrm>
          <a:prstGeom prst="wedgeRectCallout">
            <a:avLst>
              <a:gd name="adj1" fmla="val -6469"/>
              <a:gd name="adj2" fmla="val -13629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sz="1200" dirty="0" smtClean="0">
                <a:solidFill>
                  <a:schemeClr val="tx1"/>
                </a:solidFill>
                <a:latin typeface="Times New Roman" panose="02020603050405020304" pitchFamily="18" charset="0"/>
                <a:cs typeface="Times New Roman" panose="02020603050405020304" pitchFamily="18" charset="0"/>
              </a:rPr>
              <a:t>4. Shadow: God’s holiness in concealed. Aaron is behind the veil. His shadow reveals him standing, </a:t>
            </a:r>
            <a:r>
              <a:rPr lang="en-US" sz="1200" dirty="0">
                <a:solidFill>
                  <a:schemeClr val="tx1"/>
                </a:solidFill>
                <a:latin typeface="Times New Roman" panose="02020603050405020304" pitchFamily="18" charset="0"/>
                <a:cs typeface="Times New Roman" panose="02020603050405020304" pitchFamily="18" charset="0"/>
              </a:rPr>
              <a:t>his work was never </a:t>
            </a:r>
            <a:r>
              <a:rPr lang="en-US" sz="1200" dirty="0" smtClean="0">
                <a:solidFill>
                  <a:schemeClr val="tx1"/>
                </a:solidFill>
                <a:latin typeface="Times New Roman" panose="02020603050405020304" pitchFamily="18" charset="0"/>
                <a:cs typeface="Times New Roman" panose="02020603050405020304" pitchFamily="18" charset="0"/>
              </a:rPr>
              <a:t>done. The shadow also casts a dynamic for Israel that none of the animal sacrifices provided for a finished salvation Heb 10:1. </a:t>
            </a:r>
            <a:endParaRPr lang="en-US" sz="1200" dirty="0">
              <a:solidFill>
                <a:schemeClr val="tx1"/>
              </a:solidFill>
              <a:latin typeface="Times New Roman" panose="02020603050405020304" pitchFamily="18" charset="0"/>
              <a:cs typeface="Times New Roman" panose="02020603050405020304" pitchFamily="18" charset="0"/>
            </a:endParaRPr>
          </a:p>
        </p:txBody>
      </p:sp>
      <p:sp>
        <p:nvSpPr>
          <p:cNvPr id="13" name="Rectangular Callout 12"/>
          <p:cNvSpPr/>
          <p:nvPr/>
        </p:nvSpPr>
        <p:spPr>
          <a:xfrm>
            <a:off x="8949332" y="3922294"/>
            <a:ext cx="3242668" cy="1116586"/>
          </a:xfrm>
          <a:prstGeom prst="wedgeRectCallout">
            <a:avLst>
              <a:gd name="adj1" fmla="val -152888"/>
              <a:gd name="adj2" fmla="val 2300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sz="1200" dirty="0" smtClean="0">
                <a:solidFill>
                  <a:schemeClr val="tx1"/>
                </a:solidFill>
                <a:latin typeface="Times New Roman" panose="02020603050405020304" pitchFamily="18" charset="0"/>
                <a:cs typeface="Times New Roman" panose="02020603050405020304" pitchFamily="18" charset="0"/>
              </a:rPr>
              <a:t>6. Pomegranates, bells and incense. There was great artistic beauty on earth that reflected heavenly glory. The design of the tabernacle, its coverings, furnishings, colors, type of material, aroma and fragrance, all  very enchanting. But out of sight of the common man.</a:t>
            </a:r>
            <a:endParaRPr lang="en-US" sz="1200" dirty="0">
              <a:solidFill>
                <a:schemeClr val="tx1"/>
              </a:solidFill>
              <a:latin typeface="Times New Roman" panose="02020603050405020304" pitchFamily="18" charset="0"/>
              <a:cs typeface="Times New Roman" panose="02020603050405020304" pitchFamily="18" charset="0"/>
            </a:endParaRPr>
          </a:p>
        </p:txBody>
      </p:sp>
      <p:sp>
        <p:nvSpPr>
          <p:cNvPr id="15" name="Rectangular Callout 14"/>
          <p:cNvSpPr/>
          <p:nvPr/>
        </p:nvSpPr>
        <p:spPr>
          <a:xfrm>
            <a:off x="5575412" y="5090530"/>
            <a:ext cx="6616588" cy="1755596"/>
          </a:xfrm>
          <a:prstGeom prst="wedgeRectCallout">
            <a:avLst>
              <a:gd name="adj1" fmla="val -31817"/>
              <a:gd name="adj2" fmla="val -207135"/>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sz="1200" dirty="0" smtClean="0">
                <a:solidFill>
                  <a:schemeClr val="tx1"/>
                </a:solidFill>
                <a:latin typeface="Times New Roman" panose="02020603050405020304" pitchFamily="18" charset="0"/>
                <a:cs typeface="Times New Roman" panose="02020603050405020304" pitchFamily="18" charset="0"/>
              </a:rPr>
              <a:t>5. </a:t>
            </a:r>
            <a:r>
              <a:rPr lang="en-US" sz="1200" smtClean="0">
                <a:solidFill>
                  <a:schemeClr val="tx1"/>
                </a:solidFill>
                <a:latin typeface="Times New Roman" panose="02020603050405020304" pitchFamily="18" charset="0"/>
                <a:cs typeface="Times New Roman" panose="02020603050405020304" pitchFamily="18" charset="0"/>
              </a:rPr>
              <a:t>Majesty </a:t>
            </a:r>
            <a:r>
              <a:rPr lang="en-US" sz="1200" dirty="0" smtClean="0">
                <a:solidFill>
                  <a:schemeClr val="tx1"/>
                </a:solidFill>
                <a:latin typeface="Times New Roman" panose="02020603050405020304" pitchFamily="18" charset="0"/>
                <a:cs typeface="Times New Roman" panose="02020603050405020304" pitchFamily="18" charset="0"/>
              </a:rPr>
              <a:t>in the heavens. The picture is from the perspective of </a:t>
            </a:r>
            <a:r>
              <a:rPr lang="en-US" sz="1200" dirty="0">
                <a:solidFill>
                  <a:schemeClr val="tx1"/>
                </a:solidFill>
                <a:latin typeface="Times New Roman" panose="02020603050405020304" pitchFamily="18" charset="0"/>
                <a:cs typeface="Times New Roman" panose="02020603050405020304" pitchFamily="18" charset="0"/>
              </a:rPr>
              <a:t>w</a:t>
            </a:r>
            <a:r>
              <a:rPr lang="en-US" sz="1200" dirty="0" smtClean="0">
                <a:solidFill>
                  <a:schemeClr val="tx1"/>
                </a:solidFill>
                <a:latin typeface="Times New Roman" panose="02020603050405020304" pitchFamily="18" charset="0"/>
                <a:cs typeface="Times New Roman" panose="02020603050405020304" pitchFamily="18" charset="0"/>
              </a:rPr>
              <a:t>e who are standing in His Hands in the previous picture. We are on earth but we are in the Beloved </a:t>
            </a:r>
            <a:r>
              <a:rPr lang="en-US" sz="1200" dirty="0" err="1" smtClean="0">
                <a:solidFill>
                  <a:schemeClr val="tx1"/>
                </a:solidFill>
                <a:latin typeface="Times New Roman" panose="02020603050405020304" pitchFamily="18" charset="0"/>
                <a:cs typeface="Times New Roman" panose="02020603050405020304" pitchFamily="18" charset="0"/>
              </a:rPr>
              <a:t>Eph</a:t>
            </a:r>
            <a:r>
              <a:rPr lang="en-US" sz="1200" dirty="0" smtClean="0">
                <a:solidFill>
                  <a:schemeClr val="tx1"/>
                </a:solidFill>
                <a:latin typeface="Times New Roman" panose="02020603050405020304" pitchFamily="18" charset="0"/>
                <a:cs typeface="Times New Roman" panose="02020603050405020304" pitchFamily="18" charset="0"/>
              </a:rPr>
              <a:t> 1:6. We are in the realm of heavenly possessions and experiences made possible by our High Priest. The God and Father of our Lord Jesus Christ has blessed us with every spiritual blessing in the heavenly places </a:t>
            </a:r>
            <a:r>
              <a:rPr lang="en-US" sz="1200" dirty="0" err="1" smtClean="0">
                <a:solidFill>
                  <a:schemeClr val="tx1"/>
                </a:solidFill>
                <a:latin typeface="Times New Roman" panose="02020603050405020304" pitchFamily="18" charset="0"/>
                <a:cs typeface="Times New Roman" panose="02020603050405020304" pitchFamily="18" charset="0"/>
              </a:rPr>
              <a:t>Eph</a:t>
            </a:r>
            <a:r>
              <a:rPr lang="en-US" sz="1200" dirty="0" smtClean="0">
                <a:solidFill>
                  <a:schemeClr val="tx1"/>
                </a:solidFill>
                <a:latin typeface="Times New Roman" panose="02020603050405020304" pitchFamily="18" charset="0"/>
                <a:cs typeface="Times New Roman" panose="02020603050405020304" pitchFamily="18" charset="0"/>
              </a:rPr>
              <a:t> 1:3. The beauty of the heavenly tabernacle is not the furnishings but Christ Himself. It’s the Majesty of our High Priest who ministers on the basis of a better covenant. He has taken His seat at the right hand of the throne of the Majesty in the heavens. All creatures here below and in heaven above are praising Him who is ordained for his ministry. Let us worship and bow down. The </a:t>
            </a:r>
            <a:r>
              <a:rPr lang="en-US" sz="1200" dirty="0">
                <a:solidFill>
                  <a:schemeClr val="tx1"/>
                </a:solidFill>
                <a:latin typeface="Times New Roman" panose="02020603050405020304" pitchFamily="18" charset="0"/>
                <a:cs typeface="Times New Roman" panose="02020603050405020304" pitchFamily="18" charset="0"/>
              </a:rPr>
              <a:t>Levitical priests were never </a:t>
            </a:r>
            <a:r>
              <a:rPr lang="en-US" sz="1200" dirty="0" smtClean="0">
                <a:solidFill>
                  <a:schemeClr val="tx1"/>
                </a:solidFill>
                <a:latin typeface="Times New Roman" panose="02020603050405020304" pitchFamily="18" charset="0"/>
                <a:cs typeface="Times New Roman" panose="02020603050405020304" pitchFamily="18" charset="0"/>
              </a:rPr>
              <a:t>ordained</a:t>
            </a:r>
            <a:r>
              <a:rPr lang="en-US" sz="1200" dirty="0">
                <a:solidFill>
                  <a:schemeClr val="tx1"/>
                </a:solidFill>
                <a:latin typeface="Times New Roman" panose="02020603050405020304" pitchFamily="18" charset="0"/>
                <a:cs typeface="Times New Roman" panose="02020603050405020304" pitchFamily="18" charset="0"/>
              </a:rPr>
              <a:t> </a:t>
            </a:r>
            <a:r>
              <a:rPr lang="en-US" sz="1200" dirty="0" smtClean="0">
                <a:solidFill>
                  <a:schemeClr val="tx1"/>
                </a:solidFill>
                <a:latin typeface="Times New Roman" panose="02020603050405020304" pitchFamily="18" charset="0"/>
                <a:cs typeface="Times New Roman" panose="02020603050405020304" pitchFamily="18" charset="0"/>
              </a:rPr>
              <a:t>but </a:t>
            </a:r>
            <a:r>
              <a:rPr lang="en-US" sz="1200" dirty="0">
                <a:solidFill>
                  <a:schemeClr val="tx1"/>
                </a:solidFill>
                <a:latin typeface="Times New Roman" panose="02020603050405020304" pitchFamily="18" charset="0"/>
                <a:cs typeface="Times New Roman" panose="02020603050405020304" pitchFamily="18" charset="0"/>
              </a:rPr>
              <a:t>assumed their ministry by divine regulation</a:t>
            </a:r>
            <a:r>
              <a:rPr lang="en-US" sz="1200" dirty="0" smtClean="0">
                <a:solidFill>
                  <a:schemeClr val="tx1"/>
                </a:solidFill>
                <a:latin typeface="Times New Roman" panose="02020603050405020304" pitchFamily="18" charset="0"/>
                <a:cs typeface="Times New Roman" panose="02020603050405020304" pitchFamily="18" charset="0"/>
              </a:rPr>
              <a:t>, serving </a:t>
            </a:r>
            <a:r>
              <a:rPr lang="en-US" sz="1200" dirty="0">
                <a:solidFill>
                  <a:schemeClr val="tx1"/>
                </a:solidFill>
                <a:latin typeface="Times New Roman" panose="02020603050405020304" pitchFamily="18" charset="0"/>
                <a:cs typeface="Times New Roman" panose="02020603050405020304" pitchFamily="18" charset="0"/>
              </a:rPr>
              <a:t>the way the law spelled it out</a:t>
            </a:r>
            <a:r>
              <a:rPr lang="en-US" sz="1200" dirty="0" smtClean="0">
                <a:solidFill>
                  <a:schemeClr val="tx1"/>
                </a:solidFill>
                <a:latin typeface="Times New Roman" panose="02020603050405020304" pitchFamily="18" charset="0"/>
                <a:cs typeface="Times New Roman" panose="02020603050405020304" pitchFamily="18" charset="0"/>
              </a:rPr>
              <a:t>. We have such a high priest.</a:t>
            </a:r>
            <a:endParaRPr lang="en-US" sz="12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51807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3354881" y="1567309"/>
            <a:ext cx="5452884" cy="3442833"/>
          </a:xfrm>
          <a:prstGeom prst="rect">
            <a:avLst/>
          </a:prstGeom>
          <a:noFill/>
          <a:extLst>
            <a:ext uri="{909E8E84-426E-40DD-AFC4-6F175D3DCCD1}">
              <a14:hiddenFill xmlns:a14="http://schemas.microsoft.com/office/drawing/2010/main">
                <a:solidFill>
                  <a:srgbClr val="FFFFFF"/>
                </a:solidFill>
              </a14:hiddenFill>
            </a:ext>
          </a:extLst>
        </p:spPr>
      </p:pic>
      <p:sp>
        <p:nvSpPr>
          <p:cNvPr id="27" name="Rectangular Callout 26"/>
          <p:cNvSpPr/>
          <p:nvPr/>
        </p:nvSpPr>
        <p:spPr>
          <a:xfrm>
            <a:off x="-21186" y="0"/>
            <a:ext cx="8828951" cy="1486921"/>
          </a:xfrm>
          <a:prstGeom prst="wedgeRectCallout">
            <a:avLst>
              <a:gd name="adj1" fmla="val 19151"/>
              <a:gd name="adj2" fmla="val 68394"/>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tabLst>
                <a:tab pos="1203325" algn="l"/>
                <a:tab pos="2292350" algn="l"/>
              </a:tabLst>
            </a:pPr>
            <a:r>
              <a:rPr lang="en-US" sz="1200" dirty="0" smtClean="0">
                <a:solidFill>
                  <a:schemeClr val="tx1"/>
                </a:solidFill>
                <a:latin typeface="Times New Roman" panose="02020603050405020304" pitchFamily="18" charset="0"/>
                <a:cs typeface="Times New Roman" panose="02020603050405020304" pitchFamily="18" charset="0"/>
              </a:rPr>
              <a:t>1. Based on He </a:t>
            </a:r>
            <a:r>
              <a:rPr lang="en-US" sz="1200" dirty="0">
                <a:solidFill>
                  <a:schemeClr val="tx1"/>
                </a:solidFill>
                <a:latin typeface="Times New Roman" panose="02020603050405020304" pitchFamily="18" charset="0"/>
                <a:cs typeface="Times New Roman" panose="02020603050405020304" pitchFamily="18" charset="0"/>
              </a:rPr>
              <a:t>8:3-5. The summary </a:t>
            </a:r>
            <a:r>
              <a:rPr lang="en-US" sz="1200" dirty="0" smtClean="0">
                <a:solidFill>
                  <a:schemeClr val="tx1"/>
                </a:solidFill>
                <a:latin typeface="Times New Roman" panose="02020603050405020304" pitchFamily="18" charset="0"/>
                <a:cs typeface="Times New Roman" panose="02020603050405020304" pitchFamily="18" charset="0"/>
              </a:rPr>
              <a:t>continues using new terms BKC, </a:t>
            </a:r>
            <a:r>
              <a:rPr lang="en-US" sz="1200" dirty="0">
                <a:solidFill>
                  <a:schemeClr val="tx1"/>
                </a:solidFill>
                <a:latin typeface="Times New Roman" panose="02020603050405020304" pitchFamily="18" charset="0"/>
                <a:cs typeface="Times New Roman" panose="02020603050405020304" pitchFamily="18" charset="0"/>
              </a:rPr>
              <a:t>both retrospective and prospective</a:t>
            </a:r>
            <a:r>
              <a:rPr lang="en-US" sz="1200" dirty="0" smtClean="0">
                <a:solidFill>
                  <a:schemeClr val="tx1"/>
                </a:solidFill>
                <a:latin typeface="Times New Roman" panose="02020603050405020304" pitchFamily="18" charset="0"/>
                <a:cs typeface="Times New Roman" panose="02020603050405020304" pitchFamily="18" charset="0"/>
              </a:rPr>
              <a:t>. His ministry involves a superior sacrifice in a superior place. </a:t>
            </a:r>
            <a:r>
              <a:rPr lang="en-US" sz="1200" u="sng" dirty="0" smtClean="0">
                <a:solidFill>
                  <a:schemeClr val="tx1"/>
                </a:solidFill>
                <a:latin typeface="Times New Roman" panose="02020603050405020304" pitchFamily="18" charset="0"/>
                <a:cs typeface="Times New Roman" panose="02020603050405020304" pitchFamily="18" charset="0"/>
              </a:rPr>
              <a:t>Aaron sprinkling blood vs Jesus’ sprinkled blood</a:t>
            </a:r>
            <a:r>
              <a:rPr lang="en-US" sz="1200" dirty="0" smtClean="0">
                <a:solidFill>
                  <a:schemeClr val="tx1"/>
                </a:solidFill>
                <a:latin typeface="Times New Roman" panose="02020603050405020304" pitchFamily="18" charset="0"/>
                <a:cs typeface="Times New Roman" panose="02020603050405020304" pitchFamily="18" charset="0"/>
              </a:rPr>
              <a:t>. </a:t>
            </a:r>
            <a:r>
              <a:rPr lang="en-US" sz="1200" dirty="0">
                <a:solidFill>
                  <a:schemeClr val="tx1"/>
                </a:solidFill>
                <a:latin typeface="Times New Roman" panose="02020603050405020304" pitchFamily="18" charset="0"/>
                <a:cs typeface="Times New Roman" panose="02020603050405020304" pitchFamily="18" charset="0"/>
              </a:rPr>
              <a:t>Hand reaching up pinching </a:t>
            </a:r>
            <a:r>
              <a:rPr lang="en-US" sz="1200" dirty="0" smtClean="0">
                <a:solidFill>
                  <a:schemeClr val="tx1"/>
                </a:solidFill>
                <a:latin typeface="Times New Roman" panose="02020603050405020304" pitchFamily="18" charset="0"/>
                <a:cs typeface="Times New Roman" panose="02020603050405020304" pitchFamily="18" charset="0"/>
              </a:rPr>
              <a:t>his priest’s sleeve: </a:t>
            </a:r>
            <a:r>
              <a:rPr lang="en-US" sz="1200" i="1" dirty="0">
                <a:solidFill>
                  <a:schemeClr val="tx1"/>
                </a:solidFill>
                <a:latin typeface="Times New Roman" panose="02020603050405020304" pitchFamily="18" charset="0"/>
                <a:cs typeface="Times New Roman" panose="02020603050405020304" pitchFamily="18" charset="0"/>
              </a:rPr>
              <a:t>K</a:t>
            </a:r>
            <a:r>
              <a:rPr lang="en-US" sz="1200" i="1" dirty="0" smtClean="0">
                <a:solidFill>
                  <a:schemeClr val="tx1"/>
                </a:solidFill>
                <a:latin typeface="Times New Roman" panose="02020603050405020304" pitchFamily="18" charset="0"/>
                <a:cs typeface="Times New Roman" panose="02020603050405020304" pitchFamily="18" charset="0"/>
              </a:rPr>
              <a:t>eep on going, our life depends on you</a:t>
            </a:r>
            <a:r>
              <a:rPr lang="en-US" sz="1200" dirty="0" smtClean="0">
                <a:solidFill>
                  <a:schemeClr val="tx1"/>
                </a:solidFill>
                <a:latin typeface="Times New Roman" panose="02020603050405020304" pitchFamily="18" charset="0"/>
                <a:cs typeface="Times New Roman" panose="02020603050405020304" pitchFamily="18" charset="0"/>
              </a:rPr>
              <a:t>. vs Up lifted hands, Jesus paid it all. </a:t>
            </a:r>
            <a:r>
              <a:rPr lang="en-US" sz="1200" u="sng" dirty="0" smtClean="0">
                <a:solidFill>
                  <a:schemeClr val="tx1"/>
                </a:solidFill>
                <a:latin typeface="Times New Roman" panose="02020603050405020304" pitchFamily="18" charset="0"/>
                <a:cs typeface="Times New Roman" panose="02020603050405020304" pitchFamily="18" charset="0"/>
              </a:rPr>
              <a:t>The blood of bulls and goats vs Jesus’ own blood</a:t>
            </a:r>
            <a:r>
              <a:rPr lang="en-US" sz="1200" dirty="0" smtClean="0">
                <a:solidFill>
                  <a:schemeClr val="tx1"/>
                </a:solidFill>
                <a:latin typeface="Times New Roman" panose="02020603050405020304" pitchFamily="18" charset="0"/>
                <a:cs typeface="Times New Roman" panose="02020603050405020304" pitchFamily="18" charset="0"/>
              </a:rPr>
              <a:t>. Sacrifices on earth vs Jesus’ sacrifice carried to heaven. Blood being caught in a bowl vs no bowl because once applied  -  always applied. </a:t>
            </a:r>
            <a:r>
              <a:rPr lang="en-US" sz="1200" u="sng" dirty="0" smtClean="0">
                <a:solidFill>
                  <a:schemeClr val="tx1"/>
                </a:solidFill>
                <a:latin typeface="Times New Roman" panose="02020603050405020304" pitchFamily="18" charset="0"/>
                <a:cs typeface="Times New Roman" panose="02020603050405020304" pitchFamily="18" charset="0"/>
              </a:rPr>
              <a:t>The genealogy of Aaron vs the genealogy of Jesus</a:t>
            </a:r>
            <a:r>
              <a:rPr lang="en-US" sz="1200" dirty="0" smtClean="0">
                <a:solidFill>
                  <a:schemeClr val="tx1"/>
                </a:solidFill>
                <a:latin typeface="Times New Roman" panose="02020603050405020304" pitchFamily="18" charset="0"/>
                <a:cs typeface="Times New Roman" panose="02020603050405020304" pitchFamily="18" charset="0"/>
              </a:rPr>
              <a:t>. Aaron a descendant of Levi ministered in an earthy priesthood regulated by the </a:t>
            </a:r>
            <a:r>
              <a:rPr lang="en-US" sz="1200" dirty="0">
                <a:solidFill>
                  <a:schemeClr val="tx1"/>
                </a:solidFill>
                <a:latin typeface="Times New Roman" panose="02020603050405020304" pitchFamily="18" charset="0"/>
                <a:cs typeface="Times New Roman" panose="02020603050405020304" pitchFamily="18" charset="0"/>
              </a:rPr>
              <a:t>Law </a:t>
            </a:r>
            <a:r>
              <a:rPr lang="en-US" sz="1200" dirty="0" smtClean="0">
                <a:solidFill>
                  <a:schemeClr val="tx1"/>
                </a:solidFill>
                <a:latin typeface="Times New Roman" panose="02020603050405020304" pitchFamily="18" charset="0"/>
                <a:cs typeface="Times New Roman" panose="02020603050405020304" pitchFamily="18" charset="0"/>
              </a:rPr>
              <a:t>Heb 8:4 vs Jesus a descendent of Judah ministered in a heavenly priesthood where the order of Melchizedek functions Heb 8:1. </a:t>
            </a:r>
            <a:r>
              <a:rPr lang="en-US" sz="1200" u="sng" dirty="0" smtClean="0">
                <a:solidFill>
                  <a:schemeClr val="tx1"/>
                </a:solidFill>
                <a:latin typeface="Times New Roman" panose="02020603050405020304" pitchFamily="18" charset="0"/>
                <a:cs typeface="Times New Roman" panose="02020603050405020304" pitchFamily="18" charset="0"/>
              </a:rPr>
              <a:t>The copy of the tabernacle constructed by Moses on earth vs the original heavenly tabernacle raised by Christ in heaven</a:t>
            </a:r>
            <a:r>
              <a:rPr lang="en-US" sz="1200" dirty="0" smtClean="0">
                <a:solidFill>
                  <a:schemeClr val="tx1"/>
                </a:solidFill>
                <a:latin typeface="Times New Roman" panose="02020603050405020304" pitchFamily="18" charset="0"/>
                <a:cs typeface="Times New Roman" panose="02020603050405020304" pitchFamily="18" charset="0"/>
              </a:rPr>
              <a:t>. Moses eyeballs the blueprint with its measurements to set the stage for Aaron’s ministry vs Christ ascended to heavenly realms where his priesthood after the order of </a:t>
            </a:r>
            <a:r>
              <a:rPr lang="en-US" sz="1200" dirty="0" err="1" smtClean="0">
                <a:solidFill>
                  <a:schemeClr val="tx1"/>
                </a:solidFill>
                <a:latin typeface="Times New Roman" panose="02020603050405020304" pitchFamily="18" charset="0"/>
                <a:cs typeface="Times New Roman" panose="02020603050405020304" pitchFamily="18" charset="0"/>
              </a:rPr>
              <a:t>Melkizedek</a:t>
            </a:r>
            <a:r>
              <a:rPr lang="en-US" sz="1200" dirty="0" smtClean="0">
                <a:solidFill>
                  <a:schemeClr val="tx1"/>
                </a:solidFill>
                <a:latin typeface="Times New Roman" panose="02020603050405020304" pitchFamily="18" charset="0"/>
                <a:cs typeface="Times New Roman" panose="02020603050405020304" pitchFamily="18" charset="0"/>
              </a:rPr>
              <a:t> functions.</a:t>
            </a:r>
            <a:endParaRPr lang="en-US" sz="1200" dirty="0">
              <a:solidFill>
                <a:schemeClr val="tx1"/>
              </a:solidFill>
              <a:latin typeface="Times New Roman" panose="02020603050405020304" pitchFamily="18" charset="0"/>
              <a:cs typeface="Times New Roman" panose="02020603050405020304" pitchFamily="18" charset="0"/>
            </a:endParaRPr>
          </a:p>
        </p:txBody>
      </p:sp>
      <p:sp>
        <p:nvSpPr>
          <p:cNvPr id="28" name="Rectangular Callout 27"/>
          <p:cNvSpPr/>
          <p:nvPr/>
        </p:nvSpPr>
        <p:spPr>
          <a:xfrm>
            <a:off x="0" y="1567309"/>
            <a:ext cx="3213314" cy="2370077"/>
          </a:xfrm>
          <a:prstGeom prst="wedgeRectCallout">
            <a:avLst>
              <a:gd name="adj1" fmla="val 71033"/>
              <a:gd name="adj2" fmla="val -18833"/>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sz="1200" dirty="0" smtClean="0">
                <a:solidFill>
                  <a:schemeClr val="tx1"/>
                </a:solidFill>
                <a:latin typeface="Times New Roman" panose="02020603050405020304" pitchFamily="18" charset="0"/>
                <a:cs typeface="Times New Roman" panose="02020603050405020304" pitchFamily="18" charset="0"/>
              </a:rPr>
              <a:t>2. Aaron sprinkling blood near the burning incense. A hand is reaching up, pinching the priest’s sleeve. When the author wrote to the Jews, the temple was still standing in Jerusalem. They could experience the ministry of the priests, observe the ritual smell the incense burning. The writer is encouraging the Jews to abandon the visible for the invisible. Their life depended on mortal man, frail beings, subject political intrigues and unfaithful ministry Heb 8:28. </a:t>
            </a:r>
            <a:endParaRPr lang="en-US" sz="1200" dirty="0">
              <a:solidFill>
                <a:schemeClr val="tx1"/>
              </a:solidFill>
              <a:latin typeface="Times New Roman" panose="02020603050405020304" pitchFamily="18" charset="0"/>
              <a:cs typeface="Times New Roman" panose="02020603050405020304" pitchFamily="18" charset="0"/>
            </a:endParaRPr>
          </a:p>
        </p:txBody>
      </p:sp>
      <p:sp>
        <p:nvSpPr>
          <p:cNvPr id="29" name="Rectangular Callout 28"/>
          <p:cNvSpPr/>
          <p:nvPr/>
        </p:nvSpPr>
        <p:spPr>
          <a:xfrm>
            <a:off x="0" y="4048121"/>
            <a:ext cx="3213314" cy="2797848"/>
          </a:xfrm>
          <a:prstGeom prst="wedgeRectCallout">
            <a:avLst>
              <a:gd name="adj1" fmla="val 168004"/>
              <a:gd name="adj2" fmla="val -6537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sz="1200" dirty="0" smtClean="0">
                <a:solidFill>
                  <a:schemeClr val="tx1"/>
                </a:solidFill>
                <a:latin typeface="Times New Roman" panose="02020603050405020304" pitchFamily="18" charset="0"/>
                <a:cs typeface="Times New Roman" panose="02020603050405020304" pitchFamily="18" charset="0"/>
              </a:rPr>
              <a:t>3. </a:t>
            </a:r>
            <a:r>
              <a:rPr lang="en-US" sz="1200" dirty="0">
                <a:solidFill>
                  <a:schemeClr val="tx1"/>
                </a:solidFill>
                <a:latin typeface="Times New Roman" panose="02020603050405020304" pitchFamily="18" charset="0"/>
                <a:cs typeface="Times New Roman" panose="02020603050405020304" pitchFamily="18" charset="0"/>
              </a:rPr>
              <a:t>N</a:t>
            </a:r>
            <a:r>
              <a:rPr lang="en-US" sz="1200" dirty="0" smtClean="0">
                <a:solidFill>
                  <a:schemeClr val="tx1"/>
                </a:solidFill>
                <a:latin typeface="Times New Roman" panose="02020603050405020304" pitchFamily="18" charset="0"/>
                <a:cs typeface="Times New Roman" panose="02020603050405020304" pitchFamily="18" charset="0"/>
              </a:rPr>
              <a:t>ailed-scared hands offering something to God. The disciples witnessed Christ’s ascension to heaven. Holy angels also bore testimony that he went up to heaven. It follows that God’s appointed place for Christ to minister is in heaven, which is superior. The duty of the high priest was to offer gifts and sacrifices. Jesus offered himself. His gifts of intercession and his sacrifice of his own blood were superior. </a:t>
            </a:r>
            <a:endParaRPr lang="en-US" sz="1200" dirty="0">
              <a:solidFill>
                <a:schemeClr val="tx1"/>
              </a:solidFill>
              <a:latin typeface="Times New Roman" panose="02020603050405020304" pitchFamily="18" charset="0"/>
              <a:cs typeface="Times New Roman" panose="02020603050405020304" pitchFamily="18" charset="0"/>
            </a:endParaRPr>
          </a:p>
        </p:txBody>
      </p:sp>
      <p:sp>
        <p:nvSpPr>
          <p:cNvPr id="33" name="Rectangular Callout 32"/>
          <p:cNvSpPr/>
          <p:nvPr/>
        </p:nvSpPr>
        <p:spPr>
          <a:xfrm>
            <a:off x="8949332" y="0"/>
            <a:ext cx="3242668" cy="1567309"/>
          </a:xfrm>
          <a:prstGeom prst="wedgeRectCallout">
            <a:avLst>
              <a:gd name="adj1" fmla="val -96538"/>
              <a:gd name="adj2" fmla="val 76903"/>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sz="1200" dirty="0" smtClean="0">
                <a:solidFill>
                  <a:schemeClr val="tx1"/>
                </a:solidFill>
                <a:latin typeface="Times New Roman" panose="02020603050405020304" pitchFamily="18" charset="0"/>
                <a:cs typeface="Times New Roman" panose="02020603050405020304" pitchFamily="18" charset="0"/>
              </a:rPr>
              <a:t>9. Heb 8:5. Tabernacle between the open veil. The sanctuary in heaven where Christ ministers is superior to the copy on earth. Why continue to accompany the Jerusalem temple sacrifice which is a reproduction?</a:t>
            </a:r>
          </a:p>
        </p:txBody>
      </p:sp>
      <p:sp>
        <p:nvSpPr>
          <p:cNvPr id="34" name="Rectangular Callout 33"/>
          <p:cNvSpPr/>
          <p:nvPr/>
        </p:nvSpPr>
        <p:spPr>
          <a:xfrm>
            <a:off x="3273387" y="5132514"/>
            <a:ext cx="2673908" cy="1735861"/>
          </a:xfrm>
          <a:prstGeom prst="wedgeRectCallout">
            <a:avLst>
              <a:gd name="adj1" fmla="val -11912"/>
              <a:gd name="adj2" fmla="val -208375"/>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sz="1200" dirty="0" smtClean="0">
                <a:solidFill>
                  <a:schemeClr val="tx1"/>
                </a:solidFill>
                <a:latin typeface="Times New Roman" panose="02020603050405020304" pitchFamily="18" charset="0"/>
                <a:cs typeface="Times New Roman" panose="02020603050405020304" pitchFamily="18" charset="0"/>
              </a:rPr>
              <a:t>4. The blood of bulls and goats. The very necessity of catching the blood indicates the necessity of repeated action and unfinished business. </a:t>
            </a:r>
            <a:endParaRPr lang="en-US" sz="1200" dirty="0">
              <a:solidFill>
                <a:schemeClr val="tx1"/>
              </a:solidFill>
              <a:latin typeface="Times New Roman" panose="02020603050405020304" pitchFamily="18" charset="0"/>
              <a:cs typeface="Times New Roman" panose="02020603050405020304" pitchFamily="18" charset="0"/>
            </a:endParaRPr>
          </a:p>
        </p:txBody>
      </p:sp>
      <p:sp>
        <p:nvSpPr>
          <p:cNvPr id="13" name="Rectangular Callout 12"/>
          <p:cNvSpPr/>
          <p:nvPr/>
        </p:nvSpPr>
        <p:spPr>
          <a:xfrm>
            <a:off x="8949332" y="1659572"/>
            <a:ext cx="3242669" cy="1963586"/>
          </a:xfrm>
          <a:prstGeom prst="wedgeRectCallout">
            <a:avLst>
              <a:gd name="adj1" fmla="val -147156"/>
              <a:gd name="adj2" fmla="val -2880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sz="1200" dirty="0" smtClean="0">
                <a:solidFill>
                  <a:schemeClr val="tx1"/>
                </a:solidFill>
                <a:latin typeface="Times New Roman" panose="02020603050405020304" pitchFamily="18" charset="0"/>
                <a:cs typeface="Times New Roman" panose="02020603050405020304" pitchFamily="18" charset="0"/>
              </a:rPr>
              <a:t>8. Moses eyeballing the blueprint. By it’s very nature a blueprint is a copy. He is sizing it up from top to bottom. The measurements are recorded so Moses could follow exactly what God wanted. Aaron served in a copy and shadow of heavenly things. In the composition the copy is positioned </a:t>
            </a:r>
            <a:r>
              <a:rPr lang="en-US" sz="1200" dirty="0">
                <a:solidFill>
                  <a:schemeClr val="tx1"/>
                </a:solidFill>
                <a:latin typeface="Times New Roman" panose="02020603050405020304" pitchFamily="18" charset="0"/>
                <a:cs typeface="Times New Roman" panose="02020603050405020304" pitchFamily="18" charset="0"/>
              </a:rPr>
              <a:t> </a:t>
            </a:r>
            <a:r>
              <a:rPr lang="en-US" sz="1200" dirty="0" smtClean="0">
                <a:solidFill>
                  <a:schemeClr val="tx1"/>
                </a:solidFill>
                <a:latin typeface="Times New Roman" panose="02020603050405020304" pitchFamily="18" charset="0"/>
                <a:cs typeface="Times New Roman" panose="02020603050405020304" pitchFamily="18" charset="0"/>
              </a:rPr>
              <a:t>in the same place and the same leaning position as the shadow in the previous picture to </a:t>
            </a:r>
            <a:r>
              <a:rPr lang="en-US" sz="1200" dirty="0">
                <a:solidFill>
                  <a:schemeClr val="tx1"/>
                </a:solidFill>
                <a:latin typeface="Times New Roman" panose="02020603050405020304" pitchFamily="18" charset="0"/>
                <a:cs typeface="Times New Roman" panose="02020603050405020304" pitchFamily="18" charset="0"/>
              </a:rPr>
              <a:t>form a practical hendiadys for a shadowy outline Heb 8:5, ATR.</a:t>
            </a:r>
          </a:p>
        </p:txBody>
      </p:sp>
      <p:sp>
        <p:nvSpPr>
          <p:cNvPr id="15" name="Rectangular Callout 14"/>
          <p:cNvSpPr/>
          <p:nvPr/>
        </p:nvSpPr>
        <p:spPr>
          <a:xfrm>
            <a:off x="6081323" y="5110108"/>
            <a:ext cx="2733981" cy="1755596"/>
          </a:xfrm>
          <a:prstGeom prst="wedgeRectCallout">
            <a:avLst>
              <a:gd name="adj1" fmla="val -7628"/>
              <a:gd name="adj2" fmla="val -109819"/>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sz="1200" dirty="0" smtClean="0">
                <a:solidFill>
                  <a:schemeClr val="tx1"/>
                </a:solidFill>
                <a:latin typeface="Times New Roman" panose="02020603050405020304" pitchFamily="18" charset="0"/>
                <a:cs typeface="Times New Roman" panose="02020603050405020304" pitchFamily="18" charset="0"/>
              </a:rPr>
              <a:t>5. Jesus’ own blood. No blood visible, just the nail prints as the blood was shed once for all.  </a:t>
            </a:r>
            <a:endParaRPr lang="en-US" sz="1200" dirty="0">
              <a:solidFill>
                <a:schemeClr val="tx1"/>
              </a:solidFill>
              <a:latin typeface="Times New Roman" panose="02020603050405020304" pitchFamily="18" charset="0"/>
              <a:cs typeface="Times New Roman" panose="02020603050405020304" pitchFamily="18" charset="0"/>
            </a:endParaRPr>
          </a:p>
        </p:txBody>
      </p:sp>
      <p:sp>
        <p:nvSpPr>
          <p:cNvPr id="10" name="Rectangular Callout 9"/>
          <p:cNvSpPr/>
          <p:nvPr/>
        </p:nvSpPr>
        <p:spPr>
          <a:xfrm>
            <a:off x="8949332" y="3667125"/>
            <a:ext cx="3242668" cy="1389148"/>
          </a:xfrm>
          <a:prstGeom prst="wedgeRectCallout">
            <a:avLst>
              <a:gd name="adj1" fmla="val -125264"/>
              <a:gd name="adj2" fmla="val 3039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sz="1200" dirty="0" smtClean="0">
                <a:solidFill>
                  <a:schemeClr val="tx1"/>
                </a:solidFill>
                <a:latin typeface="Times New Roman" panose="02020603050405020304" pitchFamily="18" charset="0"/>
                <a:cs typeface="Times New Roman" panose="02020603050405020304" pitchFamily="18" charset="0"/>
              </a:rPr>
              <a:t>7. Jesus was the descendant of Judah the fourth son of Jacob. His genealogy qualified him to be a priest in heaven and His ascension raised him </a:t>
            </a:r>
            <a:r>
              <a:rPr lang="en-US" sz="1200" dirty="0">
                <a:solidFill>
                  <a:schemeClr val="tx1"/>
                </a:solidFill>
                <a:latin typeface="Times New Roman" panose="02020603050405020304" pitchFamily="18" charset="0"/>
                <a:cs typeface="Times New Roman" panose="02020603050405020304" pitchFamily="18" charset="0"/>
              </a:rPr>
              <a:t>f</a:t>
            </a:r>
            <a:r>
              <a:rPr lang="en-US" sz="1200" dirty="0" smtClean="0">
                <a:solidFill>
                  <a:schemeClr val="tx1"/>
                </a:solidFill>
                <a:latin typeface="Times New Roman" panose="02020603050405020304" pitchFamily="18" charset="0"/>
                <a:cs typeface="Times New Roman" panose="02020603050405020304" pitchFamily="18" charset="0"/>
              </a:rPr>
              <a:t>rom earth to heaven to minister according to the order of Melchizedek. </a:t>
            </a:r>
            <a:r>
              <a:rPr lang="en-US" sz="1200" dirty="0">
                <a:solidFill>
                  <a:schemeClr val="tx1"/>
                </a:solidFill>
                <a:latin typeface="Times New Roman" panose="02020603050405020304" pitchFamily="18" charset="0"/>
                <a:cs typeface="Times New Roman" panose="02020603050405020304" pitchFamily="18" charset="0"/>
              </a:rPr>
              <a:t>Jesus </a:t>
            </a:r>
            <a:r>
              <a:rPr lang="en-US" sz="1200" dirty="0" smtClean="0">
                <a:solidFill>
                  <a:schemeClr val="tx1"/>
                </a:solidFill>
                <a:latin typeface="Times New Roman" panose="02020603050405020304" pitchFamily="18" charset="0"/>
                <a:cs typeface="Times New Roman" panose="02020603050405020304" pitchFamily="18" charset="0"/>
              </a:rPr>
              <a:t>alone has broken </a:t>
            </a:r>
            <a:r>
              <a:rPr lang="en-US" sz="1200" dirty="0">
                <a:solidFill>
                  <a:schemeClr val="tx1"/>
                </a:solidFill>
                <a:latin typeface="Times New Roman" panose="02020603050405020304" pitchFamily="18" charset="0"/>
                <a:cs typeface="Times New Roman" panose="02020603050405020304" pitchFamily="18" charset="0"/>
              </a:rPr>
              <a:t>the threshold into heavenly realms.</a:t>
            </a:r>
          </a:p>
        </p:txBody>
      </p:sp>
      <p:sp>
        <p:nvSpPr>
          <p:cNvPr id="14" name="Rectangular Callout 13"/>
          <p:cNvSpPr/>
          <p:nvPr/>
        </p:nvSpPr>
        <p:spPr>
          <a:xfrm>
            <a:off x="8949332" y="5100240"/>
            <a:ext cx="3242668" cy="1755596"/>
          </a:xfrm>
          <a:prstGeom prst="wedgeRectCallout">
            <a:avLst>
              <a:gd name="adj1" fmla="val -146026"/>
              <a:gd name="adj2" fmla="val -8377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sz="1200" dirty="0">
                <a:solidFill>
                  <a:schemeClr val="tx1"/>
                </a:solidFill>
                <a:latin typeface="Times New Roman" panose="02020603050405020304" pitchFamily="18" charset="0"/>
                <a:cs typeface="Times New Roman" panose="02020603050405020304" pitchFamily="18" charset="0"/>
              </a:rPr>
              <a:t>6</a:t>
            </a:r>
            <a:r>
              <a:rPr lang="en-US" sz="1200" dirty="0" smtClean="0">
                <a:solidFill>
                  <a:schemeClr val="tx1"/>
                </a:solidFill>
                <a:latin typeface="Times New Roman" panose="02020603050405020304" pitchFamily="18" charset="0"/>
                <a:cs typeface="Times New Roman" panose="02020603050405020304" pitchFamily="18" charset="0"/>
              </a:rPr>
              <a:t>. Earthly genealogy of Aaron: Aaron was a descendant of Levi, the third son of Jacob. </a:t>
            </a:r>
            <a:endParaRPr lang="en-US" sz="12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1084261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2"/>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3319719" y="1575404"/>
            <a:ext cx="5409354" cy="3460824"/>
          </a:xfrm>
          <a:prstGeom prst="rect">
            <a:avLst/>
          </a:prstGeom>
          <a:noFill/>
          <a:extLst>
            <a:ext uri="{909E8E84-426E-40DD-AFC4-6F175D3DCCD1}">
              <a14:hiddenFill xmlns:a14="http://schemas.microsoft.com/office/drawing/2010/main">
                <a:solidFill>
                  <a:srgbClr val="FFFFFF"/>
                </a:solidFill>
              </a14:hiddenFill>
            </a:ext>
          </a:extLst>
        </p:spPr>
      </p:pic>
      <p:sp>
        <p:nvSpPr>
          <p:cNvPr id="27" name="Rectangular Callout 26"/>
          <p:cNvSpPr/>
          <p:nvPr/>
        </p:nvSpPr>
        <p:spPr>
          <a:xfrm>
            <a:off x="-7952" y="-1"/>
            <a:ext cx="8626642" cy="1501367"/>
          </a:xfrm>
          <a:prstGeom prst="wedgeRectCallout">
            <a:avLst>
              <a:gd name="adj1" fmla="val 20023"/>
              <a:gd name="adj2" fmla="val 80625"/>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tabLst>
                <a:tab pos="2292350" algn="l"/>
              </a:tabLst>
            </a:pPr>
            <a:r>
              <a:rPr lang="en-US" sz="1200" dirty="0" smtClean="0">
                <a:solidFill>
                  <a:schemeClr val="tx1"/>
                </a:solidFill>
                <a:latin typeface="Times New Roman" panose="02020603050405020304" pitchFamily="18" charset="0"/>
                <a:cs typeface="Times New Roman" panose="02020603050405020304" pitchFamily="18" charset="0"/>
              </a:rPr>
              <a:t>1. Based on Heb 8:6-9. Lays the foundation for the next picture Heb 8:10-13. The New Covenant is founded upon a superior priestly ministry in heaven (last two pictures) with earthly ramifications (this picture and the next.) </a:t>
            </a:r>
            <a:r>
              <a:rPr lang="en-US" sz="1200" u="sng" dirty="0" smtClean="0">
                <a:solidFill>
                  <a:schemeClr val="tx1"/>
                </a:solidFill>
                <a:latin typeface="Times New Roman" panose="02020603050405020304" pitchFamily="18" charset="0"/>
                <a:cs typeface="Times New Roman" panose="02020603050405020304" pitchFamily="18" charset="0"/>
              </a:rPr>
              <a:t>Moses’ ministry vs Christ’s ministry</a:t>
            </a:r>
            <a:r>
              <a:rPr lang="en-US" sz="1200" dirty="0" smtClean="0">
                <a:solidFill>
                  <a:schemeClr val="tx1"/>
                </a:solidFill>
                <a:latin typeface="Times New Roman" panose="02020603050405020304" pitchFamily="18" charset="0"/>
                <a:cs typeface="Times New Roman" panose="02020603050405020304" pitchFamily="18" charset="0"/>
              </a:rPr>
              <a:t>. The word </a:t>
            </a:r>
            <a:r>
              <a:rPr lang="en-US" sz="1200" i="1" dirty="0" smtClean="0">
                <a:solidFill>
                  <a:schemeClr val="tx1"/>
                </a:solidFill>
                <a:latin typeface="Times New Roman" panose="02020603050405020304" pitchFamily="18" charset="0"/>
                <a:cs typeface="Times New Roman" panose="02020603050405020304" pitchFamily="18" charset="0"/>
              </a:rPr>
              <a:t>ministry</a:t>
            </a:r>
            <a:r>
              <a:rPr lang="en-US" sz="1200" dirty="0" smtClean="0">
                <a:solidFill>
                  <a:schemeClr val="tx1"/>
                </a:solidFill>
                <a:latin typeface="Times New Roman" panose="02020603050405020304" pitchFamily="18" charset="0"/>
                <a:cs typeface="Times New Roman" panose="02020603050405020304" pitchFamily="18" charset="0"/>
              </a:rPr>
              <a:t> strikes the pivotal note BKC. Moses inaugurating the Old Covenant in the desert vs Jesus inaugurating the New Covenant in the Millennial Kingdom. </a:t>
            </a:r>
            <a:r>
              <a:rPr lang="en-US" sz="1200" dirty="0">
                <a:solidFill>
                  <a:schemeClr val="tx1"/>
                </a:solidFill>
                <a:latin typeface="Times New Roman" panose="02020603050405020304" pitchFamily="18" charset="0"/>
                <a:cs typeface="Times New Roman" panose="02020603050405020304" pitchFamily="18" charset="0"/>
              </a:rPr>
              <a:t>Jesus’ ministry surpasses that of the Levitical priests.  </a:t>
            </a:r>
            <a:r>
              <a:rPr lang="en-US" sz="1200" u="sng" dirty="0" smtClean="0">
                <a:solidFill>
                  <a:schemeClr val="tx1"/>
                </a:solidFill>
                <a:latin typeface="Times New Roman" panose="02020603050405020304" pitchFamily="18" charset="0"/>
                <a:cs typeface="Times New Roman" panose="02020603050405020304" pitchFamily="18" charset="0"/>
              </a:rPr>
              <a:t>Moses the mediator vs Christ the mediator</a:t>
            </a:r>
            <a:r>
              <a:rPr lang="en-US" sz="1200" dirty="0" smtClean="0">
                <a:solidFill>
                  <a:schemeClr val="tx1"/>
                </a:solidFill>
                <a:latin typeface="Times New Roman" panose="02020603050405020304" pitchFamily="18" charset="0"/>
                <a:cs typeface="Times New Roman" panose="02020603050405020304" pitchFamily="18" charset="0"/>
              </a:rPr>
              <a:t>. Moses standing on a pedestal between an eagle’s wing and the golden calf vs Jesus standing between Israel and Judah in the Millennial Kingdom. </a:t>
            </a:r>
            <a:r>
              <a:rPr lang="en-US" sz="1200" u="sng" dirty="0" smtClean="0">
                <a:solidFill>
                  <a:schemeClr val="tx1"/>
                </a:solidFill>
                <a:latin typeface="Times New Roman" panose="02020603050405020304" pitchFamily="18" charset="0"/>
                <a:cs typeface="Times New Roman" panose="02020603050405020304" pitchFamily="18" charset="0"/>
              </a:rPr>
              <a:t>Old Covenant promises vs New Covenant promises</a:t>
            </a:r>
            <a:r>
              <a:rPr lang="en-US" sz="1200" dirty="0" smtClean="0">
                <a:solidFill>
                  <a:schemeClr val="tx1"/>
                </a:solidFill>
                <a:latin typeface="Times New Roman" panose="02020603050405020304" pitchFamily="18" charset="0"/>
                <a:cs typeface="Times New Roman" panose="02020603050405020304" pitchFamily="18" charset="0"/>
              </a:rPr>
              <a:t>. </a:t>
            </a:r>
            <a:r>
              <a:rPr lang="en-US" sz="1200" dirty="0">
                <a:solidFill>
                  <a:schemeClr val="tx1"/>
                </a:solidFill>
                <a:latin typeface="Times New Roman" panose="02020603050405020304" pitchFamily="18" charset="0"/>
                <a:cs typeface="Times New Roman" panose="02020603050405020304" pitchFamily="18" charset="0"/>
              </a:rPr>
              <a:t>T</a:t>
            </a:r>
            <a:r>
              <a:rPr lang="en-US" sz="1200" dirty="0" smtClean="0">
                <a:solidFill>
                  <a:schemeClr val="tx1"/>
                </a:solidFill>
                <a:latin typeface="Times New Roman" panose="02020603050405020304" pitchFamily="18" charset="0"/>
                <a:cs typeface="Times New Roman" panose="02020603050405020304" pitchFamily="18" charset="0"/>
              </a:rPr>
              <a:t>he golden calf: God found fault with the nation for which it had no remedy. vs The two sticks: God found fault with the nation and had a remedy Heb 8:8-12. </a:t>
            </a:r>
            <a:endParaRPr lang="en-US" sz="1200" dirty="0">
              <a:solidFill>
                <a:schemeClr val="tx1"/>
              </a:solidFill>
              <a:latin typeface="Times New Roman" panose="02020603050405020304" pitchFamily="18" charset="0"/>
              <a:cs typeface="Times New Roman" panose="02020603050405020304" pitchFamily="18" charset="0"/>
            </a:endParaRPr>
          </a:p>
        </p:txBody>
      </p:sp>
      <p:sp>
        <p:nvSpPr>
          <p:cNvPr id="28" name="Rectangular Callout 27"/>
          <p:cNvSpPr/>
          <p:nvPr/>
        </p:nvSpPr>
        <p:spPr>
          <a:xfrm>
            <a:off x="0" y="1575403"/>
            <a:ext cx="3251860" cy="2675321"/>
          </a:xfrm>
          <a:prstGeom prst="wedgeRectCallout">
            <a:avLst>
              <a:gd name="adj1" fmla="val 71033"/>
              <a:gd name="adj2" fmla="val -18833"/>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sz="1200" dirty="0">
                <a:solidFill>
                  <a:schemeClr val="tx1"/>
                </a:solidFill>
                <a:latin typeface="Times New Roman" panose="02020603050405020304" pitchFamily="18" charset="0"/>
                <a:cs typeface="Times New Roman" panose="02020603050405020304" pitchFamily="18" charset="0"/>
              </a:rPr>
              <a:t>2</a:t>
            </a:r>
            <a:r>
              <a:rPr lang="en-US" sz="1200" dirty="0" smtClean="0">
                <a:solidFill>
                  <a:schemeClr val="tx1"/>
                </a:solidFill>
                <a:latin typeface="Times New Roman" panose="02020603050405020304" pitchFamily="18" charset="0"/>
                <a:cs typeface="Times New Roman" panose="02020603050405020304" pitchFamily="18" charset="0"/>
              </a:rPr>
              <a:t>. Moses ministering. Ratifying the Law by sprinkling blood Heb 9:19. Under Moses’ ministry the Old Covenant was received Ex 19-23, and ratified Ex 24. Pictured are the people shouting out, </a:t>
            </a:r>
            <a:r>
              <a:rPr lang="en-US" sz="1200" i="1" dirty="0" smtClean="0">
                <a:solidFill>
                  <a:schemeClr val="tx1"/>
                </a:solidFill>
                <a:latin typeface="Times New Roman" panose="02020603050405020304" pitchFamily="18" charset="0"/>
                <a:cs typeface="Times New Roman" panose="02020603050405020304" pitchFamily="18" charset="0"/>
              </a:rPr>
              <a:t>All that the Lord says we will do</a:t>
            </a:r>
            <a:r>
              <a:rPr lang="en-US" sz="1200" dirty="0" smtClean="0">
                <a:solidFill>
                  <a:schemeClr val="tx1"/>
                </a:solidFill>
                <a:latin typeface="Times New Roman" panose="02020603050405020304" pitchFamily="18" charset="0"/>
                <a:cs typeface="Times New Roman" panose="02020603050405020304" pitchFamily="18" charset="0"/>
              </a:rPr>
              <a:t> Ex 24:7. Later the Ten Commandments were given and the people fell a lusting after idolatry Ex 32-34. The Law was good but lacked the power to deal with sin. Pictured is the idolatry of Israel as they worshipped the gold bull.</a:t>
            </a:r>
            <a:endParaRPr lang="en-US" sz="1200" dirty="0">
              <a:solidFill>
                <a:schemeClr val="tx1"/>
              </a:solidFill>
              <a:latin typeface="Times New Roman" panose="02020603050405020304" pitchFamily="18" charset="0"/>
              <a:cs typeface="Times New Roman" panose="02020603050405020304" pitchFamily="18" charset="0"/>
            </a:endParaRPr>
          </a:p>
        </p:txBody>
      </p:sp>
      <p:sp>
        <p:nvSpPr>
          <p:cNvPr id="29" name="Rectangular Callout 28"/>
          <p:cNvSpPr/>
          <p:nvPr/>
        </p:nvSpPr>
        <p:spPr>
          <a:xfrm>
            <a:off x="-1" y="4324761"/>
            <a:ext cx="3251861" cy="2533239"/>
          </a:xfrm>
          <a:prstGeom prst="wedgeRectCallout">
            <a:avLst>
              <a:gd name="adj1" fmla="val 168559"/>
              <a:gd name="adj2" fmla="val -73552"/>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sz="1200" dirty="0" smtClean="0">
                <a:solidFill>
                  <a:schemeClr val="tx1"/>
                </a:solidFill>
                <a:latin typeface="Times New Roman" panose="02020603050405020304" pitchFamily="18" charset="0"/>
                <a:cs typeface="Times New Roman" panose="02020603050405020304" pitchFamily="18" charset="0"/>
              </a:rPr>
              <a:t>3. Jesus Christ ministering.  Written on the right, Behold I will make a New Covenant </a:t>
            </a:r>
            <a:r>
              <a:rPr lang="en-US" sz="1200" dirty="0" err="1" smtClean="0">
                <a:solidFill>
                  <a:schemeClr val="tx1"/>
                </a:solidFill>
                <a:latin typeface="Times New Roman" panose="02020603050405020304" pitchFamily="18" charset="0"/>
                <a:cs typeface="Times New Roman" panose="02020603050405020304" pitchFamily="18" charset="0"/>
              </a:rPr>
              <a:t>Jer</a:t>
            </a:r>
            <a:r>
              <a:rPr lang="en-US" sz="1200" dirty="0" smtClean="0">
                <a:solidFill>
                  <a:schemeClr val="tx1"/>
                </a:solidFill>
                <a:latin typeface="Times New Roman" panose="02020603050405020304" pitchFamily="18" charset="0"/>
                <a:cs typeface="Times New Roman" panose="02020603050405020304" pitchFamily="18" charset="0"/>
              </a:rPr>
              <a:t> 31:31-34. The announcement that New Covenant will be made is followed by a declaration that it will differ from the Old Covenant in that it was founded on better promises, his poured out blood Mt 26:28. His libation set the seal upon the sin offering of his sacrificial life.</a:t>
            </a:r>
            <a:endParaRPr lang="en-US" sz="1200" dirty="0">
              <a:solidFill>
                <a:schemeClr val="tx1"/>
              </a:solidFill>
              <a:latin typeface="Times New Roman" panose="02020603050405020304" pitchFamily="18" charset="0"/>
              <a:cs typeface="Times New Roman" panose="02020603050405020304" pitchFamily="18" charset="0"/>
            </a:endParaRPr>
          </a:p>
        </p:txBody>
      </p:sp>
      <p:sp>
        <p:nvSpPr>
          <p:cNvPr id="33" name="Rectangular Callout 32"/>
          <p:cNvSpPr/>
          <p:nvPr/>
        </p:nvSpPr>
        <p:spPr>
          <a:xfrm>
            <a:off x="8796932" y="1575403"/>
            <a:ext cx="3398108" cy="1959034"/>
          </a:xfrm>
          <a:prstGeom prst="wedgeRectCallout">
            <a:avLst>
              <a:gd name="adj1" fmla="val -97318"/>
              <a:gd name="adj2" fmla="val 28643"/>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sz="1200" dirty="0" smtClean="0">
                <a:solidFill>
                  <a:schemeClr val="tx1"/>
                </a:solidFill>
                <a:latin typeface="Times New Roman" panose="02020603050405020304" pitchFamily="18" charset="0"/>
                <a:cs typeface="Times New Roman" panose="02020603050405020304" pitchFamily="18" charset="0"/>
              </a:rPr>
              <a:t>7.  The New Covenant will be made that will differ from the previous one. Promised is future restoration, illustrated by the two sticks joining together promising the uniting of the nation </a:t>
            </a:r>
            <a:r>
              <a:rPr lang="en-US" sz="1200" dirty="0" err="1" smtClean="0">
                <a:solidFill>
                  <a:schemeClr val="tx1"/>
                </a:solidFill>
                <a:latin typeface="Times New Roman" panose="02020603050405020304" pitchFamily="18" charset="0"/>
                <a:cs typeface="Times New Roman" panose="02020603050405020304" pitchFamily="18" charset="0"/>
              </a:rPr>
              <a:t>Ezek</a:t>
            </a:r>
            <a:r>
              <a:rPr lang="en-US" sz="1200" dirty="0" smtClean="0">
                <a:solidFill>
                  <a:schemeClr val="tx1"/>
                </a:solidFill>
                <a:latin typeface="Times New Roman" panose="02020603050405020304" pitchFamily="18" charset="0"/>
                <a:cs typeface="Times New Roman" panose="02020603050405020304" pitchFamily="18" charset="0"/>
              </a:rPr>
              <a:t> 37:16. The blessings that follow are similar Heb 8:10-12.  Pictured is an ever bearing almond tree with buds, blossoms, immature almonds and ripe nuts on the same tree and at the same time. We picture an almond because the name means awakening. </a:t>
            </a:r>
          </a:p>
        </p:txBody>
      </p:sp>
      <p:sp>
        <p:nvSpPr>
          <p:cNvPr id="34" name="Rectangular Callout 33"/>
          <p:cNvSpPr/>
          <p:nvPr/>
        </p:nvSpPr>
        <p:spPr>
          <a:xfrm>
            <a:off x="3319718" y="5110265"/>
            <a:ext cx="4563893" cy="1735861"/>
          </a:xfrm>
          <a:prstGeom prst="wedgeRectCallout">
            <a:avLst>
              <a:gd name="adj1" fmla="val -23444"/>
              <a:gd name="adj2" fmla="val -180919"/>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sz="1200" dirty="0" smtClean="0">
                <a:solidFill>
                  <a:schemeClr val="tx1"/>
                </a:solidFill>
                <a:latin typeface="Times New Roman" panose="02020603050405020304" pitchFamily="18" charset="0"/>
                <a:cs typeface="Times New Roman" panose="02020603050405020304" pitchFamily="18" charset="0"/>
              </a:rPr>
              <a:t>4. Moses the mediator. Mt Sinai was a frightening experience for the people. They begged Moses to speak to them so they didn’t have to  hear God speak Ex 20:18-21. Moses the mediator instilled the fear of the LORD in them, but it didn’t last very long. They soon fell into sin by worshipping the golden bull, one of the gods of Egypt. Moses interceded that they not all die. Below Moses are people worshipping  the idol. Above Moses hoovering over Sinai is an outstretched eagle’s wing, symbol of mercy. Around Moses is a remnant who are reaching out, pleading for mercy. The faithful are always the few.</a:t>
            </a:r>
            <a:endParaRPr lang="en-US" sz="1200" dirty="0">
              <a:solidFill>
                <a:schemeClr val="tx1"/>
              </a:solidFill>
              <a:latin typeface="Times New Roman" panose="02020603050405020304" pitchFamily="18" charset="0"/>
              <a:cs typeface="Times New Roman" panose="02020603050405020304" pitchFamily="18" charset="0"/>
            </a:endParaRPr>
          </a:p>
        </p:txBody>
      </p:sp>
      <p:sp>
        <p:nvSpPr>
          <p:cNvPr id="13" name="Rectangular Callout 12"/>
          <p:cNvSpPr/>
          <p:nvPr/>
        </p:nvSpPr>
        <p:spPr>
          <a:xfrm>
            <a:off x="8796933" y="3598606"/>
            <a:ext cx="3379628" cy="1437622"/>
          </a:xfrm>
          <a:prstGeom prst="wedgeRectCallout">
            <a:avLst>
              <a:gd name="adj1" fmla="val -153974"/>
              <a:gd name="adj2" fmla="val -9701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sz="1200" dirty="0" smtClean="0">
                <a:solidFill>
                  <a:schemeClr val="tx1"/>
                </a:solidFill>
                <a:latin typeface="Times New Roman" panose="02020603050405020304" pitchFamily="18" charset="0"/>
                <a:cs typeface="Times New Roman" panose="02020603050405020304" pitchFamily="18" charset="0"/>
              </a:rPr>
              <a:t>6. Promises that failed. Fractured fellowship.  That there was a promise of a New Covenant makes clear that the Old was inadequate</a:t>
            </a:r>
            <a:r>
              <a:rPr lang="en-US" sz="1200" dirty="0">
                <a:solidFill>
                  <a:schemeClr val="tx1"/>
                </a:solidFill>
                <a:latin typeface="Times New Roman" panose="02020603050405020304" pitchFamily="18" charset="0"/>
                <a:cs typeface="Times New Roman" panose="02020603050405020304" pitchFamily="18" charset="0"/>
              </a:rPr>
              <a:t>. The Old Covenant failed because of the sinfulness of the nation.</a:t>
            </a:r>
          </a:p>
        </p:txBody>
      </p:sp>
      <p:sp>
        <p:nvSpPr>
          <p:cNvPr id="14" name="Rectangular Callout 13"/>
          <p:cNvSpPr/>
          <p:nvPr/>
        </p:nvSpPr>
        <p:spPr>
          <a:xfrm>
            <a:off x="8755299" y="0"/>
            <a:ext cx="3436701" cy="1489492"/>
          </a:xfrm>
          <a:prstGeom prst="wedgeRectCallout">
            <a:avLst>
              <a:gd name="adj1" fmla="val -61883"/>
              <a:gd name="adj2" fmla="val 122829"/>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sz="1200" dirty="0" smtClean="0">
                <a:solidFill>
                  <a:schemeClr val="tx1"/>
                </a:solidFill>
                <a:latin typeface="Times New Roman" panose="02020603050405020304" pitchFamily="18" charset="0"/>
                <a:cs typeface="Times New Roman" panose="02020603050405020304" pitchFamily="18" charset="0"/>
              </a:rPr>
              <a:t>8.  A description of the superior accomplishments of the New Covenant. These benefits find their ultimate fulfillment in the millennial kingdom</a:t>
            </a:r>
            <a:r>
              <a:rPr lang="en-US" sz="1200" dirty="0" smtClean="0">
                <a:solidFill>
                  <a:schemeClr val="tx1"/>
                </a:solidFill>
                <a:latin typeface="Times New Roman" panose="02020603050405020304" pitchFamily="18" charset="0"/>
                <a:cs typeface="Times New Roman" panose="02020603050405020304" pitchFamily="18" charset="0"/>
              </a:rPr>
              <a:t>. Illustrated by almond blossoms. </a:t>
            </a:r>
            <a:r>
              <a:rPr lang="en-US" sz="1200" dirty="0" smtClean="0">
                <a:solidFill>
                  <a:schemeClr val="tx1"/>
                </a:solidFill>
                <a:latin typeface="Times New Roman" panose="02020603050405020304" pitchFamily="18" charset="0"/>
                <a:cs typeface="Times New Roman" panose="02020603050405020304" pitchFamily="18" charset="0"/>
              </a:rPr>
              <a:t>The priests serving in the temple were ministering in a sanctuary that was actually a </a:t>
            </a:r>
            <a:r>
              <a:rPr lang="en-US" sz="1200" dirty="0" smtClean="0">
                <a:solidFill>
                  <a:schemeClr val="tx1"/>
                </a:solidFill>
                <a:latin typeface="Times New Roman" panose="02020603050405020304" pitchFamily="18" charset="0"/>
                <a:cs typeface="Times New Roman" panose="02020603050405020304" pitchFamily="18" charset="0"/>
              </a:rPr>
              <a:t>copy.</a:t>
            </a:r>
            <a:endParaRPr lang="en-US" sz="1200" dirty="0">
              <a:solidFill>
                <a:schemeClr val="tx1"/>
              </a:solidFill>
              <a:latin typeface="Times New Roman" panose="02020603050405020304" pitchFamily="18" charset="0"/>
              <a:cs typeface="Times New Roman" panose="02020603050405020304" pitchFamily="18" charset="0"/>
            </a:endParaRPr>
          </a:p>
        </p:txBody>
      </p:sp>
      <p:sp>
        <p:nvSpPr>
          <p:cNvPr id="15" name="Rectangular Callout 14"/>
          <p:cNvSpPr/>
          <p:nvPr/>
        </p:nvSpPr>
        <p:spPr>
          <a:xfrm>
            <a:off x="7970108" y="5100397"/>
            <a:ext cx="4206453" cy="1755596"/>
          </a:xfrm>
          <a:prstGeom prst="wedgeRectCallout">
            <a:avLst>
              <a:gd name="adj1" fmla="val -66706"/>
              <a:gd name="adj2" fmla="val -129351"/>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sz="1200" dirty="0" smtClean="0">
                <a:solidFill>
                  <a:schemeClr val="tx1"/>
                </a:solidFill>
                <a:latin typeface="Times New Roman" panose="02020603050405020304" pitchFamily="18" charset="0"/>
                <a:cs typeface="Times New Roman" panose="02020603050405020304" pitchFamily="18" charset="0"/>
              </a:rPr>
              <a:t>5. Christ the mediator. Christ ministry as mediator is better than that of the Levitical priests because it is based on a better covenant. At the last supper Jesus inaugurated the Lord’s supper saying that the cup was  the new covenant in my blood which is shed for you Mk 14:22-24. Paul applied them to the church 1 Cor 11:23-27. Jesus Christ is the mediator of the New Covenant Heb 9:15; 12:24. Today the church is grafted in to the place of blessing Rom 11. At Christ’s Second Coming the branches will be united into the place of blessing.  </a:t>
            </a:r>
            <a:endParaRPr lang="en-US" sz="12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0084548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3413051" y="1698171"/>
            <a:ext cx="5341912" cy="3328049"/>
          </a:xfrm>
          <a:prstGeom prst="rect">
            <a:avLst/>
          </a:prstGeom>
          <a:noFill/>
          <a:extLst>
            <a:ext uri="{909E8E84-426E-40DD-AFC4-6F175D3DCCD1}">
              <a14:hiddenFill xmlns:a14="http://schemas.microsoft.com/office/drawing/2010/main">
                <a:solidFill>
                  <a:srgbClr val="FFFFFF"/>
                </a:solidFill>
              </a14:hiddenFill>
            </a:ext>
          </a:extLst>
        </p:spPr>
      </p:pic>
      <p:sp>
        <p:nvSpPr>
          <p:cNvPr id="27" name="Rectangular Callout 26"/>
          <p:cNvSpPr/>
          <p:nvPr/>
        </p:nvSpPr>
        <p:spPr>
          <a:xfrm>
            <a:off x="-21186" y="0"/>
            <a:ext cx="8776149" cy="1643942"/>
          </a:xfrm>
          <a:prstGeom prst="wedgeRectCallout">
            <a:avLst>
              <a:gd name="adj1" fmla="val 23378"/>
              <a:gd name="adj2" fmla="val 74732"/>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tabLst>
                <a:tab pos="2292350" algn="l"/>
              </a:tabLst>
            </a:pPr>
            <a:r>
              <a:rPr lang="en-US" sz="1200" dirty="0" smtClean="0">
                <a:solidFill>
                  <a:schemeClr val="tx1"/>
                </a:solidFill>
                <a:latin typeface="Times New Roman" panose="02020603050405020304" pitchFamily="18" charset="0"/>
                <a:cs typeface="Times New Roman" panose="02020603050405020304" pitchFamily="18" charset="0"/>
              </a:rPr>
              <a:t>1. Based on Heb 8:7-13. The very need of a new covenant demonstrates the inadequacy of the old Heb 8:7. </a:t>
            </a:r>
            <a:r>
              <a:rPr lang="en-US" sz="1200" u="sng" dirty="0" smtClean="0">
                <a:solidFill>
                  <a:schemeClr val="tx1"/>
                </a:solidFill>
                <a:latin typeface="Times New Roman" panose="02020603050405020304" pitchFamily="18" charset="0"/>
                <a:cs typeface="Times New Roman" panose="02020603050405020304" pitchFamily="18" charset="0"/>
              </a:rPr>
              <a:t>The left side</a:t>
            </a:r>
            <a:r>
              <a:rPr lang="en-US" sz="1200" dirty="0" smtClean="0">
                <a:solidFill>
                  <a:schemeClr val="tx1"/>
                </a:solidFill>
                <a:latin typeface="Times New Roman" panose="02020603050405020304" pitchFamily="18" charset="0"/>
                <a:cs typeface="Times New Roman" panose="02020603050405020304" pitchFamily="18" charset="0"/>
              </a:rPr>
              <a:t>: </a:t>
            </a:r>
            <a:r>
              <a:rPr lang="en-US" sz="1200" dirty="0">
                <a:solidFill>
                  <a:schemeClr val="tx1"/>
                </a:solidFill>
                <a:latin typeface="Times New Roman" panose="02020603050405020304" pitchFamily="18" charset="0"/>
                <a:cs typeface="Times New Roman" panose="02020603050405020304" pitchFamily="18" charset="0"/>
              </a:rPr>
              <a:t>The Old Covenant failed because of the sinfulness of the people Heb 8:8</a:t>
            </a:r>
            <a:r>
              <a:rPr lang="en-US" sz="1200" dirty="0" smtClean="0">
                <a:solidFill>
                  <a:schemeClr val="tx1"/>
                </a:solidFill>
                <a:latin typeface="Times New Roman" panose="02020603050405020304" pitchFamily="18" charset="0"/>
                <a:cs typeface="Times New Roman" panose="02020603050405020304" pitchFamily="18" charset="0"/>
              </a:rPr>
              <a:t>. God announced a new covenant in a passage where He found fault with the </a:t>
            </a:r>
            <a:r>
              <a:rPr lang="en-US" sz="1200" dirty="0">
                <a:solidFill>
                  <a:schemeClr val="tx1"/>
                </a:solidFill>
                <a:latin typeface="Times New Roman" panose="02020603050405020304" pitchFamily="18" charset="0"/>
                <a:cs typeface="Times New Roman" panose="02020603050405020304" pitchFamily="18" charset="0"/>
              </a:rPr>
              <a:t>people </a:t>
            </a:r>
            <a:r>
              <a:rPr lang="en-US" sz="1200" dirty="0" smtClean="0">
                <a:solidFill>
                  <a:schemeClr val="tx1"/>
                </a:solidFill>
                <a:latin typeface="Times New Roman" panose="02020603050405020304" pitchFamily="18" charset="0"/>
                <a:cs typeface="Times New Roman" panose="02020603050405020304" pitchFamily="18" charset="0"/>
              </a:rPr>
              <a:t>Heb 8:8-12; </a:t>
            </a:r>
            <a:r>
              <a:rPr lang="en-US" sz="1200" dirty="0" err="1" smtClean="0">
                <a:solidFill>
                  <a:schemeClr val="tx1"/>
                </a:solidFill>
                <a:latin typeface="Times New Roman" panose="02020603050405020304" pitchFamily="18" charset="0"/>
                <a:cs typeface="Times New Roman" panose="02020603050405020304" pitchFamily="18" charset="0"/>
              </a:rPr>
              <a:t>Jer</a:t>
            </a:r>
            <a:r>
              <a:rPr lang="en-US" sz="1200" dirty="0" smtClean="0">
                <a:solidFill>
                  <a:schemeClr val="tx1"/>
                </a:solidFill>
                <a:latin typeface="Times New Roman" panose="02020603050405020304" pitchFamily="18" charset="0"/>
                <a:cs typeface="Times New Roman" panose="02020603050405020304" pitchFamily="18" charset="0"/>
              </a:rPr>
              <a:t> 31:31-34. </a:t>
            </a:r>
            <a:r>
              <a:rPr lang="en-US" sz="1200" u="sng" dirty="0" smtClean="0">
                <a:solidFill>
                  <a:schemeClr val="tx1"/>
                </a:solidFill>
                <a:latin typeface="Times New Roman" panose="02020603050405020304" pitchFamily="18" charset="0"/>
                <a:cs typeface="Times New Roman" panose="02020603050405020304" pitchFamily="18" charset="0"/>
              </a:rPr>
              <a:t>The right side</a:t>
            </a:r>
            <a:r>
              <a:rPr lang="en-US" sz="1200" dirty="0" smtClean="0">
                <a:solidFill>
                  <a:schemeClr val="tx1"/>
                </a:solidFill>
                <a:latin typeface="Times New Roman" panose="02020603050405020304" pitchFamily="18" charset="0"/>
                <a:cs typeface="Times New Roman" panose="02020603050405020304" pitchFamily="18" charset="0"/>
              </a:rPr>
              <a:t>: God by the New Covenant provides superior blessings for his people</a:t>
            </a:r>
            <a:r>
              <a:rPr lang="en-US" sz="1200" dirty="0">
                <a:solidFill>
                  <a:schemeClr val="tx1"/>
                </a:solidFill>
                <a:latin typeface="Times New Roman" panose="02020603050405020304" pitchFamily="18" charset="0"/>
                <a:cs typeface="Times New Roman" panose="02020603050405020304" pitchFamily="18" charset="0"/>
              </a:rPr>
              <a:t>. The number of blessings vary according to the way you count. There are six </a:t>
            </a:r>
            <a:r>
              <a:rPr lang="en-US" sz="1200" i="1" dirty="0">
                <a:solidFill>
                  <a:schemeClr val="tx1"/>
                </a:solidFill>
                <a:latin typeface="Times New Roman" panose="02020603050405020304" pitchFamily="18" charset="0"/>
                <a:cs typeface="Times New Roman" panose="02020603050405020304" pitchFamily="18" charset="0"/>
              </a:rPr>
              <a:t>I wills</a:t>
            </a:r>
            <a:r>
              <a:rPr lang="en-US" sz="1200" dirty="0">
                <a:solidFill>
                  <a:schemeClr val="tx1"/>
                </a:solidFill>
                <a:latin typeface="Times New Roman" panose="02020603050405020304" pitchFamily="18" charset="0"/>
                <a:cs typeface="Times New Roman" panose="02020603050405020304" pitchFamily="18" charset="0"/>
              </a:rPr>
              <a:t> in the text, so we have six blessings circled</a:t>
            </a:r>
            <a:r>
              <a:rPr lang="en-US" sz="1200" dirty="0" smtClean="0">
                <a:solidFill>
                  <a:schemeClr val="tx1"/>
                </a:solidFill>
                <a:latin typeface="Times New Roman" panose="02020603050405020304" pitchFamily="18" charset="0"/>
                <a:cs typeface="Times New Roman" panose="02020603050405020304" pitchFamily="18" charset="0"/>
              </a:rPr>
              <a:t>. </a:t>
            </a:r>
            <a:r>
              <a:rPr lang="en-US" sz="1200" u="sng" dirty="0" smtClean="0">
                <a:solidFill>
                  <a:schemeClr val="tx1"/>
                </a:solidFill>
                <a:latin typeface="Times New Roman" panose="02020603050405020304" pitchFamily="18" charset="0"/>
                <a:cs typeface="Times New Roman" panose="02020603050405020304" pitchFamily="18" charset="0"/>
              </a:rPr>
              <a:t>Stark contrast between the two sides</a:t>
            </a:r>
            <a:r>
              <a:rPr lang="en-US" sz="1200" dirty="0" smtClean="0">
                <a:solidFill>
                  <a:schemeClr val="tx1"/>
                </a:solidFill>
                <a:latin typeface="Times New Roman" panose="02020603050405020304" pitchFamily="18" charset="0"/>
                <a:cs typeface="Times New Roman" panose="02020603050405020304" pitchFamily="18" charset="0"/>
              </a:rPr>
              <a:t>: The </a:t>
            </a:r>
            <a:r>
              <a:rPr lang="en-US" sz="1200" i="1" dirty="0" smtClean="0">
                <a:solidFill>
                  <a:schemeClr val="tx1"/>
                </a:solidFill>
                <a:latin typeface="Times New Roman" panose="02020603050405020304" pitchFamily="18" charset="0"/>
                <a:cs typeface="Times New Roman" panose="02020603050405020304" pitchFamily="18" charset="0"/>
              </a:rPr>
              <a:t>We will</a:t>
            </a:r>
            <a:r>
              <a:rPr lang="en-US" sz="1200" dirty="0" smtClean="0">
                <a:solidFill>
                  <a:schemeClr val="tx1"/>
                </a:solidFill>
                <a:latin typeface="Times New Roman" panose="02020603050405020304" pitchFamily="18" charset="0"/>
                <a:cs typeface="Times New Roman" panose="02020603050405020304" pitchFamily="18" charset="0"/>
              </a:rPr>
              <a:t> of man grew old Heb 8:13. Sin never ceased. By design there are twelve </a:t>
            </a:r>
            <a:r>
              <a:rPr lang="en-US" sz="1200" i="1" dirty="0" smtClean="0">
                <a:solidFill>
                  <a:schemeClr val="tx1"/>
                </a:solidFill>
                <a:latin typeface="Times New Roman" panose="02020603050405020304" pitchFamily="18" charset="0"/>
                <a:cs typeface="Times New Roman" panose="02020603050405020304" pitchFamily="18" charset="0"/>
              </a:rPr>
              <a:t>we wills</a:t>
            </a:r>
            <a:r>
              <a:rPr lang="en-US" sz="1200" dirty="0" smtClean="0">
                <a:solidFill>
                  <a:schemeClr val="tx1"/>
                </a:solidFill>
                <a:latin typeface="Times New Roman" panose="02020603050405020304" pitchFamily="18" charset="0"/>
                <a:cs typeface="Times New Roman" panose="02020603050405020304" pitchFamily="18" charset="0"/>
              </a:rPr>
              <a:t> on the left to show that where sin abounded, grace did much more abound, on the right. </a:t>
            </a:r>
            <a:r>
              <a:rPr lang="en-US" sz="1200" dirty="0">
                <a:solidFill>
                  <a:schemeClr val="tx1"/>
                </a:solidFill>
                <a:latin typeface="Times New Roman" panose="02020603050405020304" pitchFamily="18" charset="0"/>
                <a:cs typeface="Times New Roman" panose="02020603050405020304" pitchFamily="18" charset="0"/>
              </a:rPr>
              <a:t>T</a:t>
            </a:r>
            <a:r>
              <a:rPr lang="en-US" sz="1200" dirty="0" smtClean="0">
                <a:solidFill>
                  <a:schemeClr val="tx1"/>
                </a:solidFill>
                <a:latin typeface="Times New Roman" panose="02020603050405020304" pitchFamily="18" charset="0"/>
                <a:cs typeface="Times New Roman" panose="02020603050405020304" pitchFamily="18" charset="0"/>
              </a:rPr>
              <a:t>here is a total disconnect between man’s inward affections vs the inward affections God will put in man. There can be no bipartisan agreement between the two sides, a better New Covenant was anticipated. The faults are arranged following the pattern of Stephen’s indictment, Acts </a:t>
            </a:r>
            <a:r>
              <a:rPr lang="en-US" sz="1200" dirty="0">
                <a:solidFill>
                  <a:schemeClr val="tx1"/>
                </a:solidFill>
                <a:latin typeface="Times New Roman" panose="02020603050405020304" pitchFamily="18" charset="0"/>
                <a:cs typeface="Times New Roman" panose="02020603050405020304" pitchFamily="18" charset="0"/>
              </a:rPr>
              <a:t>7</a:t>
            </a:r>
            <a:r>
              <a:rPr lang="en-US" sz="1200" dirty="0" smtClean="0">
                <a:solidFill>
                  <a:schemeClr val="tx1"/>
                </a:solidFill>
                <a:latin typeface="Times New Roman" panose="02020603050405020304" pitchFamily="18" charset="0"/>
                <a:cs typeface="Times New Roman" panose="02020603050405020304" pitchFamily="18" charset="0"/>
              </a:rPr>
              <a:t>. In Brazil the expression </a:t>
            </a:r>
            <a:r>
              <a:rPr lang="en-US" sz="1200" i="1" dirty="0" smtClean="0">
                <a:solidFill>
                  <a:schemeClr val="tx1"/>
                </a:solidFill>
                <a:latin typeface="Times New Roman" panose="02020603050405020304" pitchFamily="18" charset="0"/>
                <a:cs typeface="Times New Roman" panose="02020603050405020304" pitchFamily="18" charset="0"/>
              </a:rPr>
              <a:t>All is blue</a:t>
            </a:r>
            <a:r>
              <a:rPr lang="en-US" sz="1200" dirty="0" smtClean="0">
                <a:solidFill>
                  <a:schemeClr val="tx1"/>
                </a:solidFill>
                <a:latin typeface="Times New Roman" panose="02020603050405020304" pitchFamily="18" charset="0"/>
                <a:cs typeface="Times New Roman" panose="02020603050405020304" pitchFamily="18" charset="0"/>
              </a:rPr>
              <a:t> means </a:t>
            </a:r>
            <a:r>
              <a:rPr lang="en-US" sz="1200" i="1" dirty="0" smtClean="0">
                <a:solidFill>
                  <a:schemeClr val="tx1"/>
                </a:solidFill>
                <a:latin typeface="Times New Roman" panose="02020603050405020304" pitchFamily="18" charset="0"/>
                <a:cs typeface="Times New Roman" panose="02020603050405020304" pitchFamily="18" charset="0"/>
              </a:rPr>
              <a:t>Everything is rosy</a:t>
            </a:r>
            <a:r>
              <a:rPr lang="en-US" sz="1200" dirty="0" smtClean="0">
                <a:solidFill>
                  <a:schemeClr val="tx1"/>
                </a:solidFill>
                <a:latin typeface="Times New Roman" panose="02020603050405020304" pitchFamily="18" charset="0"/>
                <a:cs typeface="Times New Roman" panose="02020603050405020304" pitchFamily="18" charset="0"/>
              </a:rPr>
              <a:t>, thus the blue.</a:t>
            </a:r>
          </a:p>
        </p:txBody>
      </p:sp>
      <p:sp>
        <p:nvSpPr>
          <p:cNvPr id="28" name="Rectangular Callout 27"/>
          <p:cNvSpPr/>
          <p:nvPr/>
        </p:nvSpPr>
        <p:spPr>
          <a:xfrm>
            <a:off x="-21186" y="1695848"/>
            <a:ext cx="3356516" cy="1054726"/>
          </a:xfrm>
          <a:prstGeom prst="wedgeRectCallout">
            <a:avLst>
              <a:gd name="adj1" fmla="val 68341"/>
              <a:gd name="adj2" fmla="val 23364"/>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tabLst>
                <a:tab pos="2339975" algn="l"/>
              </a:tabLst>
            </a:pPr>
            <a:r>
              <a:rPr lang="en-US" sz="1200" dirty="0" smtClean="0">
                <a:solidFill>
                  <a:schemeClr val="tx1"/>
                </a:solidFill>
                <a:latin typeface="Times New Roman" panose="02020603050405020304" pitchFamily="18" charset="0"/>
                <a:cs typeface="Times New Roman" panose="02020603050405020304" pitchFamily="18" charset="0"/>
              </a:rPr>
              <a:t>2. Moses up holding the Law. The people solemnly vowed, </a:t>
            </a:r>
            <a:r>
              <a:rPr lang="en-US" sz="1200" i="1" dirty="0" smtClean="0">
                <a:solidFill>
                  <a:schemeClr val="tx1"/>
                </a:solidFill>
                <a:latin typeface="Times New Roman" panose="02020603050405020304" pitchFamily="18" charset="0"/>
                <a:cs typeface="Times New Roman" panose="02020603050405020304" pitchFamily="18" charset="0"/>
              </a:rPr>
              <a:t>All that the Lord says we will do</a:t>
            </a:r>
            <a:r>
              <a:rPr lang="en-US" sz="1200" dirty="0" smtClean="0">
                <a:solidFill>
                  <a:schemeClr val="tx1"/>
                </a:solidFill>
                <a:latin typeface="Times New Roman" panose="02020603050405020304" pitchFamily="18" charset="0"/>
                <a:cs typeface="Times New Roman" panose="02020603050405020304" pitchFamily="18" charset="0"/>
              </a:rPr>
              <a:t>. What great expectations. But things started to fall apart from the beginning. And the further history played out, the more self righteous they became. Finally it became crunch time</a:t>
            </a:r>
            <a:r>
              <a:rPr lang="en-US" sz="1200" dirty="0">
                <a:solidFill>
                  <a:schemeClr val="tx1"/>
                </a:solidFill>
                <a:latin typeface="Times New Roman" panose="02020603050405020304" pitchFamily="18" charset="0"/>
                <a:cs typeface="Times New Roman" panose="02020603050405020304" pitchFamily="18" charset="0"/>
              </a:rPr>
              <a:t> </a:t>
            </a:r>
            <a:r>
              <a:rPr lang="en-US" sz="1200" dirty="0" smtClean="0">
                <a:solidFill>
                  <a:schemeClr val="tx1"/>
                </a:solidFill>
                <a:latin typeface="Times New Roman" panose="02020603050405020304" pitchFamily="18" charset="0"/>
                <a:cs typeface="Times New Roman" panose="02020603050405020304" pitchFamily="18" charset="0"/>
              </a:rPr>
              <a:t>vs Grace, </a:t>
            </a:r>
            <a:r>
              <a:rPr lang="en-US" sz="1200" i="1" dirty="0" err="1">
                <a:solidFill>
                  <a:schemeClr val="tx1"/>
                </a:solidFill>
                <a:latin typeface="Times New Roman" panose="02020603050405020304" pitchFamily="18" charset="0"/>
                <a:cs typeface="Times New Roman" panose="02020603050405020304" pitchFamily="18" charset="0"/>
              </a:rPr>
              <a:t>H</a:t>
            </a:r>
            <a:r>
              <a:rPr lang="en-US" sz="1200" i="1" dirty="0" err="1" smtClean="0">
                <a:solidFill>
                  <a:schemeClr val="tx1"/>
                </a:solidFill>
                <a:latin typeface="Times New Roman" panose="02020603050405020304" pitchFamily="18" charset="0"/>
                <a:cs typeface="Times New Roman" panose="02020603050405020304" pitchFamily="18" charset="0"/>
              </a:rPr>
              <a:t>esed</a:t>
            </a:r>
            <a:r>
              <a:rPr lang="en-US" sz="1200" i="1" dirty="0" smtClean="0">
                <a:solidFill>
                  <a:schemeClr val="tx1"/>
                </a:solidFill>
                <a:latin typeface="Times New Roman" panose="02020603050405020304" pitchFamily="18" charset="0"/>
                <a:cs typeface="Times New Roman" panose="02020603050405020304" pitchFamily="18" charset="0"/>
              </a:rPr>
              <a:t>,</a:t>
            </a:r>
            <a:r>
              <a:rPr lang="en-US" sz="1200" dirty="0" smtClean="0">
                <a:solidFill>
                  <a:schemeClr val="tx1"/>
                </a:solidFill>
                <a:latin typeface="Times New Roman" panose="02020603050405020304" pitchFamily="18" charset="0"/>
                <a:cs typeface="Times New Roman" panose="02020603050405020304" pitchFamily="18" charset="0"/>
              </a:rPr>
              <a:t> here I stand.</a:t>
            </a:r>
            <a:endParaRPr lang="en-US" sz="1200" dirty="0">
              <a:solidFill>
                <a:schemeClr val="tx1"/>
              </a:solidFill>
              <a:latin typeface="Times New Roman" panose="02020603050405020304" pitchFamily="18" charset="0"/>
              <a:cs typeface="Times New Roman" panose="02020603050405020304" pitchFamily="18" charset="0"/>
            </a:endParaRPr>
          </a:p>
        </p:txBody>
      </p:sp>
      <p:sp>
        <p:nvSpPr>
          <p:cNvPr id="29" name="Rectangular Callout 28"/>
          <p:cNvSpPr/>
          <p:nvPr/>
        </p:nvSpPr>
        <p:spPr>
          <a:xfrm>
            <a:off x="-1" y="2787446"/>
            <a:ext cx="3335331" cy="4070554"/>
          </a:xfrm>
          <a:prstGeom prst="wedgeRectCallout">
            <a:avLst>
              <a:gd name="adj1" fmla="val 102773"/>
              <a:gd name="adj2" fmla="val -44384"/>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sz="1200" dirty="0" smtClean="0">
                <a:solidFill>
                  <a:schemeClr val="tx1"/>
                </a:solidFill>
                <a:latin typeface="Times New Roman" panose="02020603050405020304" pitchFamily="18" charset="0"/>
                <a:cs typeface="Times New Roman" panose="02020603050405020304" pitchFamily="18" charset="0"/>
              </a:rPr>
              <a:t>3. Heb 8:8, Finding fault with them. The Sanhedrin asked Stephen, Acts 7:1, </a:t>
            </a:r>
            <a:r>
              <a:rPr lang="en-US" sz="1200" i="1" dirty="0" smtClean="0">
                <a:solidFill>
                  <a:schemeClr val="tx1"/>
                </a:solidFill>
                <a:latin typeface="Times New Roman" panose="02020603050405020304" pitchFamily="18" charset="0"/>
                <a:cs typeface="Times New Roman" panose="02020603050405020304" pitchFamily="18" charset="0"/>
              </a:rPr>
              <a:t>Are these things so?</a:t>
            </a:r>
            <a:r>
              <a:rPr lang="en-US" sz="1200" dirty="0" smtClean="0">
                <a:solidFill>
                  <a:schemeClr val="tx1"/>
                </a:solidFill>
                <a:latin typeface="Times New Roman" panose="02020603050405020304" pitchFamily="18" charset="0"/>
                <a:cs typeface="Times New Roman" panose="02020603050405020304" pitchFamily="18" charset="0"/>
              </a:rPr>
              <a:t> We follow the style of Stephen’s indictment: </a:t>
            </a:r>
          </a:p>
          <a:p>
            <a:r>
              <a:rPr lang="en-US" sz="1200" dirty="0">
                <a:solidFill>
                  <a:schemeClr val="tx1"/>
                </a:solidFill>
                <a:latin typeface="Times New Roman" panose="02020603050405020304" pitchFamily="18" charset="0"/>
                <a:cs typeface="Times New Roman" panose="02020603050405020304" pitchFamily="18" charset="0"/>
              </a:rPr>
              <a:t>M</a:t>
            </a:r>
            <a:r>
              <a:rPr lang="en-US" sz="1200" dirty="0" smtClean="0">
                <a:solidFill>
                  <a:schemeClr val="tx1"/>
                </a:solidFill>
                <a:latin typeface="Times New Roman" panose="02020603050405020304" pitchFamily="18" charset="0"/>
                <a:cs typeface="Times New Roman" panose="02020603050405020304" pitchFamily="18" charset="0"/>
              </a:rPr>
              <a:t>anna: Complained. God gave them quail to eat. </a:t>
            </a:r>
          </a:p>
          <a:p>
            <a:r>
              <a:rPr lang="en-US" sz="1200" dirty="0" smtClean="0">
                <a:solidFill>
                  <a:schemeClr val="tx1"/>
                </a:solidFill>
                <a:latin typeface="Times New Roman" panose="02020603050405020304" pitchFamily="18" charset="0"/>
                <a:cs typeface="Times New Roman" panose="02020603050405020304" pitchFamily="18" charset="0"/>
              </a:rPr>
              <a:t>Miriam: </a:t>
            </a:r>
            <a:r>
              <a:rPr lang="en-US" sz="1200" dirty="0">
                <a:solidFill>
                  <a:schemeClr val="tx1"/>
                </a:solidFill>
                <a:latin typeface="Times New Roman" panose="02020603050405020304" pitchFamily="18" charset="0"/>
                <a:cs typeface="Times New Roman" panose="02020603050405020304" pitchFamily="18" charset="0"/>
              </a:rPr>
              <a:t>W</a:t>
            </a:r>
            <a:r>
              <a:rPr lang="en-US" sz="1200" dirty="0" smtClean="0">
                <a:solidFill>
                  <a:schemeClr val="tx1"/>
                </a:solidFill>
                <a:latin typeface="Times New Roman" panose="02020603050405020304" pitchFamily="18" charset="0"/>
                <a:cs typeface="Times New Roman" panose="02020603050405020304" pitchFamily="18" charset="0"/>
              </a:rPr>
              <a:t>anted authority</a:t>
            </a:r>
            <a:r>
              <a:rPr lang="en-US" sz="1200" dirty="0">
                <a:solidFill>
                  <a:schemeClr val="tx1"/>
                </a:solidFill>
                <a:latin typeface="Times New Roman" panose="02020603050405020304" pitchFamily="18" charset="0"/>
                <a:cs typeface="Times New Roman" panose="02020603050405020304" pitchFamily="18" charset="0"/>
              </a:rPr>
              <a:t>.</a:t>
            </a:r>
            <a:r>
              <a:rPr lang="en-US" sz="1200" dirty="0" smtClean="0">
                <a:solidFill>
                  <a:schemeClr val="tx1"/>
                </a:solidFill>
                <a:latin typeface="Times New Roman" panose="02020603050405020304" pitchFamily="18" charset="0"/>
                <a:cs typeface="Times New Roman" panose="02020603050405020304" pitchFamily="18" charset="0"/>
              </a:rPr>
              <a:t> God gave her leprosy.</a:t>
            </a:r>
          </a:p>
          <a:p>
            <a:r>
              <a:rPr lang="en-US" sz="1200" dirty="0" smtClean="0">
                <a:solidFill>
                  <a:schemeClr val="tx1"/>
                </a:solidFill>
                <a:latin typeface="Times New Roman" panose="02020603050405020304" pitchFamily="18" charset="0"/>
                <a:cs typeface="Times New Roman" panose="02020603050405020304" pitchFamily="18" charset="0"/>
              </a:rPr>
              <a:t>Ten spies: Grasshoppers. Our kids are </a:t>
            </a:r>
            <a:r>
              <a:rPr lang="en-US" sz="1200" dirty="0" err="1" smtClean="0">
                <a:solidFill>
                  <a:schemeClr val="tx1"/>
                </a:solidFill>
                <a:latin typeface="Times New Roman" panose="02020603050405020304" pitchFamily="18" charset="0"/>
                <a:cs typeface="Times New Roman" panose="02020603050405020304" pitchFamily="18" charset="0"/>
              </a:rPr>
              <a:t>gonners</a:t>
            </a:r>
            <a:r>
              <a:rPr lang="en-US" sz="1200" dirty="0" smtClean="0">
                <a:solidFill>
                  <a:schemeClr val="tx1"/>
                </a:solidFill>
                <a:latin typeface="Times New Roman" panose="02020603050405020304" pitchFamily="18" charset="0"/>
                <a:cs typeface="Times New Roman" panose="02020603050405020304" pitchFamily="18" charset="0"/>
              </a:rPr>
              <a:t>.</a:t>
            </a:r>
          </a:p>
          <a:p>
            <a:r>
              <a:rPr lang="en-US" sz="1200" dirty="0" err="1" smtClean="0">
                <a:solidFill>
                  <a:schemeClr val="tx1"/>
                </a:solidFill>
                <a:latin typeface="Times New Roman" panose="02020603050405020304" pitchFamily="18" charset="0"/>
                <a:cs typeface="Times New Roman" panose="02020603050405020304" pitchFamily="18" charset="0"/>
              </a:rPr>
              <a:t>Korah’s</a:t>
            </a:r>
            <a:r>
              <a:rPr lang="en-US" sz="1200" dirty="0" smtClean="0">
                <a:solidFill>
                  <a:schemeClr val="tx1"/>
                </a:solidFill>
                <a:latin typeface="Times New Roman" panose="02020603050405020304" pitchFamily="18" charset="0"/>
                <a:cs typeface="Times New Roman" panose="02020603050405020304" pitchFamily="18" charset="0"/>
              </a:rPr>
              <a:t> rebellion: Egypt. God gave them death.</a:t>
            </a:r>
          </a:p>
          <a:p>
            <a:r>
              <a:rPr lang="en-US" sz="1200" dirty="0" smtClean="0">
                <a:solidFill>
                  <a:schemeClr val="tx1"/>
                </a:solidFill>
                <a:latin typeface="Times New Roman" panose="02020603050405020304" pitchFamily="18" charset="0"/>
                <a:cs typeface="Times New Roman" panose="02020603050405020304" pitchFamily="18" charset="0"/>
              </a:rPr>
              <a:t>Error of Balaam: Donkey. </a:t>
            </a:r>
            <a:r>
              <a:rPr lang="en-US" sz="1200" dirty="0">
                <a:solidFill>
                  <a:schemeClr val="tx1"/>
                </a:solidFill>
                <a:latin typeface="Times New Roman" panose="02020603050405020304" pitchFamily="18" charset="0"/>
                <a:cs typeface="Times New Roman" panose="02020603050405020304" pitchFamily="18" charset="0"/>
              </a:rPr>
              <a:t>M</a:t>
            </a:r>
            <a:r>
              <a:rPr lang="en-US" sz="1200" dirty="0" smtClean="0">
                <a:solidFill>
                  <a:schemeClr val="tx1"/>
                </a:solidFill>
                <a:latin typeface="Times New Roman" panose="02020603050405020304" pitchFamily="18" charset="0"/>
                <a:cs typeface="Times New Roman" panose="02020603050405020304" pitchFamily="18" charset="0"/>
              </a:rPr>
              <a:t>arry Jewish girls!</a:t>
            </a:r>
          </a:p>
          <a:p>
            <a:r>
              <a:rPr lang="en-US" sz="1200" dirty="0" smtClean="0">
                <a:solidFill>
                  <a:schemeClr val="tx1"/>
                </a:solidFill>
                <a:latin typeface="Times New Roman" panose="02020603050405020304" pitchFamily="18" charset="0"/>
                <a:cs typeface="Times New Roman" panose="02020603050405020304" pitchFamily="18" charset="0"/>
              </a:rPr>
              <a:t>The Judges: Sin cycles. Right in our own eyes.</a:t>
            </a:r>
          </a:p>
          <a:p>
            <a:r>
              <a:rPr lang="en-US" sz="1200" dirty="0" smtClean="0">
                <a:solidFill>
                  <a:schemeClr val="tx1"/>
                </a:solidFill>
                <a:latin typeface="Times New Roman" panose="02020603050405020304" pitchFamily="18" charset="0"/>
                <a:cs typeface="Times New Roman" panose="02020603050405020304" pitchFamily="18" charset="0"/>
              </a:rPr>
              <a:t>Samuel: We want a king like all the other nations.</a:t>
            </a:r>
          </a:p>
          <a:p>
            <a:r>
              <a:rPr lang="en-US" sz="1200" dirty="0" smtClean="0">
                <a:solidFill>
                  <a:schemeClr val="tx1"/>
                </a:solidFill>
                <a:latin typeface="Times New Roman" panose="02020603050405020304" pitchFamily="18" charset="0"/>
                <a:cs typeface="Times New Roman" panose="02020603050405020304" pitchFamily="18" charset="0"/>
              </a:rPr>
              <a:t>Saul: The people wanted me to sacrifice.</a:t>
            </a:r>
          </a:p>
          <a:p>
            <a:r>
              <a:rPr lang="en-US" sz="1200" dirty="0" smtClean="0">
                <a:solidFill>
                  <a:schemeClr val="tx1"/>
                </a:solidFill>
                <a:latin typeface="Times New Roman" panose="02020603050405020304" pitchFamily="18" charset="0"/>
                <a:cs typeface="Times New Roman" panose="02020603050405020304" pitchFamily="18" charset="0"/>
              </a:rPr>
              <a:t>David: Nathan said, You took Uriah’s one sheep.</a:t>
            </a:r>
          </a:p>
          <a:p>
            <a:r>
              <a:rPr lang="en-US" sz="1200" dirty="0" smtClean="0">
                <a:solidFill>
                  <a:schemeClr val="tx1"/>
                </a:solidFill>
                <a:latin typeface="Times New Roman" panose="02020603050405020304" pitchFamily="18" charset="0"/>
                <a:cs typeface="Times New Roman" panose="02020603050405020304" pitchFamily="18" charset="0"/>
              </a:rPr>
              <a:t>Solomon: His many wives turned his heart away.</a:t>
            </a:r>
          </a:p>
          <a:p>
            <a:r>
              <a:rPr lang="en-US" sz="1200" dirty="0" err="1" smtClean="0">
                <a:solidFill>
                  <a:schemeClr val="tx1"/>
                </a:solidFill>
                <a:latin typeface="Times New Roman" panose="02020603050405020304" pitchFamily="18" charset="0"/>
                <a:cs typeface="Times New Roman" panose="02020603050405020304" pitchFamily="18" charset="0"/>
              </a:rPr>
              <a:t>Rehoboam</a:t>
            </a:r>
            <a:r>
              <a:rPr lang="en-US" sz="1200" dirty="0" smtClean="0">
                <a:solidFill>
                  <a:schemeClr val="tx1"/>
                </a:solidFill>
                <a:latin typeface="Times New Roman" panose="02020603050405020304" pitchFamily="18" charset="0"/>
                <a:cs typeface="Times New Roman" panose="02020603050405020304" pitchFamily="18" charset="0"/>
              </a:rPr>
              <a:t>: Tax relief? </a:t>
            </a:r>
            <a:r>
              <a:rPr lang="en-US" sz="1200" dirty="0">
                <a:solidFill>
                  <a:schemeClr val="tx1"/>
                </a:solidFill>
                <a:latin typeface="Times New Roman" panose="02020603050405020304" pitchFamily="18" charset="0"/>
                <a:cs typeface="Times New Roman" panose="02020603050405020304" pitchFamily="18" charset="0"/>
              </a:rPr>
              <a:t>H</a:t>
            </a:r>
            <a:r>
              <a:rPr lang="en-US" sz="1200" dirty="0" smtClean="0">
                <a:solidFill>
                  <a:schemeClr val="tx1"/>
                </a:solidFill>
                <a:latin typeface="Times New Roman" panose="02020603050405020304" pitchFamily="18" charset="0"/>
                <a:cs typeface="Times New Roman" panose="02020603050405020304" pitchFamily="18" charset="0"/>
              </a:rPr>
              <a:t>a! My little finger…</a:t>
            </a:r>
          </a:p>
          <a:p>
            <a:r>
              <a:rPr lang="en-US" sz="1200" dirty="0" smtClean="0">
                <a:solidFill>
                  <a:schemeClr val="tx1"/>
                </a:solidFill>
                <a:latin typeface="Times New Roman" panose="02020603050405020304" pitchFamily="18" charset="0"/>
                <a:cs typeface="Times New Roman" panose="02020603050405020304" pitchFamily="18" charset="0"/>
              </a:rPr>
              <a:t>Two Stocks: the Law upside down holds them tight </a:t>
            </a:r>
          </a:p>
          <a:p>
            <a:r>
              <a:rPr lang="en-US" sz="1200" dirty="0">
                <a:solidFill>
                  <a:schemeClr val="tx1"/>
                </a:solidFill>
                <a:latin typeface="Times New Roman" panose="02020603050405020304" pitchFamily="18" charset="0"/>
                <a:cs typeface="Times New Roman" panose="02020603050405020304" pitchFamily="18" charset="0"/>
              </a:rPr>
              <a:t>Heb 8:13 </a:t>
            </a:r>
            <a:r>
              <a:rPr lang="en-US" sz="1200" dirty="0" smtClean="0">
                <a:solidFill>
                  <a:schemeClr val="tx1"/>
                </a:solidFill>
                <a:latin typeface="Times New Roman" panose="02020603050405020304" pitchFamily="18" charset="0"/>
                <a:cs typeface="Times New Roman" panose="02020603050405020304" pitchFamily="18" charset="0"/>
              </a:rPr>
              <a:t>The Law made </a:t>
            </a:r>
            <a:r>
              <a:rPr lang="en-US" sz="1200" dirty="0">
                <a:solidFill>
                  <a:schemeClr val="tx1"/>
                </a:solidFill>
                <a:latin typeface="Times New Roman" panose="02020603050405020304" pitchFamily="18" charset="0"/>
                <a:cs typeface="Times New Roman" panose="02020603050405020304" pitchFamily="18" charset="0"/>
              </a:rPr>
              <a:t>old, like old </a:t>
            </a:r>
            <a:r>
              <a:rPr lang="en-US" sz="1200" dirty="0" smtClean="0">
                <a:solidFill>
                  <a:schemeClr val="tx1"/>
                </a:solidFill>
                <a:latin typeface="Times New Roman" panose="02020603050405020304" pitchFamily="18" charset="0"/>
                <a:cs typeface="Times New Roman" panose="02020603050405020304" pitchFamily="18" charset="0"/>
              </a:rPr>
              <a:t>men, </a:t>
            </a:r>
            <a:r>
              <a:rPr lang="en-US" sz="1200" dirty="0">
                <a:solidFill>
                  <a:schemeClr val="tx1"/>
                </a:solidFill>
                <a:latin typeface="Times New Roman" panose="02020603050405020304" pitchFamily="18" charset="0"/>
                <a:cs typeface="Times New Roman" panose="02020603050405020304" pitchFamily="18" charset="0"/>
              </a:rPr>
              <a:t>ATR. </a:t>
            </a:r>
            <a:endParaRPr lang="en-US" sz="1200" dirty="0" smtClean="0">
              <a:solidFill>
                <a:schemeClr val="tx1"/>
              </a:solidFill>
              <a:latin typeface="Times New Roman" panose="02020603050405020304" pitchFamily="18" charset="0"/>
              <a:cs typeface="Times New Roman" panose="02020603050405020304" pitchFamily="18" charset="0"/>
            </a:endParaRPr>
          </a:p>
          <a:p>
            <a:r>
              <a:rPr lang="en-US" sz="1200" dirty="0" smtClean="0">
                <a:solidFill>
                  <a:schemeClr val="tx1"/>
                </a:solidFill>
                <a:latin typeface="Times New Roman" panose="02020603050405020304" pitchFamily="18" charset="0"/>
                <a:cs typeface="Times New Roman" panose="02020603050405020304" pitchFamily="18" charset="0"/>
              </a:rPr>
              <a:t>Heb 8:8 Finding fault: Crunch time for Old Mosaic Covenant. No one can accuse the covenant from failing to hold, like in many marriage covenants. Israel, head turned, is saying to Judah, </a:t>
            </a:r>
            <a:r>
              <a:rPr lang="en-US" sz="1200" i="1" dirty="0" smtClean="0">
                <a:solidFill>
                  <a:schemeClr val="tx1"/>
                </a:solidFill>
                <a:latin typeface="Times New Roman" panose="02020603050405020304" pitchFamily="18" charset="0"/>
                <a:cs typeface="Times New Roman" panose="02020603050405020304" pitchFamily="18" charset="0"/>
              </a:rPr>
              <a:t>The reason we Jews haven’t disappeared in the Diaspora is the Law holds us tight</a:t>
            </a:r>
            <a:r>
              <a:rPr lang="en-US" sz="1200" dirty="0" smtClean="0">
                <a:solidFill>
                  <a:schemeClr val="tx1"/>
                </a:solidFill>
                <a:latin typeface="Times New Roman" panose="02020603050405020304" pitchFamily="18" charset="0"/>
                <a:cs typeface="Times New Roman" panose="02020603050405020304" pitchFamily="18" charset="0"/>
              </a:rPr>
              <a:t>. No, it’s because of God’s grace.</a:t>
            </a:r>
          </a:p>
        </p:txBody>
      </p:sp>
      <p:sp>
        <p:nvSpPr>
          <p:cNvPr id="33" name="Rectangular Callout 32"/>
          <p:cNvSpPr/>
          <p:nvPr/>
        </p:nvSpPr>
        <p:spPr>
          <a:xfrm>
            <a:off x="8832684" y="3766209"/>
            <a:ext cx="3359316" cy="634517"/>
          </a:xfrm>
          <a:prstGeom prst="wedgeRectCallout">
            <a:avLst>
              <a:gd name="adj1" fmla="val -65858"/>
              <a:gd name="adj2" fmla="val -162425"/>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sz="1200" dirty="0" smtClean="0">
                <a:solidFill>
                  <a:schemeClr val="tx1"/>
                </a:solidFill>
                <a:latin typeface="Times New Roman" panose="02020603050405020304" pitchFamily="18" charset="0"/>
                <a:cs typeface="Times New Roman" panose="02020603050405020304" pitchFamily="18" charset="0"/>
              </a:rPr>
              <a:t>9, Heb 8:11. </a:t>
            </a:r>
            <a:r>
              <a:rPr lang="en-US" sz="1200" dirty="0">
                <a:solidFill>
                  <a:schemeClr val="tx1"/>
                </a:solidFill>
                <a:latin typeface="Times New Roman" panose="02020603050405020304" pitchFamily="18" charset="0"/>
                <a:cs typeface="Times New Roman" panose="02020603050405020304" pitchFamily="18" charset="0"/>
              </a:rPr>
              <a:t>A</a:t>
            </a:r>
            <a:r>
              <a:rPr lang="en-US" sz="1200" dirty="0" smtClean="0">
                <a:solidFill>
                  <a:schemeClr val="tx1"/>
                </a:solidFill>
                <a:latin typeface="Times New Roman" panose="02020603050405020304" pitchFamily="18" charset="0"/>
                <a:cs typeface="Times New Roman" panose="02020603050405020304" pitchFamily="18" charset="0"/>
              </a:rPr>
              <a:t> full knowledge of God like that between a husband and wife. Bride is clasping Husbands hand.</a:t>
            </a:r>
          </a:p>
        </p:txBody>
      </p:sp>
      <p:sp>
        <p:nvSpPr>
          <p:cNvPr id="32" name="Rectangular Callout 31"/>
          <p:cNvSpPr/>
          <p:nvPr/>
        </p:nvSpPr>
        <p:spPr>
          <a:xfrm>
            <a:off x="8832684" y="0"/>
            <a:ext cx="3359316" cy="2750573"/>
          </a:xfrm>
          <a:prstGeom prst="wedgeRectCallout">
            <a:avLst>
              <a:gd name="adj1" fmla="val -87217"/>
              <a:gd name="adj2" fmla="val 6617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sz="1200" dirty="0" smtClean="0">
                <a:solidFill>
                  <a:schemeClr val="tx1"/>
                </a:solidFill>
                <a:latin typeface="Times New Roman" panose="02020603050405020304" pitchFamily="18" charset="0"/>
                <a:cs typeface="Times New Roman" panose="02020603050405020304" pitchFamily="18" charset="0"/>
              </a:rPr>
              <a:t>11. Heb 8:13 Ready to disappear. No doubt the Jews looked back on the good old days with fond memories. Sanhedrin: </a:t>
            </a:r>
            <a:r>
              <a:rPr lang="en-US" sz="1200" i="1" dirty="0" smtClean="0">
                <a:solidFill>
                  <a:schemeClr val="tx1"/>
                </a:solidFill>
                <a:latin typeface="Times New Roman" panose="02020603050405020304" pitchFamily="18" charset="0"/>
                <a:cs typeface="Times New Roman" panose="02020603050405020304" pitchFamily="18" charset="0"/>
              </a:rPr>
              <a:t>Are these things so?</a:t>
            </a:r>
            <a:r>
              <a:rPr lang="en-US" sz="1200" dirty="0" smtClean="0">
                <a:solidFill>
                  <a:schemeClr val="tx1"/>
                </a:solidFill>
                <a:latin typeface="Times New Roman" panose="02020603050405020304" pitchFamily="18" charset="0"/>
                <a:cs typeface="Times New Roman" panose="02020603050405020304" pitchFamily="18" charset="0"/>
              </a:rPr>
              <a:t> But those days weren’t so rosy after all. God tells us in the New Covenant that the best is yet to come, the blessings are written in blue. Our design and art express that God </a:t>
            </a:r>
            <a:r>
              <a:rPr lang="en-US" sz="1200" i="1" dirty="0" smtClean="0">
                <a:solidFill>
                  <a:schemeClr val="tx1"/>
                </a:solidFill>
                <a:latin typeface="Times New Roman" panose="02020603050405020304" pitchFamily="18" charset="0"/>
                <a:cs typeface="Times New Roman" panose="02020603050405020304" pitchFamily="18" charset="0"/>
              </a:rPr>
              <a:t>provides</a:t>
            </a:r>
            <a:r>
              <a:rPr lang="en-US" sz="1200" dirty="0" smtClean="0">
                <a:solidFill>
                  <a:schemeClr val="tx1"/>
                </a:solidFill>
                <a:latin typeface="Times New Roman" panose="02020603050405020304" pitchFamily="18" charset="0"/>
                <a:cs typeface="Times New Roman" panose="02020603050405020304" pitchFamily="18" charset="0"/>
              </a:rPr>
              <a:t> for the redemption and salvation of all men in history, </a:t>
            </a:r>
            <a:r>
              <a:rPr lang="en-US" sz="1200" dirty="0" err="1" smtClean="0">
                <a:solidFill>
                  <a:schemeClr val="tx1"/>
                </a:solidFill>
                <a:latin typeface="Times New Roman" panose="02020603050405020304" pitchFamily="18" charset="0"/>
                <a:cs typeface="Times New Roman" panose="02020603050405020304" pitchFamily="18" charset="0"/>
              </a:rPr>
              <a:t>Jn</a:t>
            </a:r>
            <a:r>
              <a:rPr lang="en-US" sz="1200" dirty="0" smtClean="0">
                <a:solidFill>
                  <a:schemeClr val="tx1"/>
                </a:solidFill>
                <a:latin typeface="Times New Roman" panose="02020603050405020304" pitchFamily="18" charset="0"/>
                <a:cs typeface="Times New Roman" panose="02020603050405020304" pitchFamily="18" charset="0"/>
              </a:rPr>
              <a:t> 3:16.</a:t>
            </a:r>
          </a:p>
          <a:p>
            <a:r>
              <a:rPr lang="en-US" sz="1200" dirty="0" smtClean="0">
                <a:solidFill>
                  <a:schemeClr val="tx1"/>
                </a:solidFill>
                <a:latin typeface="Times New Roman" panose="02020603050405020304" pitchFamily="18" charset="0"/>
                <a:cs typeface="Times New Roman" panose="02020603050405020304" pitchFamily="18" charset="0"/>
              </a:rPr>
              <a:t>Hyper Calvinist: God </a:t>
            </a:r>
            <a:r>
              <a:rPr lang="en-US" sz="1200" u="sng" dirty="0" smtClean="0">
                <a:solidFill>
                  <a:schemeClr val="tx1"/>
                </a:solidFill>
                <a:latin typeface="Times New Roman" panose="02020603050405020304" pitchFamily="18" charset="0"/>
                <a:cs typeface="Times New Roman" panose="02020603050405020304" pitchFamily="18" charset="0"/>
              </a:rPr>
              <a:t>secures</a:t>
            </a:r>
            <a:r>
              <a:rPr lang="en-US" sz="1200" dirty="0" smtClean="0">
                <a:solidFill>
                  <a:schemeClr val="tx1"/>
                </a:solidFill>
                <a:latin typeface="Times New Roman" panose="02020603050405020304" pitchFamily="18" charset="0"/>
                <a:cs typeface="Times New Roman" panose="02020603050405020304" pitchFamily="18" charset="0"/>
              </a:rPr>
              <a:t> redemption and salvation for the elect, perseverance of the saints.</a:t>
            </a:r>
          </a:p>
          <a:p>
            <a:r>
              <a:rPr lang="en-US" sz="1200" dirty="0" smtClean="0">
                <a:solidFill>
                  <a:schemeClr val="tx1"/>
                </a:solidFill>
                <a:latin typeface="Times New Roman" panose="02020603050405020304" pitchFamily="18" charset="0"/>
                <a:cs typeface="Times New Roman" panose="02020603050405020304" pitchFamily="18" charset="0"/>
              </a:rPr>
              <a:t>Moderate Calvinist: God </a:t>
            </a:r>
            <a:r>
              <a:rPr lang="en-US" sz="1200" u="sng" dirty="0" smtClean="0">
                <a:solidFill>
                  <a:schemeClr val="tx1"/>
                </a:solidFill>
                <a:latin typeface="Times New Roman" panose="02020603050405020304" pitchFamily="18" charset="0"/>
                <a:cs typeface="Times New Roman" panose="02020603050405020304" pitchFamily="18" charset="0"/>
              </a:rPr>
              <a:t>provides</a:t>
            </a:r>
            <a:r>
              <a:rPr lang="en-US" sz="1200" dirty="0" smtClean="0">
                <a:solidFill>
                  <a:schemeClr val="tx1"/>
                </a:solidFill>
                <a:latin typeface="Times New Roman" panose="02020603050405020304" pitchFamily="18" charset="0"/>
                <a:cs typeface="Times New Roman" panose="02020603050405020304" pitchFamily="18" charset="0"/>
              </a:rPr>
              <a:t> redemption and salvation for all, eternal security.</a:t>
            </a:r>
          </a:p>
          <a:p>
            <a:r>
              <a:rPr lang="en-US" sz="1200" dirty="0" smtClean="0">
                <a:solidFill>
                  <a:schemeClr val="tx1"/>
                </a:solidFill>
                <a:latin typeface="Times New Roman" panose="02020603050405020304" pitchFamily="18" charset="0"/>
                <a:cs typeface="Times New Roman" panose="02020603050405020304" pitchFamily="18" charset="0"/>
              </a:rPr>
              <a:t>Arminian: God </a:t>
            </a:r>
            <a:r>
              <a:rPr lang="en-US" sz="1200" u="sng" dirty="0" smtClean="0">
                <a:solidFill>
                  <a:schemeClr val="tx1"/>
                </a:solidFill>
                <a:latin typeface="Times New Roman" panose="02020603050405020304" pitchFamily="18" charset="0"/>
                <a:cs typeface="Times New Roman" panose="02020603050405020304" pitchFamily="18" charset="0"/>
              </a:rPr>
              <a:t>offers</a:t>
            </a:r>
            <a:r>
              <a:rPr lang="en-US" sz="1200" dirty="0" smtClean="0">
                <a:solidFill>
                  <a:schemeClr val="tx1"/>
                </a:solidFill>
                <a:latin typeface="Times New Roman" panose="02020603050405020304" pitchFamily="18" charset="0"/>
                <a:cs typeface="Times New Roman" panose="02020603050405020304" pitchFamily="18" charset="0"/>
              </a:rPr>
              <a:t> redemption and salvation for all</a:t>
            </a:r>
            <a:r>
              <a:rPr lang="en-US" sz="1200" dirty="0">
                <a:solidFill>
                  <a:schemeClr val="tx1"/>
                </a:solidFill>
                <a:latin typeface="Times New Roman" panose="02020603050405020304" pitchFamily="18" charset="0"/>
                <a:cs typeface="Times New Roman" panose="02020603050405020304" pitchFamily="18" charset="0"/>
              </a:rPr>
              <a:t> </a:t>
            </a:r>
            <a:r>
              <a:rPr lang="en-US" sz="1200" dirty="0" smtClean="0">
                <a:solidFill>
                  <a:schemeClr val="tx1"/>
                </a:solidFill>
                <a:latin typeface="Times New Roman" panose="02020603050405020304" pitchFamily="18" charset="0"/>
                <a:cs typeface="Times New Roman" panose="02020603050405020304" pitchFamily="18" charset="0"/>
              </a:rPr>
              <a:t>which can be lost because of disobedience.</a:t>
            </a:r>
          </a:p>
        </p:txBody>
      </p:sp>
      <p:sp>
        <p:nvSpPr>
          <p:cNvPr id="34" name="Rectangular Callout 33"/>
          <p:cNvSpPr/>
          <p:nvPr/>
        </p:nvSpPr>
        <p:spPr>
          <a:xfrm>
            <a:off x="3406230" y="5078126"/>
            <a:ext cx="4090620" cy="1785811"/>
          </a:xfrm>
          <a:prstGeom prst="wedgeRectCallout">
            <a:avLst>
              <a:gd name="adj1" fmla="val 47053"/>
              <a:gd name="adj2" fmla="val -166592"/>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sz="1200" dirty="0" smtClean="0">
                <a:solidFill>
                  <a:schemeClr val="tx1"/>
                </a:solidFill>
                <a:latin typeface="Times New Roman" panose="02020603050405020304" pitchFamily="18" charset="0"/>
                <a:cs typeface="Times New Roman" panose="02020603050405020304" pitchFamily="18" charset="0"/>
              </a:rPr>
              <a:t>4. Open scroll and crown vs prisoners under the Mosaic </a:t>
            </a:r>
            <a:r>
              <a:rPr lang="en-US" sz="1200" dirty="0" err="1" smtClean="0">
                <a:solidFill>
                  <a:schemeClr val="tx1"/>
                </a:solidFill>
                <a:latin typeface="Times New Roman" panose="02020603050405020304" pitchFamily="18" charset="0"/>
                <a:cs typeface="Times New Roman" panose="02020603050405020304" pitchFamily="18" charset="0"/>
              </a:rPr>
              <a:t>Covt</a:t>
            </a:r>
            <a:r>
              <a:rPr lang="en-US" sz="1200" dirty="0" smtClean="0">
                <a:solidFill>
                  <a:schemeClr val="tx1"/>
                </a:solidFill>
                <a:latin typeface="Times New Roman" panose="02020603050405020304" pitchFamily="18" charset="0"/>
                <a:cs typeface="Times New Roman" panose="02020603050405020304" pitchFamily="18" charset="0"/>
              </a:rPr>
              <a:t>: The scroll refers to the Abrahamic Covenant, the crown to the Davidic Covenant. By the New Covenant God will fulfill the provisions for Israel and the universal aspects for the world. These unconditional promises do not depend upon man’s faithfulness to God but on God’s faithfulness to man. In the New Covenant the church does not replace Israel but is grafted into the place of blessing Rom 11. The one New Covenant includes benefits for Christians at the present time. </a:t>
            </a:r>
            <a:endParaRPr lang="en-US" sz="1200" dirty="0">
              <a:solidFill>
                <a:schemeClr val="tx1"/>
              </a:solidFill>
              <a:latin typeface="Times New Roman" panose="02020603050405020304" pitchFamily="18" charset="0"/>
              <a:cs typeface="Times New Roman" panose="02020603050405020304" pitchFamily="18" charset="0"/>
            </a:endParaRPr>
          </a:p>
        </p:txBody>
      </p:sp>
      <p:sp>
        <p:nvSpPr>
          <p:cNvPr id="13" name="Rectangular Callout 12"/>
          <p:cNvSpPr/>
          <p:nvPr/>
        </p:nvSpPr>
        <p:spPr>
          <a:xfrm>
            <a:off x="9431383" y="5078126"/>
            <a:ext cx="1583728" cy="1779873"/>
          </a:xfrm>
          <a:prstGeom prst="wedgeRectCallout">
            <a:avLst>
              <a:gd name="adj1" fmla="val -220532"/>
              <a:gd name="adj2" fmla="val -146719"/>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sz="1200" dirty="0" smtClean="0">
                <a:solidFill>
                  <a:schemeClr val="tx1"/>
                </a:solidFill>
                <a:latin typeface="Times New Roman" panose="02020603050405020304" pitchFamily="18" charset="0"/>
                <a:cs typeface="Times New Roman" panose="02020603050405020304" pitchFamily="18" charset="0"/>
              </a:rPr>
              <a:t>6. Heb 8:10 I will put my laws into their minds, light shinning on man. Seek the LORD while  he may be found, call upon him while he is near. My thoughts are not your thoughts Isa 55.</a:t>
            </a:r>
            <a:endParaRPr lang="en-US" sz="1200" dirty="0">
              <a:solidFill>
                <a:schemeClr val="tx1"/>
              </a:solidFill>
              <a:latin typeface="Times New Roman" panose="02020603050405020304" pitchFamily="18" charset="0"/>
              <a:cs typeface="Times New Roman" panose="02020603050405020304" pitchFamily="18" charset="0"/>
            </a:endParaRPr>
          </a:p>
        </p:txBody>
      </p:sp>
      <p:sp>
        <p:nvSpPr>
          <p:cNvPr id="14" name="Rectangular Callout 13"/>
          <p:cNvSpPr/>
          <p:nvPr/>
        </p:nvSpPr>
        <p:spPr>
          <a:xfrm>
            <a:off x="8832685" y="2975618"/>
            <a:ext cx="3359316" cy="698709"/>
          </a:xfrm>
          <a:prstGeom prst="wedgeRectCallout">
            <a:avLst>
              <a:gd name="adj1" fmla="val -73589"/>
              <a:gd name="adj2" fmla="val 111052"/>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sz="1200" dirty="0" smtClean="0">
                <a:solidFill>
                  <a:schemeClr val="tx1"/>
                </a:solidFill>
                <a:latin typeface="Times New Roman" panose="02020603050405020304" pitchFamily="18" charset="0"/>
                <a:cs typeface="Times New Roman" panose="02020603050405020304" pitchFamily="18" charset="0"/>
              </a:rPr>
              <a:t>10. Heb 8:12. I will remember your sins no more. Forgiveness of sins is illustrated by the Day of Atonement being applied in the heavenly Holy of Holies.</a:t>
            </a:r>
            <a:endParaRPr lang="en-US" sz="1200" dirty="0">
              <a:solidFill>
                <a:schemeClr val="tx1"/>
              </a:solidFill>
              <a:latin typeface="Times New Roman" panose="02020603050405020304" pitchFamily="18" charset="0"/>
              <a:cs typeface="Times New Roman" panose="02020603050405020304" pitchFamily="18" charset="0"/>
            </a:endParaRPr>
          </a:p>
        </p:txBody>
      </p:sp>
      <p:sp>
        <p:nvSpPr>
          <p:cNvPr id="15" name="Rectangular Callout 14"/>
          <p:cNvSpPr/>
          <p:nvPr/>
        </p:nvSpPr>
        <p:spPr>
          <a:xfrm>
            <a:off x="7567749" y="5078126"/>
            <a:ext cx="1792735" cy="1779874"/>
          </a:xfrm>
          <a:prstGeom prst="wedgeRectCallout">
            <a:avLst>
              <a:gd name="adj1" fmla="val -87743"/>
              <a:gd name="adj2" fmla="val -105458"/>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sz="1200" dirty="0" smtClean="0">
                <a:solidFill>
                  <a:schemeClr val="tx1"/>
                </a:solidFill>
                <a:latin typeface="Times New Roman" panose="02020603050405020304" pitchFamily="18" charset="0"/>
                <a:cs typeface="Times New Roman" panose="02020603050405020304" pitchFamily="18" charset="0"/>
              </a:rPr>
              <a:t>5. Heb 8:8 The author quotes </a:t>
            </a:r>
            <a:r>
              <a:rPr lang="en-US" sz="1200" dirty="0" err="1" smtClean="0">
                <a:solidFill>
                  <a:schemeClr val="tx1"/>
                </a:solidFill>
                <a:latin typeface="Times New Roman" panose="02020603050405020304" pitchFamily="18" charset="0"/>
                <a:cs typeface="Times New Roman" panose="02020603050405020304" pitchFamily="18" charset="0"/>
              </a:rPr>
              <a:t>Jer</a:t>
            </a:r>
            <a:r>
              <a:rPr lang="en-US" sz="1200" dirty="0" smtClean="0">
                <a:solidFill>
                  <a:schemeClr val="tx1"/>
                </a:solidFill>
                <a:latin typeface="Times New Roman" panose="02020603050405020304" pitchFamily="18" charset="0"/>
                <a:cs typeface="Times New Roman" panose="02020603050405020304" pitchFamily="18" charset="0"/>
              </a:rPr>
              <a:t> 31:31-34.  A new covenant made with Israel provides </a:t>
            </a:r>
            <a:r>
              <a:rPr lang="en-US" sz="1200" dirty="0">
                <a:solidFill>
                  <a:schemeClr val="tx1"/>
                </a:solidFill>
                <a:latin typeface="Times New Roman" panose="02020603050405020304" pitchFamily="18" charset="0"/>
                <a:cs typeface="Times New Roman" panose="02020603050405020304" pitchFamily="18" charset="0"/>
              </a:rPr>
              <a:t>f</a:t>
            </a:r>
            <a:r>
              <a:rPr lang="en-US" sz="1200" dirty="0" smtClean="0">
                <a:solidFill>
                  <a:schemeClr val="tx1"/>
                </a:solidFill>
                <a:latin typeface="Times New Roman" panose="02020603050405020304" pitchFamily="18" charset="0"/>
                <a:cs typeface="Times New Roman" panose="02020603050405020304" pitchFamily="18" charset="0"/>
              </a:rPr>
              <a:t>ellowship with God. God’s hands are reaching down to provide that whosoever will might reach up and place their hand in God’s.  </a:t>
            </a:r>
            <a:endParaRPr lang="en-US" sz="1200" dirty="0">
              <a:solidFill>
                <a:schemeClr val="tx1"/>
              </a:solidFill>
              <a:latin typeface="Times New Roman" panose="02020603050405020304" pitchFamily="18" charset="0"/>
              <a:cs typeface="Times New Roman" panose="02020603050405020304" pitchFamily="18" charset="0"/>
            </a:endParaRPr>
          </a:p>
        </p:txBody>
      </p:sp>
      <p:sp>
        <p:nvSpPr>
          <p:cNvPr id="18" name="Rectangular Callout 17"/>
          <p:cNvSpPr/>
          <p:nvPr/>
        </p:nvSpPr>
        <p:spPr>
          <a:xfrm>
            <a:off x="8832684" y="4475746"/>
            <a:ext cx="3359316" cy="550473"/>
          </a:xfrm>
          <a:prstGeom prst="wedgeRectCallout">
            <a:avLst>
              <a:gd name="adj1" fmla="val -77112"/>
              <a:gd name="adj2" fmla="val -41832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sz="1200" dirty="0" smtClean="0">
                <a:solidFill>
                  <a:schemeClr val="tx1"/>
                </a:solidFill>
                <a:latin typeface="Times New Roman" panose="02020603050405020304" pitchFamily="18" charset="0"/>
                <a:cs typeface="Times New Roman" panose="02020603050405020304" pitchFamily="18" charset="0"/>
              </a:rPr>
              <a:t>8. Heb 8:10. I will be their God and they shall be my people, a firm relationship with God. King sitting on throne will all enemies under his feet.</a:t>
            </a:r>
          </a:p>
        </p:txBody>
      </p:sp>
      <p:sp>
        <p:nvSpPr>
          <p:cNvPr id="19" name="Rectangular Callout 18"/>
          <p:cNvSpPr/>
          <p:nvPr/>
        </p:nvSpPr>
        <p:spPr>
          <a:xfrm>
            <a:off x="11086010" y="5078126"/>
            <a:ext cx="1105989" cy="1779873"/>
          </a:xfrm>
          <a:prstGeom prst="wedgeRectCallout">
            <a:avLst>
              <a:gd name="adj1" fmla="val -422939"/>
              <a:gd name="adj2" fmla="val -20163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sz="1200" dirty="0" smtClean="0">
                <a:solidFill>
                  <a:schemeClr val="tx1"/>
                </a:solidFill>
                <a:latin typeface="Times New Roman" panose="02020603050405020304" pitchFamily="18" charset="0"/>
                <a:cs typeface="Times New Roman" panose="02020603050405020304" pitchFamily="18" charset="0"/>
              </a:rPr>
              <a:t>7. Heb 8:10, I will write my laws upon their hearts, hand cleansing heart resulting in an inner inclination to obey God.  </a:t>
            </a:r>
          </a:p>
        </p:txBody>
      </p:sp>
    </p:spTree>
    <p:extLst>
      <p:ext uri="{BB962C8B-B14F-4D97-AF65-F5344CB8AC3E}">
        <p14:creationId xmlns:p14="http://schemas.microsoft.com/office/powerpoint/2010/main" val="182450021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3291591" y="1587169"/>
            <a:ext cx="5414259" cy="3450934"/>
          </a:xfrm>
          <a:prstGeom prst="rect">
            <a:avLst/>
          </a:prstGeom>
          <a:noFill/>
          <a:extLst>
            <a:ext uri="{909E8E84-426E-40DD-AFC4-6F175D3DCCD1}">
              <a14:hiddenFill xmlns:a14="http://schemas.microsoft.com/office/drawing/2010/main">
                <a:solidFill>
                  <a:srgbClr val="FFFFFF"/>
                </a:solidFill>
              </a14:hiddenFill>
            </a:ext>
          </a:extLst>
        </p:spPr>
      </p:pic>
      <p:sp>
        <p:nvSpPr>
          <p:cNvPr id="27" name="Rectangular Callout 26"/>
          <p:cNvSpPr/>
          <p:nvPr/>
        </p:nvSpPr>
        <p:spPr>
          <a:xfrm>
            <a:off x="-21186" y="0"/>
            <a:ext cx="8578332" cy="1515007"/>
          </a:xfrm>
          <a:prstGeom prst="wedgeRectCallout">
            <a:avLst>
              <a:gd name="adj1" fmla="val 20241"/>
              <a:gd name="adj2" fmla="val 135038"/>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tabLst>
                <a:tab pos="2292350" algn="l"/>
              </a:tabLst>
            </a:pPr>
            <a:r>
              <a:rPr lang="en-US" sz="1200" dirty="0" smtClean="0">
                <a:solidFill>
                  <a:schemeClr val="tx1"/>
                </a:solidFill>
                <a:latin typeface="Times New Roman" panose="02020603050405020304" pitchFamily="18" charset="0"/>
                <a:cs typeface="Times New Roman" panose="02020603050405020304" pitchFamily="18" charset="0"/>
              </a:rPr>
              <a:t>1. Based on Heb 9:1 vs 9:11. </a:t>
            </a:r>
            <a:r>
              <a:rPr lang="en-US" sz="1200" u="sng" dirty="0" smtClean="0">
                <a:solidFill>
                  <a:schemeClr val="tx1"/>
                </a:solidFill>
                <a:latin typeface="Times New Roman" panose="02020603050405020304" pitchFamily="18" charset="0"/>
                <a:cs typeface="Times New Roman" panose="02020603050405020304" pitchFamily="18" charset="0"/>
              </a:rPr>
              <a:t>There are six pictures illustrating the superior heavenly sanctuary Heb 9:1-10:18.</a:t>
            </a:r>
            <a:r>
              <a:rPr lang="en-US" sz="1200" dirty="0" smtClean="0">
                <a:solidFill>
                  <a:schemeClr val="tx1"/>
                </a:solidFill>
                <a:latin typeface="Times New Roman" panose="02020603050405020304" pitchFamily="18" charset="0"/>
                <a:cs typeface="Times New Roman" panose="02020603050405020304" pitchFamily="18" charset="0"/>
              </a:rPr>
              <a:t> The Old anticipated a better New Covenant Heb 8:7-13. It follows then, we should expect that he ministers in a superior sanctuary. Hebrews 9:1-10:18 presents a detailed contrast between the deficiencies of the earthly sanctuary Heb 9:1-10 with the superior features of the heavenly sanctuary Heb 9:11-28. </a:t>
            </a:r>
            <a:r>
              <a:rPr lang="en-US" sz="1200" u="sng" dirty="0" smtClean="0">
                <a:solidFill>
                  <a:schemeClr val="tx1"/>
                </a:solidFill>
                <a:latin typeface="Times New Roman" panose="02020603050405020304" pitchFamily="18" charset="0"/>
                <a:cs typeface="Times New Roman" panose="02020603050405020304" pitchFamily="18" charset="0"/>
              </a:rPr>
              <a:t>On the left front</a:t>
            </a:r>
            <a:r>
              <a:rPr lang="en-US" sz="1200" dirty="0" smtClean="0">
                <a:solidFill>
                  <a:schemeClr val="tx1"/>
                </a:solidFill>
                <a:latin typeface="Times New Roman" panose="02020603050405020304" pitchFamily="18" charset="0"/>
                <a:cs typeface="Times New Roman" panose="02020603050405020304" pitchFamily="18" charset="0"/>
              </a:rPr>
              <a:t> appears regulations governing the earthly sanctuary Heb 9:1. In the background are regulations for moving the sanctuary from place to place. All these regulations got tiring to keep, grew mundane and were a source of murmuring. By their very nature these regulations were inadequate for worship. </a:t>
            </a:r>
            <a:r>
              <a:rPr lang="en-US" sz="1200" dirty="0">
                <a:solidFill>
                  <a:schemeClr val="tx1"/>
                </a:solidFill>
                <a:latin typeface="Times New Roman" panose="02020603050405020304" pitchFamily="18" charset="0"/>
                <a:cs typeface="Times New Roman" panose="02020603050405020304" pitchFamily="18" charset="0"/>
              </a:rPr>
              <a:t>A</a:t>
            </a:r>
            <a:r>
              <a:rPr lang="en-US" sz="1200" dirty="0" smtClean="0">
                <a:solidFill>
                  <a:schemeClr val="tx1"/>
                </a:solidFill>
                <a:latin typeface="Times New Roman" panose="02020603050405020304" pitchFamily="18" charset="0"/>
                <a:cs typeface="Times New Roman" panose="02020603050405020304" pitchFamily="18" charset="0"/>
              </a:rPr>
              <a:t> </a:t>
            </a:r>
            <a:r>
              <a:rPr lang="en-US" sz="1200" dirty="0">
                <a:solidFill>
                  <a:schemeClr val="tx1"/>
                </a:solidFill>
                <a:latin typeface="Times New Roman" panose="02020603050405020304" pitchFamily="18" charset="0"/>
                <a:cs typeface="Times New Roman" panose="02020603050405020304" pitchFamily="18" charset="0"/>
              </a:rPr>
              <a:t>n</a:t>
            </a:r>
            <a:r>
              <a:rPr lang="en-US" sz="1200" dirty="0" smtClean="0">
                <a:solidFill>
                  <a:schemeClr val="tx1"/>
                </a:solidFill>
                <a:latin typeface="Times New Roman" panose="02020603050405020304" pitchFamily="18" charset="0"/>
                <a:cs typeface="Times New Roman" panose="02020603050405020304" pitchFamily="18" charset="0"/>
              </a:rPr>
              <a:t>ew covenant would replace the old.  </a:t>
            </a:r>
            <a:r>
              <a:rPr lang="en-US" sz="1200" u="sng" dirty="0" smtClean="0">
                <a:solidFill>
                  <a:schemeClr val="tx1"/>
                </a:solidFill>
                <a:latin typeface="Times New Roman" panose="02020603050405020304" pitchFamily="18" charset="0"/>
                <a:cs typeface="Times New Roman" panose="02020603050405020304" pitchFamily="18" charset="0"/>
              </a:rPr>
              <a:t>Right front</a:t>
            </a:r>
            <a:r>
              <a:rPr lang="en-US" sz="1200" dirty="0" smtClean="0">
                <a:solidFill>
                  <a:schemeClr val="tx1"/>
                </a:solidFill>
                <a:latin typeface="Times New Roman" panose="02020603050405020304" pitchFamily="18" charset="0"/>
                <a:cs typeface="Times New Roman" panose="02020603050405020304" pitchFamily="18" charset="0"/>
              </a:rPr>
              <a:t>: The author has already stated that Jesus entered within the veil Heb 6:19. Now he elaborates on his ministry in the heavenly sanctuary Heb 9:11-10:18. </a:t>
            </a:r>
            <a:r>
              <a:rPr lang="en-US" sz="1200" dirty="0">
                <a:solidFill>
                  <a:schemeClr val="tx1"/>
                </a:solidFill>
                <a:latin typeface="Times New Roman" panose="02020603050405020304" pitchFamily="18" charset="0"/>
                <a:cs typeface="Times New Roman" panose="02020603050405020304" pitchFamily="18" charset="0"/>
              </a:rPr>
              <a:t>A</a:t>
            </a:r>
            <a:r>
              <a:rPr lang="en-US" sz="1200" dirty="0" smtClean="0">
                <a:solidFill>
                  <a:schemeClr val="tx1"/>
                </a:solidFill>
                <a:latin typeface="Times New Roman" panose="02020603050405020304" pitchFamily="18" charset="0"/>
                <a:cs typeface="Times New Roman" panose="02020603050405020304" pitchFamily="18" charset="0"/>
              </a:rPr>
              <a:t> veil appears in the following six pictures on the right side. I have supplied some Levitical regulations and biblical examples to illustrate the text.</a:t>
            </a:r>
            <a:endParaRPr lang="en-US" sz="1200" dirty="0">
              <a:solidFill>
                <a:schemeClr val="tx1"/>
              </a:solidFill>
              <a:latin typeface="Times New Roman" panose="02020603050405020304" pitchFamily="18" charset="0"/>
              <a:cs typeface="Times New Roman" panose="02020603050405020304" pitchFamily="18" charset="0"/>
            </a:endParaRPr>
          </a:p>
        </p:txBody>
      </p:sp>
      <p:sp>
        <p:nvSpPr>
          <p:cNvPr id="28" name="Rectangular Callout 27"/>
          <p:cNvSpPr/>
          <p:nvPr/>
        </p:nvSpPr>
        <p:spPr>
          <a:xfrm>
            <a:off x="0" y="1595120"/>
            <a:ext cx="3219610" cy="2350217"/>
          </a:xfrm>
          <a:prstGeom prst="wedgeRectCallout">
            <a:avLst>
              <a:gd name="adj1" fmla="val 101410"/>
              <a:gd name="adj2" fmla="val -32704"/>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sz="1200" dirty="0" smtClean="0">
                <a:solidFill>
                  <a:schemeClr val="tx1"/>
                </a:solidFill>
                <a:latin typeface="Times New Roman" panose="02020603050405020304" pitchFamily="18" charset="0"/>
                <a:cs typeface="Times New Roman" panose="02020603050405020304" pitchFamily="18" charset="0"/>
              </a:rPr>
              <a:t>2. Heb 9:1 </a:t>
            </a:r>
            <a:r>
              <a:rPr lang="en-US" sz="1200" u="sng" dirty="0" smtClean="0">
                <a:solidFill>
                  <a:schemeClr val="tx1"/>
                </a:solidFill>
                <a:latin typeface="Times New Roman" panose="02020603050405020304" pitchFamily="18" charset="0"/>
                <a:cs typeface="Times New Roman" panose="02020603050405020304" pitchFamily="18" charset="0"/>
              </a:rPr>
              <a:t>The Old Covenant sanctuary was inferior because it was an earthly sanctuary.</a:t>
            </a:r>
            <a:r>
              <a:rPr lang="en-US" sz="1200" dirty="0" smtClean="0">
                <a:solidFill>
                  <a:schemeClr val="tx1"/>
                </a:solidFill>
                <a:latin typeface="Times New Roman" panose="02020603050405020304" pitchFamily="18" charset="0"/>
                <a:cs typeface="Times New Roman" panose="02020603050405020304" pitchFamily="18" charset="0"/>
              </a:rPr>
              <a:t> It was mundane, meaning that in it’s construction it was made by man Ex 35-39, and pitched by man from camp to camp Heb 8:2. In the background are the Levites carrying the furniture on their shoulders up the dug way. Turning the corner are the carts carrying the wood and curtains, over 100 tons. In the back the sanctuary is being pitched by men in a new location. Even though the glory of God moved in, it was still an earthly tent for temporary use. </a:t>
            </a:r>
            <a:endParaRPr lang="en-US" sz="1200" dirty="0">
              <a:solidFill>
                <a:schemeClr val="tx1"/>
              </a:solidFill>
              <a:latin typeface="Times New Roman" panose="02020603050405020304" pitchFamily="18" charset="0"/>
              <a:cs typeface="Times New Roman" panose="02020603050405020304" pitchFamily="18" charset="0"/>
            </a:endParaRPr>
          </a:p>
        </p:txBody>
      </p:sp>
      <p:sp>
        <p:nvSpPr>
          <p:cNvPr id="29" name="Rectangular Callout 28"/>
          <p:cNvSpPr/>
          <p:nvPr/>
        </p:nvSpPr>
        <p:spPr>
          <a:xfrm>
            <a:off x="0" y="4003381"/>
            <a:ext cx="3219610" cy="2854619"/>
          </a:xfrm>
          <a:prstGeom prst="wedgeRectCallout">
            <a:avLst>
              <a:gd name="adj1" fmla="val 83943"/>
              <a:gd name="adj2" fmla="val -57285"/>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sz="1200" dirty="0" smtClean="0">
                <a:solidFill>
                  <a:schemeClr val="tx1"/>
                </a:solidFill>
                <a:latin typeface="Times New Roman" panose="02020603050405020304" pitchFamily="18" charset="0"/>
                <a:cs typeface="Times New Roman" panose="02020603050405020304" pitchFamily="18" charset="0"/>
              </a:rPr>
              <a:t>3. </a:t>
            </a:r>
            <a:r>
              <a:rPr lang="en-US" sz="1200" dirty="0">
                <a:solidFill>
                  <a:schemeClr val="tx1"/>
                </a:solidFill>
                <a:latin typeface="Times New Roman" panose="02020603050405020304" pitchFamily="18" charset="0"/>
                <a:cs typeface="Times New Roman" panose="02020603050405020304" pitchFamily="18" charset="0"/>
              </a:rPr>
              <a:t>Heb 9:1 The Old Covenant sanctuary was inferior because it </a:t>
            </a:r>
            <a:r>
              <a:rPr lang="en-US" sz="1200" dirty="0" smtClean="0">
                <a:solidFill>
                  <a:schemeClr val="tx1"/>
                </a:solidFill>
                <a:latin typeface="Times New Roman" panose="02020603050405020304" pitchFamily="18" charset="0"/>
                <a:cs typeface="Times New Roman" panose="02020603050405020304" pitchFamily="18" charset="0"/>
              </a:rPr>
              <a:t>depended on the political and civil leaders to carry out its divine regulations. For example, an unresolved murder in the field required the leaders of the nearest town to take responsibility of the crime. A cow’s head was twisted until the neck snapped and running water taken from a flowing stream was poured over the hands of the mayor and onto the dead animal. It was a public display of the sanctity of human life created in the image of God.  The city dads were responsible for making there citizens safe. As idolatry took over, the sanctity of human life went out the door and the divine regulation was neglected. The old regulation was inferior.</a:t>
            </a:r>
            <a:endParaRPr lang="en-US" sz="1200" dirty="0">
              <a:solidFill>
                <a:schemeClr val="tx1"/>
              </a:solidFill>
              <a:latin typeface="Times New Roman" panose="02020603050405020304" pitchFamily="18" charset="0"/>
              <a:cs typeface="Times New Roman" panose="02020603050405020304" pitchFamily="18" charset="0"/>
            </a:endParaRPr>
          </a:p>
        </p:txBody>
      </p:sp>
      <p:sp>
        <p:nvSpPr>
          <p:cNvPr id="33" name="Rectangular Callout 32"/>
          <p:cNvSpPr/>
          <p:nvPr/>
        </p:nvSpPr>
        <p:spPr>
          <a:xfrm>
            <a:off x="8773237" y="0"/>
            <a:ext cx="3418763" cy="2418348"/>
          </a:xfrm>
          <a:prstGeom prst="wedgeRectCallout">
            <a:avLst>
              <a:gd name="adj1" fmla="val -93935"/>
              <a:gd name="adj2" fmla="val 91782"/>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sz="1200" dirty="0" smtClean="0">
                <a:solidFill>
                  <a:schemeClr val="tx1"/>
                </a:solidFill>
                <a:latin typeface="Times New Roman" panose="02020603050405020304" pitchFamily="18" charset="0"/>
                <a:cs typeface="Times New Roman" panose="02020603050405020304" pitchFamily="18" charset="0"/>
              </a:rPr>
              <a:t>7. Christ Jesus raising the lame man </a:t>
            </a:r>
            <a:r>
              <a:rPr lang="en-US" sz="1200" dirty="0" err="1" smtClean="0">
                <a:solidFill>
                  <a:schemeClr val="tx1"/>
                </a:solidFill>
                <a:latin typeface="Times New Roman" panose="02020603050405020304" pitchFamily="18" charset="0"/>
                <a:cs typeface="Times New Roman" panose="02020603050405020304" pitchFamily="18" charset="0"/>
              </a:rPr>
              <a:t>Jn</a:t>
            </a:r>
            <a:r>
              <a:rPr lang="en-US" sz="1200" dirty="0" smtClean="0">
                <a:solidFill>
                  <a:schemeClr val="tx1"/>
                </a:solidFill>
                <a:latin typeface="Times New Roman" panose="02020603050405020304" pitchFamily="18" charset="0"/>
                <a:cs typeface="Times New Roman" panose="02020603050405020304" pitchFamily="18" charset="0"/>
              </a:rPr>
              <a:t> 5. Through out his ministry Jesus demonstrated the things of heaven to the people. Raising the lame man was a sign that he was fulfilling the prophecies concerning his person and work. The soldier is holding the muster sheet, checking off one more fulfillment. The man who was healed is praising God.</a:t>
            </a:r>
          </a:p>
        </p:txBody>
      </p:sp>
      <p:sp>
        <p:nvSpPr>
          <p:cNvPr id="34" name="Rectangular Callout 33"/>
          <p:cNvSpPr/>
          <p:nvPr/>
        </p:nvSpPr>
        <p:spPr>
          <a:xfrm>
            <a:off x="3286996" y="5102403"/>
            <a:ext cx="3968045" cy="1755597"/>
          </a:xfrm>
          <a:prstGeom prst="wedgeRectCallout">
            <a:avLst>
              <a:gd name="adj1" fmla="val -14186"/>
              <a:gd name="adj2" fmla="val -9049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sz="1200" dirty="0" smtClean="0">
                <a:solidFill>
                  <a:schemeClr val="tx1"/>
                </a:solidFill>
                <a:latin typeface="Times New Roman" panose="02020603050405020304" pitchFamily="18" charset="0"/>
                <a:cs typeface="Times New Roman" panose="02020603050405020304" pitchFamily="18" charset="0"/>
              </a:rPr>
              <a:t>4. Heb 9:1 </a:t>
            </a:r>
            <a:r>
              <a:rPr lang="en-US" sz="1200" dirty="0">
                <a:solidFill>
                  <a:schemeClr val="tx1"/>
                </a:solidFill>
                <a:latin typeface="Times New Roman" panose="02020603050405020304" pitchFamily="18" charset="0"/>
                <a:cs typeface="Times New Roman" panose="02020603050405020304" pitchFamily="18" charset="0"/>
              </a:rPr>
              <a:t>The Old </a:t>
            </a:r>
            <a:r>
              <a:rPr lang="en-US" sz="1200" dirty="0" smtClean="0">
                <a:solidFill>
                  <a:schemeClr val="tx1"/>
                </a:solidFill>
                <a:latin typeface="Times New Roman" panose="02020603050405020304" pitchFamily="18" charset="0"/>
                <a:cs typeface="Times New Roman" panose="02020603050405020304" pitchFamily="18" charset="0"/>
              </a:rPr>
              <a:t>Covenant </a:t>
            </a:r>
            <a:r>
              <a:rPr lang="en-US" sz="1200" dirty="0">
                <a:solidFill>
                  <a:schemeClr val="tx1"/>
                </a:solidFill>
                <a:latin typeface="Times New Roman" panose="02020603050405020304" pitchFamily="18" charset="0"/>
                <a:cs typeface="Times New Roman" panose="02020603050405020304" pitchFamily="18" charset="0"/>
              </a:rPr>
              <a:t>was </a:t>
            </a:r>
            <a:r>
              <a:rPr lang="en-US" sz="1200" dirty="0" smtClean="0">
                <a:solidFill>
                  <a:schemeClr val="tx1"/>
                </a:solidFill>
                <a:latin typeface="Times New Roman" panose="02020603050405020304" pitchFamily="18" charset="0"/>
                <a:cs typeface="Times New Roman" panose="02020603050405020304" pitchFamily="18" charset="0"/>
              </a:rPr>
              <a:t>inferior, it </a:t>
            </a:r>
            <a:r>
              <a:rPr lang="en-US" sz="1200" dirty="0">
                <a:solidFill>
                  <a:schemeClr val="tx1"/>
                </a:solidFill>
                <a:latin typeface="Times New Roman" panose="02020603050405020304" pitchFamily="18" charset="0"/>
                <a:cs typeface="Times New Roman" panose="02020603050405020304" pitchFamily="18" charset="0"/>
              </a:rPr>
              <a:t>depended on </a:t>
            </a:r>
            <a:r>
              <a:rPr lang="en-US" sz="1200" dirty="0" smtClean="0">
                <a:solidFill>
                  <a:schemeClr val="tx1"/>
                </a:solidFill>
                <a:latin typeface="Times New Roman" panose="02020603050405020304" pitchFamily="18" charset="0"/>
                <a:cs typeface="Times New Roman" panose="02020603050405020304" pitchFamily="18" charset="0"/>
              </a:rPr>
              <a:t>the Levites and priests </a:t>
            </a:r>
            <a:r>
              <a:rPr lang="en-US" sz="1200" dirty="0">
                <a:solidFill>
                  <a:schemeClr val="tx1"/>
                </a:solidFill>
                <a:latin typeface="Times New Roman" panose="02020603050405020304" pitchFamily="18" charset="0"/>
                <a:cs typeface="Times New Roman" panose="02020603050405020304" pitchFamily="18" charset="0"/>
              </a:rPr>
              <a:t>to carry out its </a:t>
            </a:r>
            <a:r>
              <a:rPr lang="en-US" sz="1200" dirty="0" smtClean="0">
                <a:solidFill>
                  <a:schemeClr val="tx1"/>
                </a:solidFill>
                <a:latin typeface="Times New Roman" panose="02020603050405020304" pitchFamily="18" charset="0"/>
                <a:cs typeface="Times New Roman" panose="02020603050405020304" pitchFamily="18" charset="0"/>
              </a:rPr>
              <a:t>regulations. Pictured in the back is the </a:t>
            </a:r>
            <a:r>
              <a:rPr lang="en-US" sz="1200" u="sng" dirty="0" smtClean="0">
                <a:solidFill>
                  <a:schemeClr val="tx1"/>
                </a:solidFill>
                <a:latin typeface="Times New Roman" panose="02020603050405020304" pitchFamily="18" charset="0"/>
                <a:cs typeface="Times New Roman" panose="02020603050405020304" pitchFamily="18" charset="0"/>
              </a:rPr>
              <a:t>red heifer</a:t>
            </a:r>
            <a:r>
              <a:rPr lang="en-US" sz="1200" dirty="0" smtClean="0">
                <a:solidFill>
                  <a:schemeClr val="tx1"/>
                </a:solidFill>
                <a:latin typeface="Times New Roman" panose="02020603050405020304" pitchFamily="18" charset="0"/>
                <a:cs typeface="Times New Roman" panose="02020603050405020304" pitchFamily="18" charset="0"/>
              </a:rPr>
              <a:t> which was burned and its ashes keep Num 19. Also pictured is a </a:t>
            </a:r>
            <a:r>
              <a:rPr lang="en-US" sz="1200" u="sng" dirty="0" smtClean="0">
                <a:solidFill>
                  <a:schemeClr val="tx1"/>
                </a:solidFill>
                <a:latin typeface="Times New Roman" panose="02020603050405020304" pitchFamily="18" charset="0"/>
                <a:cs typeface="Times New Roman" panose="02020603050405020304" pitchFamily="18" charset="0"/>
              </a:rPr>
              <a:t>goat</a:t>
            </a:r>
            <a:r>
              <a:rPr lang="en-US" sz="1200" dirty="0" smtClean="0">
                <a:solidFill>
                  <a:schemeClr val="tx1"/>
                </a:solidFill>
                <a:latin typeface="Times New Roman" panose="02020603050405020304" pitchFamily="18" charset="0"/>
                <a:cs typeface="Times New Roman" panose="02020603050405020304" pitchFamily="18" charset="0"/>
              </a:rPr>
              <a:t> that had to be slaughtered a certain way Lev 16:6-10. The bread in the child’s hand also had its regulations who </a:t>
            </a:r>
            <a:r>
              <a:rPr lang="en-US" sz="1200" dirty="0">
                <a:solidFill>
                  <a:schemeClr val="tx1"/>
                </a:solidFill>
                <a:latin typeface="Times New Roman" panose="02020603050405020304" pitchFamily="18" charset="0"/>
                <a:cs typeface="Times New Roman" panose="02020603050405020304" pitchFamily="18" charset="0"/>
              </a:rPr>
              <a:t>could </a:t>
            </a:r>
            <a:r>
              <a:rPr lang="en-US" sz="1200" dirty="0" smtClean="0">
                <a:solidFill>
                  <a:schemeClr val="tx1"/>
                </a:solidFill>
                <a:latin typeface="Times New Roman" panose="02020603050405020304" pitchFamily="18" charset="0"/>
                <a:cs typeface="Times New Roman" panose="02020603050405020304" pitchFamily="18" charset="0"/>
              </a:rPr>
              <a:t>eat Lev </a:t>
            </a:r>
            <a:r>
              <a:rPr lang="en-US" sz="1200" dirty="0">
                <a:solidFill>
                  <a:schemeClr val="tx1"/>
                </a:solidFill>
                <a:latin typeface="Times New Roman" panose="02020603050405020304" pitchFamily="18" charset="0"/>
                <a:cs typeface="Times New Roman" panose="02020603050405020304" pitchFamily="18" charset="0"/>
              </a:rPr>
              <a:t>21:22, </a:t>
            </a:r>
            <a:r>
              <a:rPr lang="en-US" sz="1200" dirty="0" smtClean="0">
                <a:solidFill>
                  <a:schemeClr val="tx1"/>
                </a:solidFill>
                <a:latin typeface="Times New Roman" panose="02020603050405020304" pitchFamily="18" charset="0"/>
                <a:cs typeface="Times New Roman" panose="02020603050405020304" pitchFamily="18" charset="0"/>
              </a:rPr>
              <a:t>that tied the people down, </a:t>
            </a:r>
            <a:r>
              <a:rPr lang="en-US" sz="1200" dirty="0">
                <a:solidFill>
                  <a:schemeClr val="tx1"/>
                </a:solidFill>
                <a:latin typeface="Times New Roman" panose="02020603050405020304" pitchFamily="18" charset="0"/>
                <a:cs typeface="Times New Roman" panose="02020603050405020304" pitchFamily="18" charset="0"/>
              </a:rPr>
              <a:t>1 Sam 21:6; </a:t>
            </a:r>
            <a:r>
              <a:rPr lang="en-US" sz="1200" dirty="0" smtClean="0">
                <a:solidFill>
                  <a:schemeClr val="tx1"/>
                </a:solidFill>
                <a:latin typeface="Times New Roman" panose="02020603050405020304" pitchFamily="18" charset="0"/>
                <a:cs typeface="Times New Roman" panose="02020603050405020304" pitchFamily="18" charset="0"/>
              </a:rPr>
              <a:t>Mt 12:4. Enforcement fell on the high priest’s shoulders, who could not be careless Lev 10. When idolatry surged, then enforcement slacked Micah 6.</a:t>
            </a:r>
          </a:p>
        </p:txBody>
      </p:sp>
      <p:sp>
        <p:nvSpPr>
          <p:cNvPr id="13" name="Rectangular Callout 12"/>
          <p:cNvSpPr/>
          <p:nvPr/>
        </p:nvSpPr>
        <p:spPr>
          <a:xfrm>
            <a:off x="8773237" y="2532546"/>
            <a:ext cx="3418763" cy="2455659"/>
          </a:xfrm>
          <a:prstGeom prst="wedgeRectCallout">
            <a:avLst>
              <a:gd name="adj1" fmla="val -66671"/>
              <a:gd name="adj2" fmla="val 30556"/>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sz="1200" dirty="0" smtClean="0">
                <a:solidFill>
                  <a:schemeClr val="tx1"/>
                </a:solidFill>
                <a:latin typeface="Times New Roman" panose="02020603050405020304" pitchFamily="18" charset="0"/>
                <a:cs typeface="Times New Roman" panose="02020603050405020304" pitchFamily="18" charset="0"/>
              </a:rPr>
              <a:t>6. Heb 9:11, Of good things to come. Jacob in a dream saw angels on a ladder, front right corner: Jacob saw the heavenly sanctuary open and the angels descending and ascending a stair way between heaven and earth Gen 28:12-18. He rose up and anointed Bethel as God’s house, the gate of heaven. We put Jacob in the picture to emphasis that the good things to come that he saw have already arrived in the person of Jesus Christ.</a:t>
            </a:r>
            <a:endParaRPr lang="en-US" sz="1200" dirty="0">
              <a:solidFill>
                <a:schemeClr val="tx1"/>
              </a:solidFill>
              <a:latin typeface="Times New Roman" panose="02020603050405020304" pitchFamily="18" charset="0"/>
              <a:cs typeface="Times New Roman" panose="02020603050405020304" pitchFamily="18" charset="0"/>
            </a:endParaRPr>
          </a:p>
        </p:txBody>
      </p:sp>
      <p:sp>
        <p:nvSpPr>
          <p:cNvPr id="15" name="Rectangular Callout 14"/>
          <p:cNvSpPr/>
          <p:nvPr/>
        </p:nvSpPr>
        <p:spPr>
          <a:xfrm>
            <a:off x="7351295" y="5102403"/>
            <a:ext cx="4840705" cy="1755596"/>
          </a:xfrm>
          <a:prstGeom prst="wedgeRectCallout">
            <a:avLst>
              <a:gd name="adj1" fmla="val -35761"/>
              <a:gd name="adj2" fmla="val -166863"/>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sz="1200" dirty="0" smtClean="0">
                <a:solidFill>
                  <a:schemeClr val="tx1"/>
                </a:solidFill>
                <a:latin typeface="Times New Roman" panose="02020603050405020304" pitchFamily="18" charset="0"/>
                <a:cs typeface="Times New Roman" panose="02020603050405020304" pitchFamily="18" charset="0"/>
              </a:rPr>
              <a:t>5. Heb 9:11 </a:t>
            </a:r>
            <a:r>
              <a:rPr lang="en-US" sz="1200" u="sng" dirty="0" smtClean="0">
                <a:solidFill>
                  <a:schemeClr val="tx1"/>
                </a:solidFill>
                <a:latin typeface="Times New Roman" panose="02020603050405020304" pitchFamily="18" charset="0"/>
                <a:cs typeface="Times New Roman" panose="02020603050405020304" pitchFamily="18" charset="0"/>
              </a:rPr>
              <a:t>The New Covenant sanctuary is superior because it is heavenly</a:t>
            </a:r>
            <a:r>
              <a:rPr lang="en-US" sz="1200" dirty="0" smtClean="0">
                <a:solidFill>
                  <a:schemeClr val="tx1"/>
                </a:solidFill>
                <a:latin typeface="Times New Roman" panose="02020603050405020304" pitchFamily="18" charset="0"/>
                <a:cs typeface="Times New Roman" panose="02020603050405020304" pitchFamily="18" charset="0"/>
              </a:rPr>
              <a:t>. </a:t>
            </a:r>
            <a:r>
              <a:rPr lang="en-US" sz="1200" dirty="0">
                <a:solidFill>
                  <a:schemeClr val="tx1"/>
                </a:solidFill>
                <a:latin typeface="Times New Roman" panose="02020603050405020304" pitchFamily="18" charset="0"/>
                <a:cs typeface="Times New Roman" panose="02020603050405020304" pitchFamily="18" charset="0"/>
              </a:rPr>
              <a:t>When Christ </a:t>
            </a:r>
            <a:r>
              <a:rPr lang="en-US" sz="1200" dirty="0" smtClean="0">
                <a:solidFill>
                  <a:schemeClr val="tx1"/>
                </a:solidFill>
                <a:latin typeface="Times New Roman" panose="02020603050405020304" pitchFamily="18" charset="0"/>
                <a:cs typeface="Times New Roman" panose="02020603050405020304" pitchFamily="18" charset="0"/>
              </a:rPr>
              <a:t>appeared every thing changed. This is the great historic event that is the crux of history ATR. The veil is not tricolored as in the earthly sanctuary but red only.  And the veil is tied back with a double knot, never to be drawn between the Savior and the sinner again. The crucified Christ is pictured beyond the veil, having entered, in connection with the greater and more perfect tabernacle. </a:t>
            </a:r>
            <a:r>
              <a:rPr lang="en-US" sz="1200" dirty="0">
                <a:solidFill>
                  <a:schemeClr val="tx1"/>
                </a:solidFill>
                <a:latin typeface="Times New Roman" panose="02020603050405020304" pitchFamily="18" charset="0"/>
                <a:cs typeface="Times New Roman" panose="02020603050405020304" pitchFamily="18" charset="0"/>
              </a:rPr>
              <a:t>By faith we look past the tangible earthly sanctuary to see the invisible heavenly </a:t>
            </a:r>
            <a:r>
              <a:rPr lang="en-US" sz="1200" dirty="0" smtClean="0">
                <a:solidFill>
                  <a:schemeClr val="tx1"/>
                </a:solidFill>
                <a:latin typeface="Times New Roman" panose="02020603050405020304" pitchFamily="18" charset="0"/>
                <a:cs typeface="Times New Roman" panose="02020603050405020304" pitchFamily="18" charset="0"/>
              </a:rPr>
              <a:t>sanctuary. Pictured in blue is Jesus at the top of the stair way where angels walked </a:t>
            </a:r>
            <a:r>
              <a:rPr lang="en-US" sz="1200" dirty="0" err="1" smtClean="0">
                <a:solidFill>
                  <a:schemeClr val="tx1"/>
                </a:solidFill>
                <a:latin typeface="Times New Roman" panose="02020603050405020304" pitchFamily="18" charset="0"/>
                <a:cs typeface="Times New Roman" panose="02020603050405020304" pitchFamily="18" charset="0"/>
              </a:rPr>
              <a:t>Jn</a:t>
            </a:r>
            <a:r>
              <a:rPr lang="en-US" sz="1200" dirty="0" smtClean="0">
                <a:solidFill>
                  <a:schemeClr val="tx1"/>
                </a:solidFill>
                <a:latin typeface="Times New Roman" panose="02020603050405020304" pitchFamily="18" charset="0"/>
                <a:cs typeface="Times New Roman" panose="02020603050405020304" pitchFamily="18" charset="0"/>
              </a:rPr>
              <a:t> 1:51.</a:t>
            </a:r>
            <a:endParaRPr lang="en-US" sz="12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7270146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2"/>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3399502" y="1587169"/>
            <a:ext cx="5324137" cy="3455477"/>
          </a:xfrm>
          <a:prstGeom prst="rect">
            <a:avLst/>
          </a:prstGeom>
          <a:noFill/>
          <a:extLst>
            <a:ext uri="{909E8E84-426E-40DD-AFC4-6F175D3DCCD1}">
              <a14:hiddenFill xmlns:a14="http://schemas.microsoft.com/office/drawing/2010/main">
                <a:solidFill>
                  <a:srgbClr val="FFFFFF"/>
                </a:solidFill>
              </a14:hiddenFill>
            </a:ext>
          </a:extLst>
        </p:spPr>
      </p:pic>
      <p:sp>
        <p:nvSpPr>
          <p:cNvPr id="27" name="Rectangular Callout 26"/>
          <p:cNvSpPr/>
          <p:nvPr/>
        </p:nvSpPr>
        <p:spPr>
          <a:xfrm>
            <a:off x="-21186" y="-1"/>
            <a:ext cx="8672205" cy="1519551"/>
          </a:xfrm>
          <a:prstGeom prst="wedgeRectCallout">
            <a:avLst>
              <a:gd name="adj1" fmla="val 19928"/>
              <a:gd name="adj2" fmla="val 71039"/>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sz="1200" dirty="0" smtClean="0">
                <a:solidFill>
                  <a:schemeClr val="tx1"/>
                </a:solidFill>
                <a:latin typeface="Times New Roman" panose="02020603050405020304" pitchFamily="18" charset="0"/>
                <a:cs typeface="Times New Roman" panose="02020603050405020304" pitchFamily="18" charset="0"/>
              </a:rPr>
              <a:t>1</a:t>
            </a:r>
            <a:r>
              <a:rPr lang="en-US" sz="1200" dirty="0">
                <a:solidFill>
                  <a:schemeClr val="tx1"/>
                </a:solidFill>
                <a:latin typeface="Times New Roman" panose="02020603050405020304" pitchFamily="18" charset="0"/>
                <a:cs typeface="Times New Roman" panose="02020603050405020304" pitchFamily="18" charset="0"/>
              </a:rPr>
              <a:t>. Based on Heb </a:t>
            </a:r>
            <a:r>
              <a:rPr lang="en-US" sz="1200" dirty="0" smtClean="0">
                <a:solidFill>
                  <a:schemeClr val="tx1"/>
                </a:solidFill>
                <a:latin typeface="Times New Roman" panose="02020603050405020304" pitchFamily="18" charset="0"/>
                <a:cs typeface="Times New Roman" panose="02020603050405020304" pitchFamily="18" charset="0"/>
              </a:rPr>
              <a:t>9:2-5 vs 9:12-15. The two sanctuaries from God’s point of view: </a:t>
            </a:r>
            <a:r>
              <a:rPr lang="en-US" sz="1200" u="sng" dirty="0" smtClean="0">
                <a:solidFill>
                  <a:schemeClr val="tx1"/>
                </a:solidFill>
                <a:latin typeface="Times New Roman" panose="02020603050405020304" pitchFamily="18" charset="0"/>
                <a:cs typeface="Times New Roman" panose="02020603050405020304" pitchFamily="18" charset="0"/>
              </a:rPr>
              <a:t>Left side</a:t>
            </a:r>
            <a:r>
              <a:rPr lang="en-US" sz="1200" dirty="0">
                <a:solidFill>
                  <a:schemeClr val="tx1"/>
                </a:solidFill>
                <a:latin typeface="Times New Roman" panose="02020603050405020304" pitchFamily="18" charset="0"/>
                <a:cs typeface="Times New Roman" panose="02020603050405020304" pitchFamily="18" charset="0"/>
              </a:rPr>
              <a:t>:</a:t>
            </a:r>
            <a:r>
              <a:rPr lang="en-US" sz="1200" dirty="0" smtClean="0">
                <a:solidFill>
                  <a:schemeClr val="tx1"/>
                </a:solidFill>
                <a:latin typeface="Times New Roman" panose="02020603050405020304" pitchFamily="18" charset="0"/>
                <a:cs typeface="Times New Roman" panose="02020603050405020304" pitchFamily="18" charset="0"/>
              </a:rPr>
              <a:t> </a:t>
            </a:r>
            <a:r>
              <a:rPr lang="en-US" sz="1200" dirty="0">
                <a:solidFill>
                  <a:schemeClr val="tx1"/>
                </a:solidFill>
                <a:latin typeface="Times New Roman" panose="02020603050405020304" pitchFamily="18" charset="0"/>
                <a:cs typeface="Times New Roman" panose="02020603050405020304" pitchFamily="18" charset="0"/>
              </a:rPr>
              <a:t>T</a:t>
            </a:r>
            <a:r>
              <a:rPr lang="en-US" sz="1200" dirty="0" smtClean="0">
                <a:solidFill>
                  <a:schemeClr val="tx1"/>
                </a:solidFill>
                <a:latin typeface="Times New Roman" panose="02020603050405020304" pitchFamily="18" charset="0"/>
                <a:cs typeface="Times New Roman" panose="02020603050405020304" pitchFamily="18" charset="0"/>
              </a:rPr>
              <a:t>he priestly service i</a:t>
            </a:r>
            <a:r>
              <a:rPr lang="en-US" sz="1200" dirty="0">
                <a:solidFill>
                  <a:schemeClr val="tx1"/>
                </a:solidFill>
                <a:latin typeface="Times New Roman" panose="02020603050405020304" pitchFamily="18" charset="0"/>
                <a:cs typeface="Times New Roman" panose="02020603050405020304" pitchFamily="18" charset="0"/>
              </a:rPr>
              <a:t>n</a:t>
            </a:r>
            <a:r>
              <a:rPr lang="en-US" sz="1200" dirty="0" smtClean="0">
                <a:solidFill>
                  <a:schemeClr val="tx1"/>
                </a:solidFill>
                <a:latin typeface="Times New Roman" panose="02020603050405020304" pitchFamily="18" charset="0"/>
                <a:cs typeface="Times New Roman" panose="02020603050405020304" pitchFamily="18" charset="0"/>
              </a:rPr>
              <a:t> the earthly sanctuary on the Day of Atonement was a type of something better Heb 9:2-5. </a:t>
            </a:r>
            <a:r>
              <a:rPr lang="en-US" sz="1200" u="sng" dirty="0">
                <a:solidFill>
                  <a:schemeClr val="tx1"/>
                </a:solidFill>
                <a:latin typeface="Times New Roman" panose="02020603050405020304" pitchFamily="18" charset="0"/>
                <a:cs typeface="Times New Roman" panose="02020603050405020304" pitchFamily="18" charset="0"/>
              </a:rPr>
              <a:t>Right side</a:t>
            </a:r>
            <a:r>
              <a:rPr lang="en-US" sz="1200" dirty="0">
                <a:solidFill>
                  <a:schemeClr val="tx1"/>
                </a:solidFill>
                <a:latin typeface="Times New Roman" panose="02020603050405020304" pitchFamily="18" charset="0"/>
                <a:cs typeface="Times New Roman" panose="02020603050405020304" pitchFamily="18" charset="0"/>
              </a:rPr>
              <a:t>: Our priest ascended into the heavenly sanctuary providing a better basis for serving the living God Heb 9:12-15. </a:t>
            </a:r>
            <a:r>
              <a:rPr lang="en-US" sz="1200" u="sng" dirty="0" smtClean="0">
                <a:solidFill>
                  <a:schemeClr val="tx1"/>
                </a:solidFill>
                <a:latin typeface="Times New Roman" panose="02020603050405020304" pitchFamily="18" charset="0"/>
                <a:cs typeface="Times New Roman" panose="02020603050405020304" pitchFamily="18" charset="0"/>
              </a:rPr>
              <a:t>Left</a:t>
            </a:r>
            <a:r>
              <a:rPr lang="en-US" sz="1200" dirty="0" smtClean="0">
                <a:solidFill>
                  <a:schemeClr val="tx1"/>
                </a:solidFill>
                <a:latin typeface="Times New Roman" panose="02020603050405020304" pitchFamily="18" charset="0"/>
                <a:cs typeface="Times New Roman" panose="02020603050405020304" pitchFamily="18" charset="0"/>
              </a:rPr>
              <a:t>: </a:t>
            </a:r>
            <a:r>
              <a:rPr lang="en-US" sz="1200" dirty="0">
                <a:solidFill>
                  <a:schemeClr val="tx1"/>
                </a:solidFill>
                <a:latin typeface="Times New Roman" panose="02020603050405020304" pitchFamily="18" charset="0"/>
                <a:cs typeface="Times New Roman" panose="02020603050405020304" pitchFamily="18" charset="0"/>
              </a:rPr>
              <a:t>T</a:t>
            </a:r>
            <a:r>
              <a:rPr lang="en-US" sz="1200" dirty="0" smtClean="0">
                <a:solidFill>
                  <a:schemeClr val="tx1"/>
                </a:solidFill>
                <a:latin typeface="Times New Roman" panose="02020603050405020304" pitchFamily="18" charset="0"/>
                <a:cs typeface="Times New Roman" panose="02020603050405020304" pitchFamily="18" charset="0"/>
              </a:rPr>
              <a:t>he outer sanctuary having the lamp and bread; And the tri-colored veil setting apart the inner sanctuary where Aaron ministered in God’s presence. </a:t>
            </a:r>
            <a:r>
              <a:rPr lang="en-US" sz="1200" u="sng" dirty="0" smtClean="0">
                <a:solidFill>
                  <a:schemeClr val="tx1"/>
                </a:solidFill>
                <a:latin typeface="Times New Roman" panose="02020603050405020304" pitchFamily="18" charset="0"/>
                <a:cs typeface="Times New Roman" panose="02020603050405020304" pitchFamily="18" charset="0"/>
              </a:rPr>
              <a:t>Right</a:t>
            </a:r>
            <a:r>
              <a:rPr lang="en-US" sz="1200" dirty="0" smtClean="0">
                <a:solidFill>
                  <a:schemeClr val="tx1"/>
                </a:solidFill>
                <a:latin typeface="Times New Roman" panose="02020603050405020304" pitchFamily="18" charset="0"/>
                <a:cs typeface="Times New Roman" panose="02020603050405020304" pitchFamily="18" charset="0"/>
              </a:rPr>
              <a:t>: </a:t>
            </a:r>
            <a:r>
              <a:rPr lang="en-US" sz="1200" dirty="0">
                <a:solidFill>
                  <a:schemeClr val="tx1"/>
                </a:solidFill>
                <a:latin typeface="Times New Roman" panose="02020603050405020304" pitchFamily="18" charset="0"/>
                <a:cs typeface="Times New Roman" panose="02020603050405020304" pitchFamily="18" charset="0"/>
              </a:rPr>
              <a:t>T</a:t>
            </a:r>
            <a:r>
              <a:rPr lang="en-US" sz="1200" dirty="0" smtClean="0">
                <a:solidFill>
                  <a:schemeClr val="tx1"/>
                </a:solidFill>
                <a:latin typeface="Times New Roman" panose="02020603050405020304" pitchFamily="18" charset="0"/>
                <a:cs typeface="Times New Roman" panose="02020603050405020304" pitchFamily="18" charset="0"/>
              </a:rPr>
              <a:t>here is no veil separating the outer sanctuary, where men are gathered around the written Word, and the inner sanctuary, where men are gathered around the living Word. The hands and the wings unify the two scenes in one. </a:t>
            </a:r>
            <a:r>
              <a:rPr lang="en-US" sz="1200" u="sng" dirty="0">
                <a:solidFill>
                  <a:schemeClr val="tx1"/>
                </a:solidFill>
                <a:latin typeface="Times New Roman" panose="02020603050405020304" pitchFamily="18" charset="0"/>
                <a:cs typeface="Times New Roman" panose="02020603050405020304" pitchFamily="18" charset="0"/>
              </a:rPr>
              <a:t>Ascension</a:t>
            </a:r>
            <a:r>
              <a:rPr lang="en-US" sz="1200" dirty="0">
                <a:solidFill>
                  <a:schemeClr val="tx1"/>
                </a:solidFill>
                <a:latin typeface="Times New Roman" panose="02020603050405020304" pitchFamily="18" charset="0"/>
                <a:cs typeface="Times New Roman" panose="02020603050405020304" pitchFamily="18" charset="0"/>
              </a:rPr>
              <a:t>: A</a:t>
            </a:r>
            <a:r>
              <a:rPr lang="en-US" sz="1200" dirty="0" smtClean="0">
                <a:solidFill>
                  <a:schemeClr val="tx1"/>
                </a:solidFill>
                <a:latin typeface="Times New Roman" panose="02020603050405020304" pitchFamily="18" charset="0"/>
                <a:cs typeface="Times New Roman" panose="02020603050405020304" pitchFamily="18" charset="0"/>
              </a:rPr>
              <a:t> stairway is reaching from the cross to the heavenly sanctuary where stand the angels </a:t>
            </a:r>
            <a:r>
              <a:rPr lang="en-US" sz="1200" dirty="0" err="1" smtClean="0">
                <a:solidFill>
                  <a:schemeClr val="tx1"/>
                </a:solidFill>
                <a:latin typeface="Times New Roman" panose="02020603050405020304" pitchFamily="18" charset="0"/>
                <a:cs typeface="Times New Roman" panose="02020603050405020304" pitchFamily="18" charset="0"/>
              </a:rPr>
              <a:t>Jn</a:t>
            </a:r>
            <a:r>
              <a:rPr lang="en-US" sz="1200" dirty="0" smtClean="0">
                <a:solidFill>
                  <a:schemeClr val="tx1"/>
                </a:solidFill>
                <a:latin typeface="Times New Roman" panose="02020603050405020304" pitchFamily="18" charset="0"/>
                <a:cs typeface="Times New Roman" panose="02020603050405020304" pitchFamily="18" charset="0"/>
              </a:rPr>
              <a:t> 1:51. The ever living resurrected Son, with His hand in the air, ascended the stairway and entered the most holy place once for all by His own blood. Christ’s service as mediator of the New Covenant is superior to the </a:t>
            </a:r>
            <a:r>
              <a:rPr lang="en-US" sz="1200" dirty="0">
                <a:solidFill>
                  <a:schemeClr val="tx1"/>
                </a:solidFill>
                <a:latin typeface="Times New Roman" panose="02020603050405020304" pitchFamily="18" charset="0"/>
                <a:cs typeface="Times New Roman" panose="02020603050405020304" pitchFamily="18" charset="0"/>
              </a:rPr>
              <a:t>inadequate</a:t>
            </a:r>
            <a:r>
              <a:rPr lang="en-US" sz="1200" dirty="0" smtClean="0">
                <a:solidFill>
                  <a:schemeClr val="tx1"/>
                </a:solidFill>
                <a:latin typeface="Times New Roman" panose="02020603050405020304" pitchFamily="18" charset="0"/>
                <a:cs typeface="Times New Roman" panose="02020603050405020304" pitchFamily="18" charset="0"/>
              </a:rPr>
              <a:t> earthly ministry of the Old Covenant. </a:t>
            </a:r>
            <a:endParaRPr lang="en-US" sz="1200" dirty="0">
              <a:solidFill>
                <a:schemeClr val="tx1"/>
              </a:solidFill>
              <a:latin typeface="Times New Roman" panose="02020603050405020304" pitchFamily="18" charset="0"/>
              <a:cs typeface="Times New Roman" panose="02020603050405020304" pitchFamily="18" charset="0"/>
            </a:endParaRPr>
          </a:p>
        </p:txBody>
      </p:sp>
      <p:sp>
        <p:nvSpPr>
          <p:cNvPr id="28" name="Rectangular Callout 27"/>
          <p:cNvSpPr/>
          <p:nvPr/>
        </p:nvSpPr>
        <p:spPr>
          <a:xfrm>
            <a:off x="-21186" y="1587169"/>
            <a:ext cx="3301117" cy="2239215"/>
          </a:xfrm>
          <a:prstGeom prst="wedgeRectCallout">
            <a:avLst>
              <a:gd name="adj1" fmla="val 86218"/>
              <a:gd name="adj2" fmla="val 11631"/>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sz="1200" dirty="0">
                <a:solidFill>
                  <a:schemeClr val="tx1"/>
                </a:solidFill>
                <a:latin typeface="Times New Roman" panose="02020603050405020304" pitchFamily="18" charset="0"/>
                <a:cs typeface="Times New Roman" panose="02020603050405020304" pitchFamily="18" charset="0"/>
              </a:rPr>
              <a:t>2. Heb </a:t>
            </a:r>
            <a:r>
              <a:rPr lang="en-US" sz="1200" dirty="0" smtClean="0">
                <a:solidFill>
                  <a:schemeClr val="tx1"/>
                </a:solidFill>
                <a:latin typeface="Times New Roman" panose="02020603050405020304" pitchFamily="18" charset="0"/>
                <a:cs typeface="Times New Roman" panose="02020603050405020304" pitchFamily="18" charset="0"/>
              </a:rPr>
              <a:t>9:2-5 </a:t>
            </a:r>
            <a:r>
              <a:rPr lang="en-US" sz="1200" u="sng" dirty="0">
                <a:solidFill>
                  <a:schemeClr val="tx1"/>
                </a:solidFill>
                <a:latin typeface="Times New Roman" panose="02020603050405020304" pitchFamily="18" charset="0"/>
                <a:cs typeface="Times New Roman" panose="02020603050405020304" pitchFamily="18" charset="0"/>
              </a:rPr>
              <a:t>The Old Covenant sanctuary was inferior because it was </a:t>
            </a:r>
            <a:r>
              <a:rPr lang="en-US" sz="1200" u="sng" dirty="0" smtClean="0">
                <a:solidFill>
                  <a:schemeClr val="tx1"/>
                </a:solidFill>
                <a:latin typeface="Times New Roman" panose="02020603050405020304" pitchFamily="18" charset="0"/>
                <a:cs typeface="Times New Roman" panose="02020603050405020304" pitchFamily="18" charset="0"/>
              </a:rPr>
              <a:t>a type of something greater</a:t>
            </a:r>
            <a:r>
              <a:rPr lang="en-US" sz="1200" dirty="0" smtClean="0">
                <a:solidFill>
                  <a:schemeClr val="tx1"/>
                </a:solidFill>
                <a:latin typeface="Times New Roman" panose="02020603050405020304" pitchFamily="18" charset="0"/>
                <a:cs typeface="Times New Roman" panose="02020603050405020304" pitchFamily="18" charset="0"/>
              </a:rPr>
              <a:t> The inside white linen </a:t>
            </a:r>
            <a:r>
              <a:rPr lang="en-US" sz="1200" dirty="0">
                <a:solidFill>
                  <a:schemeClr val="tx1"/>
                </a:solidFill>
                <a:latin typeface="Times New Roman" panose="02020603050405020304" pitchFamily="18" charset="0"/>
                <a:cs typeface="Times New Roman" panose="02020603050405020304" pitchFamily="18" charset="0"/>
              </a:rPr>
              <a:t>covering had </a:t>
            </a:r>
            <a:r>
              <a:rPr lang="en-US" sz="1200" dirty="0" smtClean="0">
                <a:solidFill>
                  <a:schemeClr val="tx1"/>
                </a:solidFill>
                <a:latin typeface="Times New Roman" panose="02020603050405020304" pitchFamily="18" charset="0"/>
                <a:cs typeface="Times New Roman" panose="02020603050405020304" pitchFamily="18" charset="0"/>
              </a:rPr>
              <a:t>embroidered purple, red</a:t>
            </a:r>
            <a:r>
              <a:rPr lang="en-US" sz="1200" dirty="0">
                <a:solidFill>
                  <a:schemeClr val="tx1"/>
                </a:solidFill>
                <a:latin typeface="Times New Roman" panose="02020603050405020304" pitchFamily="18" charset="0"/>
                <a:cs typeface="Times New Roman" panose="02020603050405020304" pitchFamily="18" charset="0"/>
              </a:rPr>
              <a:t> </a:t>
            </a:r>
            <a:r>
              <a:rPr lang="en-US" sz="1200" dirty="0" smtClean="0">
                <a:solidFill>
                  <a:schemeClr val="tx1"/>
                </a:solidFill>
                <a:latin typeface="Times New Roman" panose="02020603050405020304" pitchFamily="18" charset="0"/>
                <a:cs typeface="Times New Roman" panose="02020603050405020304" pitchFamily="18" charset="0"/>
              </a:rPr>
              <a:t>and blue cherubim. The door was tied open to enter the holy place, the outer room. The second veil was tri-colored with cherubim outlined in gold thread, making a second room, the Holy of Holies. </a:t>
            </a:r>
            <a:r>
              <a:rPr lang="en-US" sz="1200" dirty="0">
                <a:solidFill>
                  <a:schemeClr val="tx1"/>
                </a:solidFill>
                <a:latin typeface="Times New Roman" panose="02020603050405020304" pitchFamily="18" charset="0"/>
                <a:cs typeface="Times New Roman" panose="02020603050405020304" pitchFamily="18" charset="0"/>
              </a:rPr>
              <a:t>Once </a:t>
            </a:r>
            <a:r>
              <a:rPr lang="en-US" sz="1200" dirty="0" smtClean="0">
                <a:solidFill>
                  <a:schemeClr val="tx1"/>
                </a:solidFill>
                <a:latin typeface="Times New Roman" panose="02020603050405020304" pitchFamily="18" charset="0"/>
                <a:cs typeface="Times New Roman" panose="02020603050405020304" pitchFamily="18" charset="0"/>
              </a:rPr>
              <a:t>a year Aaron’s sons lifted up the veil allowing him to stoop under to enter the Holy of Holies where he offered incense, bull blood for the priests and goat blood for the people. </a:t>
            </a:r>
            <a:r>
              <a:rPr lang="en-US" sz="1200" dirty="0">
                <a:solidFill>
                  <a:schemeClr val="tx1"/>
                </a:solidFill>
                <a:latin typeface="Times New Roman" panose="02020603050405020304" pitchFamily="18" charset="0"/>
                <a:cs typeface="Times New Roman" panose="02020603050405020304" pitchFamily="18" charset="0"/>
              </a:rPr>
              <a:t>T</a:t>
            </a:r>
            <a:r>
              <a:rPr lang="en-US" sz="1200" dirty="0" smtClean="0">
                <a:solidFill>
                  <a:schemeClr val="tx1"/>
                </a:solidFill>
                <a:latin typeface="Times New Roman" panose="02020603050405020304" pitchFamily="18" charset="0"/>
                <a:cs typeface="Times New Roman" panose="02020603050405020304" pitchFamily="18" charset="0"/>
              </a:rPr>
              <a:t>he Day of Atonement was a type of Christ on the cross.</a:t>
            </a:r>
            <a:endParaRPr lang="en-US" sz="1200" dirty="0">
              <a:solidFill>
                <a:schemeClr val="tx1"/>
              </a:solidFill>
              <a:latin typeface="Times New Roman" panose="02020603050405020304" pitchFamily="18" charset="0"/>
              <a:cs typeface="Times New Roman" panose="02020603050405020304" pitchFamily="18" charset="0"/>
            </a:endParaRPr>
          </a:p>
        </p:txBody>
      </p:sp>
      <p:sp>
        <p:nvSpPr>
          <p:cNvPr id="29" name="Rectangular Callout 28"/>
          <p:cNvSpPr/>
          <p:nvPr/>
        </p:nvSpPr>
        <p:spPr>
          <a:xfrm>
            <a:off x="-1" y="3925511"/>
            <a:ext cx="3279931" cy="2932490"/>
          </a:xfrm>
          <a:prstGeom prst="wedgeRectCallout">
            <a:avLst>
              <a:gd name="adj1" fmla="val 87693"/>
              <a:gd name="adj2" fmla="val -27421"/>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sz="1200" dirty="0" smtClean="0">
                <a:solidFill>
                  <a:schemeClr val="tx1"/>
                </a:solidFill>
                <a:latin typeface="Times New Roman" panose="02020603050405020304" pitchFamily="18" charset="0"/>
                <a:cs typeface="Times New Roman" panose="02020603050405020304" pitchFamily="18" charset="0"/>
              </a:rPr>
              <a:t>3. Heb 9:3-5 </a:t>
            </a:r>
            <a:r>
              <a:rPr lang="en-US" sz="1200" u="sng" dirty="0">
                <a:solidFill>
                  <a:schemeClr val="tx1"/>
                </a:solidFill>
                <a:latin typeface="Times New Roman" panose="02020603050405020304" pitchFamily="18" charset="0"/>
                <a:cs typeface="Times New Roman" panose="02020603050405020304" pitchFamily="18" charset="0"/>
              </a:rPr>
              <a:t>T</a:t>
            </a:r>
            <a:r>
              <a:rPr lang="en-US" sz="1200" u="sng" dirty="0" smtClean="0">
                <a:solidFill>
                  <a:schemeClr val="tx1"/>
                </a:solidFill>
                <a:latin typeface="Times New Roman" panose="02020603050405020304" pitchFamily="18" charset="0"/>
                <a:cs typeface="Times New Roman" panose="02020603050405020304" pitchFamily="18" charset="0"/>
              </a:rPr>
              <a:t>he </a:t>
            </a:r>
            <a:r>
              <a:rPr lang="en-US" sz="1200" u="sng" dirty="0">
                <a:solidFill>
                  <a:schemeClr val="tx1"/>
                </a:solidFill>
                <a:latin typeface="Times New Roman" panose="02020603050405020304" pitchFamily="18" charset="0"/>
                <a:cs typeface="Times New Roman" panose="02020603050405020304" pitchFamily="18" charset="0"/>
              </a:rPr>
              <a:t>Holy of Holies, the inner </a:t>
            </a:r>
            <a:r>
              <a:rPr lang="en-US" sz="1200" u="sng" dirty="0" smtClean="0">
                <a:solidFill>
                  <a:schemeClr val="tx1"/>
                </a:solidFill>
                <a:latin typeface="Times New Roman" panose="02020603050405020304" pitchFamily="18" charset="0"/>
                <a:cs typeface="Times New Roman" panose="02020603050405020304" pitchFamily="18" charset="0"/>
              </a:rPr>
              <a:t>sanctuary</a:t>
            </a:r>
            <a:r>
              <a:rPr lang="en-US" sz="1200" dirty="0" smtClean="0">
                <a:solidFill>
                  <a:schemeClr val="tx1"/>
                </a:solidFill>
                <a:latin typeface="Times New Roman" panose="02020603050405020304" pitchFamily="18" charset="0"/>
                <a:cs typeface="Times New Roman" panose="02020603050405020304" pitchFamily="18" charset="0"/>
              </a:rPr>
              <a:t>. The </a:t>
            </a:r>
            <a:r>
              <a:rPr lang="en-US" sz="1200" dirty="0">
                <a:solidFill>
                  <a:schemeClr val="tx1"/>
                </a:solidFill>
                <a:latin typeface="Times New Roman" panose="02020603050405020304" pitchFamily="18" charset="0"/>
                <a:cs typeface="Times New Roman" panose="02020603050405020304" pitchFamily="18" charset="0"/>
              </a:rPr>
              <a:t>incense altar stood in the holy </a:t>
            </a:r>
            <a:r>
              <a:rPr lang="en-US" sz="1200" dirty="0" smtClean="0">
                <a:solidFill>
                  <a:schemeClr val="tx1"/>
                </a:solidFill>
                <a:latin typeface="Times New Roman" panose="02020603050405020304" pitchFamily="18" charset="0"/>
                <a:cs typeface="Times New Roman" panose="02020603050405020304" pitchFamily="18" charset="0"/>
              </a:rPr>
              <a:t>place Lev 16:12-14 </a:t>
            </a:r>
            <a:r>
              <a:rPr lang="en-US" sz="1200" dirty="0">
                <a:solidFill>
                  <a:schemeClr val="tx1"/>
                </a:solidFill>
                <a:latin typeface="Times New Roman" panose="02020603050405020304" pitchFamily="18" charset="0"/>
                <a:cs typeface="Times New Roman" panose="02020603050405020304" pitchFamily="18" charset="0"/>
              </a:rPr>
              <a:t>but its ministry pertained to the holy of </a:t>
            </a:r>
            <a:r>
              <a:rPr lang="en-US" sz="1200" dirty="0" smtClean="0">
                <a:solidFill>
                  <a:schemeClr val="tx1"/>
                </a:solidFill>
                <a:latin typeface="Times New Roman" panose="02020603050405020304" pitchFamily="18" charset="0"/>
                <a:cs typeface="Times New Roman" panose="02020603050405020304" pitchFamily="18" charset="0"/>
              </a:rPr>
              <a:t>holies Ex 40:5; 1 Ki 6:22. Pictured is the incense jar coming past the veil where rested the ark of the covenant. A cut-away reveals </a:t>
            </a:r>
            <a:r>
              <a:rPr lang="en-US" sz="1200" dirty="0">
                <a:solidFill>
                  <a:schemeClr val="tx1"/>
                </a:solidFill>
                <a:latin typeface="Times New Roman" panose="02020603050405020304" pitchFamily="18" charset="0"/>
                <a:cs typeface="Times New Roman" panose="02020603050405020304" pitchFamily="18" charset="0"/>
              </a:rPr>
              <a:t>a</a:t>
            </a:r>
            <a:r>
              <a:rPr lang="en-US" sz="1200" dirty="0" smtClean="0">
                <a:solidFill>
                  <a:schemeClr val="tx1"/>
                </a:solidFill>
                <a:latin typeface="Times New Roman" panose="02020603050405020304" pitchFamily="18" charset="0"/>
                <a:cs typeface="Times New Roman" panose="02020603050405020304" pitchFamily="18" charset="0"/>
              </a:rPr>
              <a:t> jar with manna</a:t>
            </a:r>
            <a:r>
              <a:rPr lang="en-US" sz="1200" dirty="0">
                <a:solidFill>
                  <a:schemeClr val="tx1"/>
                </a:solidFill>
                <a:latin typeface="Times New Roman" panose="02020603050405020304" pitchFamily="18" charset="0"/>
                <a:cs typeface="Times New Roman" panose="02020603050405020304" pitchFamily="18" charset="0"/>
              </a:rPr>
              <a:t>,</a:t>
            </a:r>
            <a:r>
              <a:rPr lang="en-US" sz="1200" dirty="0" smtClean="0">
                <a:solidFill>
                  <a:schemeClr val="tx1"/>
                </a:solidFill>
                <a:latin typeface="Times New Roman" panose="02020603050405020304" pitchFamily="18" charset="0"/>
                <a:cs typeface="Times New Roman" panose="02020603050405020304" pitchFamily="18" charset="0"/>
              </a:rPr>
              <a:t> Aaron’s budded branch, and the Ten Commandments. Solid gold cherubim are on the lid. The long feathers, pinions, are a symbol of mercy, thus called the Mercy Seat.  Aaron is ministering in white robes, having changed out of his beautiful colored garments. God highlights the earthly high priest’s activities so He can contrast them with the once for all features of the heavenly </a:t>
            </a:r>
            <a:r>
              <a:rPr lang="en-US" sz="1200" dirty="0">
                <a:solidFill>
                  <a:schemeClr val="tx1"/>
                </a:solidFill>
                <a:latin typeface="Times New Roman" panose="02020603050405020304" pitchFamily="18" charset="0"/>
                <a:cs typeface="Times New Roman" panose="02020603050405020304" pitchFamily="18" charset="0"/>
              </a:rPr>
              <a:t>H</a:t>
            </a:r>
            <a:r>
              <a:rPr lang="en-US" sz="1200" dirty="0" smtClean="0">
                <a:solidFill>
                  <a:schemeClr val="tx1"/>
                </a:solidFill>
                <a:latin typeface="Times New Roman" panose="02020603050405020304" pitchFamily="18" charset="0"/>
                <a:cs typeface="Times New Roman" panose="02020603050405020304" pitchFamily="18" charset="0"/>
              </a:rPr>
              <a:t>igh Priest’s ministry. The heavenly ministry is  superior to the earthly which has faded away.</a:t>
            </a:r>
            <a:endParaRPr lang="en-US" sz="1200" dirty="0">
              <a:solidFill>
                <a:schemeClr val="tx1"/>
              </a:solidFill>
              <a:latin typeface="Times New Roman" panose="02020603050405020304" pitchFamily="18" charset="0"/>
              <a:cs typeface="Times New Roman" panose="02020603050405020304" pitchFamily="18" charset="0"/>
            </a:endParaRPr>
          </a:p>
        </p:txBody>
      </p:sp>
      <p:sp>
        <p:nvSpPr>
          <p:cNvPr id="33" name="Rectangular Callout 32"/>
          <p:cNvSpPr/>
          <p:nvPr/>
        </p:nvSpPr>
        <p:spPr>
          <a:xfrm>
            <a:off x="8843211" y="3034513"/>
            <a:ext cx="3348789" cy="2008133"/>
          </a:xfrm>
          <a:prstGeom prst="wedgeRectCallout">
            <a:avLst>
              <a:gd name="adj1" fmla="val -87772"/>
              <a:gd name="adj2" fmla="val -45445"/>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tabLst>
                <a:tab pos="1489075" algn="l"/>
                <a:tab pos="1658938" algn="l"/>
              </a:tabLst>
            </a:pPr>
            <a:r>
              <a:rPr lang="en-US" sz="1200" dirty="0" smtClean="0">
                <a:solidFill>
                  <a:schemeClr val="tx1"/>
                </a:solidFill>
                <a:latin typeface="Times New Roman" panose="02020603050405020304" pitchFamily="18" charset="0"/>
                <a:cs typeface="Times New Roman" panose="02020603050405020304" pitchFamily="18" charset="0"/>
              </a:rPr>
              <a:t>6. Heb 9:12-15 Eternal redemption</a:t>
            </a:r>
            <a:r>
              <a:rPr lang="en-US" sz="1200" dirty="0">
                <a:solidFill>
                  <a:schemeClr val="tx1"/>
                </a:solidFill>
                <a:latin typeface="Times New Roman" panose="02020603050405020304" pitchFamily="18" charset="0"/>
                <a:cs typeface="Times New Roman" panose="02020603050405020304" pitchFamily="18" charset="0"/>
              </a:rPr>
              <a:t> </a:t>
            </a:r>
            <a:r>
              <a:rPr lang="en-US" sz="1200" dirty="0" smtClean="0">
                <a:solidFill>
                  <a:schemeClr val="tx1"/>
                </a:solidFill>
                <a:latin typeface="Times New Roman" panose="02020603050405020304" pitchFamily="18" charset="0"/>
                <a:cs typeface="Times New Roman" panose="02020603050405020304" pitchFamily="18" charset="0"/>
              </a:rPr>
              <a:t>by Christ’s death on the </a:t>
            </a:r>
            <a:r>
              <a:rPr lang="en-US" sz="1200" dirty="0">
                <a:solidFill>
                  <a:schemeClr val="tx1"/>
                </a:solidFill>
                <a:latin typeface="Times New Roman" panose="02020603050405020304" pitchFamily="18" charset="0"/>
                <a:cs typeface="Times New Roman" panose="02020603050405020304" pitchFamily="18" charset="0"/>
              </a:rPr>
              <a:t>cross:  We picture His hands reach out of the heavenly sanctuary to serve sinners deepest need, providing salvation to those who have obtained redemption by His blood. The price to redeem the sinner has been paid and need not be paid again Heb 7:27; 10:10. His fingers cast a shadow upholding sinners who are gathering around the </a:t>
            </a:r>
            <a:r>
              <a:rPr lang="en-US" sz="1200" dirty="0" smtClean="0">
                <a:solidFill>
                  <a:schemeClr val="tx1"/>
                </a:solidFill>
                <a:latin typeface="Times New Roman" panose="02020603050405020304" pitchFamily="18" charset="0"/>
                <a:cs typeface="Times New Roman" panose="02020603050405020304" pitchFamily="18" charset="0"/>
              </a:rPr>
              <a:t>cross. </a:t>
            </a:r>
            <a:r>
              <a:rPr lang="en-US" sz="1200" dirty="0">
                <a:solidFill>
                  <a:schemeClr val="tx1"/>
                </a:solidFill>
                <a:latin typeface="Times New Roman" panose="02020603050405020304" pitchFamily="18" charset="0"/>
                <a:cs typeface="Times New Roman" panose="02020603050405020304" pitchFamily="18" charset="0"/>
              </a:rPr>
              <a:t>The good things to come are already here.</a:t>
            </a:r>
            <a:endParaRPr lang="en-US" sz="1200" dirty="0" smtClean="0">
              <a:solidFill>
                <a:schemeClr val="tx1"/>
              </a:solidFill>
              <a:latin typeface="Times New Roman" panose="02020603050405020304" pitchFamily="18" charset="0"/>
              <a:cs typeface="Times New Roman" panose="02020603050405020304" pitchFamily="18" charset="0"/>
            </a:endParaRPr>
          </a:p>
        </p:txBody>
      </p:sp>
      <p:sp>
        <p:nvSpPr>
          <p:cNvPr id="34" name="Rectangular Callout 33"/>
          <p:cNvSpPr/>
          <p:nvPr/>
        </p:nvSpPr>
        <p:spPr>
          <a:xfrm>
            <a:off x="3404936" y="5110265"/>
            <a:ext cx="3898231" cy="1735861"/>
          </a:xfrm>
          <a:prstGeom prst="wedgeRectCallout">
            <a:avLst>
              <a:gd name="adj1" fmla="val -17250"/>
              <a:gd name="adj2" fmla="val -104096"/>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sz="1200" dirty="0" smtClean="0">
                <a:solidFill>
                  <a:schemeClr val="tx1"/>
                </a:solidFill>
                <a:latin typeface="Times New Roman" panose="02020603050405020304" pitchFamily="18" charset="0"/>
                <a:cs typeface="Times New Roman" panose="02020603050405020304" pitchFamily="18" charset="0"/>
              </a:rPr>
              <a:t>4. Heb 3:5: </a:t>
            </a:r>
            <a:r>
              <a:rPr lang="en-US" sz="1200" i="1" dirty="0" smtClean="0">
                <a:solidFill>
                  <a:schemeClr val="tx1"/>
                </a:solidFill>
                <a:latin typeface="Times New Roman" panose="02020603050405020304" pitchFamily="18" charset="0"/>
                <a:cs typeface="Times New Roman" panose="02020603050405020304" pitchFamily="18" charset="0"/>
              </a:rPr>
              <a:t>I will not discuss these things in detail</a:t>
            </a:r>
            <a:r>
              <a:rPr lang="en-US" sz="1200" dirty="0" smtClean="0">
                <a:solidFill>
                  <a:schemeClr val="tx1"/>
                </a:solidFill>
                <a:latin typeface="Times New Roman" panose="02020603050405020304" pitchFamily="18" charset="0"/>
                <a:cs typeface="Times New Roman" panose="02020603050405020304" pitchFamily="18" charset="0"/>
              </a:rPr>
              <a:t>. The author choose to limit his description to the main point. God does not look upon the broken law hidden from view in the ark. Neither does he give priority to the sprinkled animal blood. Rather, He delights in mercy and the knowledge of God Ps 51; Hos 6:6. All of the ritual </a:t>
            </a:r>
            <a:r>
              <a:rPr lang="en-US" sz="1200" dirty="0">
                <a:solidFill>
                  <a:schemeClr val="tx1"/>
                </a:solidFill>
                <a:latin typeface="Times New Roman" panose="02020603050405020304" pitchFamily="18" charset="0"/>
                <a:cs typeface="Times New Roman" panose="02020603050405020304" pitchFamily="18" charset="0"/>
              </a:rPr>
              <a:t>i</a:t>
            </a:r>
            <a:r>
              <a:rPr lang="en-US" sz="1200" dirty="0" smtClean="0">
                <a:solidFill>
                  <a:schemeClr val="tx1"/>
                </a:solidFill>
                <a:latin typeface="Times New Roman" panose="02020603050405020304" pitchFamily="18" charset="0"/>
                <a:cs typeface="Times New Roman" panose="02020603050405020304" pitchFamily="18" charset="0"/>
              </a:rPr>
              <a:t>s full of meaning. But when mercy is lacking, then all the symbolism and regulations go out the door. They mean nothing. The priest is doing dead works if he is not meeting the needs of people.</a:t>
            </a:r>
            <a:endParaRPr lang="en-US" sz="1200" dirty="0">
              <a:solidFill>
                <a:schemeClr val="tx1"/>
              </a:solidFill>
              <a:latin typeface="Times New Roman" panose="02020603050405020304" pitchFamily="18" charset="0"/>
              <a:cs typeface="Times New Roman" panose="02020603050405020304" pitchFamily="18" charset="0"/>
            </a:endParaRPr>
          </a:p>
        </p:txBody>
      </p:sp>
      <p:sp>
        <p:nvSpPr>
          <p:cNvPr id="14" name="Rectangular Callout 13"/>
          <p:cNvSpPr/>
          <p:nvPr/>
        </p:nvSpPr>
        <p:spPr>
          <a:xfrm>
            <a:off x="8843211" y="0"/>
            <a:ext cx="3348789" cy="2966894"/>
          </a:xfrm>
          <a:prstGeom prst="wedgeRectCallout">
            <a:avLst>
              <a:gd name="adj1" fmla="val -91066"/>
              <a:gd name="adj2" fmla="val 38726"/>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sz="1200" dirty="0" smtClean="0">
                <a:solidFill>
                  <a:schemeClr val="tx1"/>
                </a:solidFill>
                <a:latin typeface="Times New Roman" panose="02020603050405020304" pitchFamily="18" charset="0"/>
                <a:cs typeface="Times New Roman" panose="02020603050405020304" pitchFamily="18" charset="0"/>
              </a:rPr>
              <a:t>7. Heb 9:14-15 Eternal Spirit</a:t>
            </a:r>
            <a:r>
              <a:rPr lang="en-US" sz="1200" dirty="0">
                <a:solidFill>
                  <a:schemeClr val="tx1"/>
                </a:solidFill>
                <a:latin typeface="Times New Roman" panose="02020603050405020304" pitchFamily="18" charset="0"/>
                <a:cs typeface="Times New Roman" panose="02020603050405020304" pitchFamily="18" charset="0"/>
              </a:rPr>
              <a:t>: The good things to come are already here. The eternal Spirit, represented by a dove, is hovering over men who are studying the Bible. They are covered with his pinions and under his wings they seek refuge Psalm 91:4. Holiness in united with redemption. The </a:t>
            </a:r>
            <a:r>
              <a:rPr lang="en-US" sz="1200" dirty="0" smtClean="0">
                <a:solidFill>
                  <a:schemeClr val="tx1"/>
                </a:solidFill>
                <a:latin typeface="Times New Roman" panose="02020603050405020304" pitchFamily="18" charset="0"/>
                <a:cs typeface="Times New Roman" panose="02020603050405020304" pitchFamily="18" charset="0"/>
              </a:rPr>
              <a:t>restricted access into the earthly sanctuary demonstrated that a true entrance into God’s presence had not yet been disclosed. The Holy Spirit intended to communicate that the deepest need of a sinner was to have a clear conscience as he worshipped God. </a:t>
            </a:r>
            <a:r>
              <a:rPr lang="en-US" sz="1200" dirty="0">
                <a:solidFill>
                  <a:schemeClr val="tx1"/>
                </a:solidFill>
                <a:latin typeface="Times New Roman" panose="02020603050405020304" pitchFamily="18" charset="0"/>
                <a:cs typeface="Times New Roman" panose="02020603050405020304" pitchFamily="18" charset="0"/>
              </a:rPr>
              <a:t>Once for all Christ entered the greater and true tabernacle by His own blood. His ministry is sufficient to meet our needs and continues forever in heaven. </a:t>
            </a:r>
          </a:p>
        </p:txBody>
      </p:sp>
      <p:sp>
        <p:nvSpPr>
          <p:cNvPr id="15" name="Rectangular Callout 14"/>
          <p:cNvSpPr/>
          <p:nvPr/>
        </p:nvSpPr>
        <p:spPr>
          <a:xfrm>
            <a:off x="7455568" y="5110265"/>
            <a:ext cx="4736433" cy="1755596"/>
          </a:xfrm>
          <a:prstGeom prst="wedgeRectCallout">
            <a:avLst>
              <a:gd name="adj1" fmla="val -47791"/>
              <a:gd name="adj2" fmla="val -7947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sz="1200" dirty="0" smtClean="0">
                <a:solidFill>
                  <a:schemeClr val="tx1"/>
                </a:solidFill>
                <a:latin typeface="Times New Roman" panose="02020603050405020304" pitchFamily="18" charset="0"/>
                <a:cs typeface="Times New Roman" panose="02020603050405020304" pitchFamily="18" charset="0"/>
              </a:rPr>
              <a:t>5. Heb </a:t>
            </a:r>
            <a:r>
              <a:rPr lang="en-US" sz="1200" dirty="0">
                <a:solidFill>
                  <a:schemeClr val="tx1"/>
                </a:solidFill>
                <a:latin typeface="Times New Roman" panose="02020603050405020304" pitchFamily="18" charset="0"/>
                <a:cs typeface="Times New Roman" panose="02020603050405020304" pitchFamily="18" charset="0"/>
              </a:rPr>
              <a:t>9:11-15 Heb 9:11 </a:t>
            </a:r>
            <a:r>
              <a:rPr lang="en-US" sz="1200" u="sng" dirty="0">
                <a:solidFill>
                  <a:schemeClr val="tx1"/>
                </a:solidFill>
                <a:latin typeface="Times New Roman" panose="02020603050405020304" pitchFamily="18" charset="0"/>
                <a:cs typeface="Times New Roman" panose="02020603050405020304" pitchFamily="18" charset="0"/>
              </a:rPr>
              <a:t>The New Covenant sanctuary is superior because it is </a:t>
            </a:r>
            <a:r>
              <a:rPr lang="en-US" sz="1200" u="sng" dirty="0" smtClean="0">
                <a:solidFill>
                  <a:schemeClr val="tx1"/>
                </a:solidFill>
                <a:latin typeface="Times New Roman" panose="02020603050405020304" pitchFamily="18" charset="0"/>
                <a:cs typeface="Times New Roman" panose="02020603050405020304" pitchFamily="18" charset="0"/>
              </a:rPr>
              <a:t>effective to deal with sin</a:t>
            </a:r>
            <a:r>
              <a:rPr lang="en-US" sz="1200" dirty="0" smtClean="0">
                <a:solidFill>
                  <a:schemeClr val="tx1"/>
                </a:solidFill>
                <a:latin typeface="Times New Roman" panose="02020603050405020304" pitchFamily="18" charset="0"/>
                <a:cs typeface="Times New Roman" panose="02020603050405020304" pitchFamily="18" charset="0"/>
              </a:rPr>
              <a:t>.  The good things to come are already here. God is in his holy temple. Down below is a sinner for whom Christ died. The reality is that we are still on earth. Does anyone care? Is the door to heaven brass? Hey up there, do you hear me? The writer to the Hebrews assures his readers that our High Priest attends to our deepest needs. He wants us to abide under the shadow the Almighty as we serve the living God Ps 91. The shadow of His fingers surround the sinners gathered at the foot of the cross.</a:t>
            </a:r>
            <a:endParaRPr lang="en-US" sz="12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5924122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2"/>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3326714" y="1645090"/>
            <a:ext cx="5542556" cy="3206338"/>
          </a:xfrm>
          <a:prstGeom prst="rect">
            <a:avLst/>
          </a:prstGeom>
          <a:noFill/>
          <a:extLst>
            <a:ext uri="{909E8E84-426E-40DD-AFC4-6F175D3DCCD1}">
              <a14:hiddenFill xmlns:a14="http://schemas.microsoft.com/office/drawing/2010/main">
                <a:solidFill>
                  <a:srgbClr val="FFFFFF"/>
                </a:solidFill>
              </a14:hiddenFill>
            </a:ext>
          </a:extLst>
        </p:spPr>
      </p:pic>
      <p:sp>
        <p:nvSpPr>
          <p:cNvPr id="27" name="Rectangular Callout 26"/>
          <p:cNvSpPr/>
          <p:nvPr/>
        </p:nvSpPr>
        <p:spPr>
          <a:xfrm>
            <a:off x="0" y="9868"/>
            <a:ext cx="8869270" cy="1575404"/>
          </a:xfrm>
          <a:prstGeom prst="wedgeRectCallout">
            <a:avLst>
              <a:gd name="adj1" fmla="val 20739"/>
              <a:gd name="adj2" fmla="val 90393"/>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tabLst>
                <a:tab pos="2292350" algn="l"/>
              </a:tabLst>
            </a:pPr>
            <a:r>
              <a:rPr lang="en-US" sz="1200" dirty="0" smtClean="0">
                <a:solidFill>
                  <a:schemeClr val="tx1"/>
                </a:solidFill>
                <a:latin typeface="Times New Roman" panose="02020603050405020304" pitchFamily="18" charset="0"/>
                <a:cs typeface="Times New Roman" panose="02020603050405020304" pitchFamily="18" charset="0"/>
              </a:rPr>
              <a:t>1. </a:t>
            </a:r>
            <a:r>
              <a:rPr lang="en-US" sz="1200" dirty="0">
                <a:solidFill>
                  <a:schemeClr val="tx1"/>
                </a:solidFill>
                <a:latin typeface="Times New Roman" panose="02020603050405020304" pitchFamily="18" charset="0"/>
                <a:cs typeface="Times New Roman" panose="02020603050405020304" pitchFamily="18" charset="0"/>
              </a:rPr>
              <a:t>Based on Heb </a:t>
            </a:r>
            <a:r>
              <a:rPr lang="en-US" sz="1200" dirty="0" smtClean="0">
                <a:solidFill>
                  <a:schemeClr val="tx1"/>
                </a:solidFill>
                <a:latin typeface="Times New Roman" panose="02020603050405020304" pitchFamily="18" charset="0"/>
                <a:cs typeface="Times New Roman" panose="02020603050405020304" pitchFamily="18" charset="0"/>
              </a:rPr>
              <a:t>9:6-8, 16-23. </a:t>
            </a:r>
            <a:r>
              <a:rPr lang="en-US" sz="1200" u="sng" dirty="0" smtClean="0">
                <a:solidFill>
                  <a:schemeClr val="tx1"/>
                </a:solidFill>
                <a:latin typeface="Times New Roman" panose="02020603050405020304" pitchFamily="18" charset="0"/>
                <a:cs typeface="Times New Roman" panose="02020603050405020304" pitchFamily="18" charset="0"/>
              </a:rPr>
              <a:t>Moses inaugurating the old vs Christ the new</a:t>
            </a:r>
            <a:r>
              <a:rPr lang="en-US" sz="1200" dirty="0" smtClean="0">
                <a:solidFill>
                  <a:schemeClr val="tx1"/>
                </a:solidFill>
                <a:latin typeface="Times New Roman" panose="02020603050405020304" pitchFamily="18" charset="0"/>
                <a:cs typeface="Times New Roman" panose="02020603050405020304" pitchFamily="18" charset="0"/>
              </a:rPr>
              <a:t>: Each item was prepared, full of meaning and carefully planned Heb 9:2, 6. Both old and new were inaugurated by blood. So why do we need the New Covenant? </a:t>
            </a:r>
            <a:r>
              <a:rPr lang="en-US" sz="1200" u="sng" dirty="0" smtClean="0">
                <a:solidFill>
                  <a:schemeClr val="tx1"/>
                </a:solidFill>
                <a:latin typeface="Times New Roman" panose="02020603050405020304" pitchFamily="18" charset="0"/>
                <a:cs typeface="Times New Roman" panose="02020603050405020304" pitchFamily="18" charset="0"/>
              </a:rPr>
              <a:t>Outside </a:t>
            </a:r>
            <a:r>
              <a:rPr lang="en-US" sz="1200" u="sng" dirty="0">
                <a:solidFill>
                  <a:schemeClr val="tx1"/>
                </a:solidFill>
                <a:latin typeface="Times New Roman" panose="02020603050405020304" pitchFamily="18" charset="0"/>
                <a:cs typeface="Times New Roman" panose="02020603050405020304" pitchFamily="18" charset="0"/>
              </a:rPr>
              <a:t>the </a:t>
            </a:r>
            <a:r>
              <a:rPr lang="en-US" sz="1200" u="sng" dirty="0" smtClean="0">
                <a:solidFill>
                  <a:schemeClr val="tx1"/>
                </a:solidFill>
                <a:latin typeface="Times New Roman" panose="02020603050405020304" pitchFamily="18" charset="0"/>
                <a:cs typeface="Times New Roman" panose="02020603050405020304" pitchFamily="18" charset="0"/>
              </a:rPr>
              <a:t>camp:</a:t>
            </a:r>
            <a:r>
              <a:rPr lang="en-US" sz="1200" dirty="0" smtClean="0">
                <a:solidFill>
                  <a:schemeClr val="tx1"/>
                </a:solidFill>
                <a:latin typeface="Times New Roman" panose="02020603050405020304" pitchFamily="18" charset="0"/>
                <a:cs typeface="Times New Roman" panose="02020603050405020304" pitchFamily="18" charset="0"/>
              </a:rPr>
              <a:t> Only the priests could enter the holy place. The people were kept out. The way into the holy place was inaccessible while the tabernacle was still standing Heb 9:8. Pictured are the thousands of Israel, past the two tabernacles, past the courtyard, </a:t>
            </a:r>
            <a:r>
              <a:rPr lang="en-US" sz="1200" dirty="0">
                <a:solidFill>
                  <a:schemeClr val="tx1"/>
                </a:solidFill>
                <a:latin typeface="Times New Roman" panose="02020603050405020304" pitchFamily="18" charset="0"/>
                <a:cs typeface="Times New Roman" panose="02020603050405020304" pitchFamily="18" charset="0"/>
              </a:rPr>
              <a:t>way off in the </a:t>
            </a:r>
            <a:r>
              <a:rPr lang="en-US" sz="1200" dirty="0" smtClean="0">
                <a:solidFill>
                  <a:schemeClr val="tx1"/>
                </a:solidFill>
                <a:latin typeface="Times New Roman" panose="02020603050405020304" pitchFamily="18" charset="0"/>
                <a:cs typeface="Times New Roman" panose="02020603050405020304" pitchFamily="18" charset="0"/>
              </a:rPr>
              <a:t>distance. </a:t>
            </a:r>
            <a:r>
              <a:rPr lang="en-US" sz="1200" u="sng" dirty="0">
                <a:solidFill>
                  <a:schemeClr val="tx1"/>
                </a:solidFill>
                <a:latin typeface="Times New Roman" panose="02020603050405020304" pitchFamily="18" charset="0"/>
                <a:cs typeface="Times New Roman" panose="02020603050405020304" pitchFamily="18" charset="0"/>
              </a:rPr>
              <a:t>Inside the </a:t>
            </a:r>
            <a:r>
              <a:rPr lang="en-US" sz="1200" u="sng" dirty="0" smtClean="0">
                <a:solidFill>
                  <a:schemeClr val="tx1"/>
                </a:solidFill>
                <a:latin typeface="Times New Roman" panose="02020603050405020304" pitchFamily="18" charset="0"/>
                <a:cs typeface="Times New Roman" panose="02020603050405020304" pitchFamily="18" charset="0"/>
              </a:rPr>
              <a:t>sanctuary</a:t>
            </a:r>
            <a:r>
              <a:rPr lang="en-US" sz="1200" dirty="0" smtClean="0">
                <a:solidFill>
                  <a:schemeClr val="tx1"/>
                </a:solidFill>
                <a:latin typeface="Times New Roman" panose="02020603050405020304" pitchFamily="18" charset="0"/>
                <a:cs typeface="Times New Roman" panose="02020603050405020304" pitchFamily="18" charset="0"/>
              </a:rPr>
              <a:t>: Believers have entered the holy place thru Christ and receive the promise of the eternal inheritance Heb 9:15. </a:t>
            </a:r>
            <a:r>
              <a:rPr lang="en-US" sz="1200" u="sng" dirty="0" smtClean="0">
                <a:solidFill>
                  <a:schemeClr val="tx1"/>
                </a:solidFill>
                <a:latin typeface="Times New Roman" panose="02020603050405020304" pitchFamily="18" charset="0"/>
                <a:cs typeface="Times New Roman" panose="02020603050405020304" pitchFamily="18" charset="0"/>
              </a:rPr>
              <a:t>Priests continually entering the holy place</a:t>
            </a:r>
            <a:r>
              <a:rPr lang="en-US" sz="1200" dirty="0" smtClean="0">
                <a:solidFill>
                  <a:schemeClr val="tx1"/>
                </a:solidFill>
                <a:latin typeface="Times New Roman" panose="02020603050405020304" pitchFamily="18" charset="0"/>
                <a:cs typeface="Times New Roman" panose="02020603050405020304" pitchFamily="18" charset="0"/>
              </a:rPr>
              <a:t>: </a:t>
            </a:r>
            <a:r>
              <a:rPr lang="en-US" sz="1200" dirty="0">
                <a:solidFill>
                  <a:schemeClr val="tx1"/>
                </a:solidFill>
                <a:latin typeface="Times New Roman" panose="02020603050405020304" pitchFamily="18" charset="0"/>
                <a:cs typeface="Times New Roman" panose="02020603050405020304" pitchFamily="18" charset="0"/>
              </a:rPr>
              <a:t>M</a:t>
            </a:r>
            <a:r>
              <a:rPr lang="en-US" sz="1200" dirty="0" smtClean="0">
                <a:solidFill>
                  <a:schemeClr val="tx1"/>
                </a:solidFill>
                <a:latin typeface="Times New Roman" panose="02020603050405020304" pitchFamily="18" charset="0"/>
                <a:cs typeface="Times New Roman" panose="02020603050405020304" pitchFamily="18" charset="0"/>
              </a:rPr>
              <a:t>any sacrifices all the time signify that no final offering for sin was made. Besides, these sacrifices could not cleanse the conscience. </a:t>
            </a:r>
            <a:r>
              <a:rPr lang="en-US" sz="1200" u="sng" dirty="0" smtClean="0">
                <a:solidFill>
                  <a:schemeClr val="tx1"/>
                </a:solidFill>
                <a:latin typeface="Times New Roman" panose="02020603050405020304" pitchFamily="18" charset="0"/>
                <a:cs typeface="Times New Roman" panose="02020603050405020304" pitchFamily="18" charset="0"/>
              </a:rPr>
              <a:t>Once for all</a:t>
            </a:r>
            <a:r>
              <a:rPr lang="en-US" sz="1200" dirty="0" smtClean="0">
                <a:solidFill>
                  <a:schemeClr val="tx1"/>
                </a:solidFill>
                <a:latin typeface="Times New Roman" panose="02020603050405020304" pitchFamily="18" charset="0"/>
                <a:cs typeface="Times New Roman" panose="02020603050405020304" pitchFamily="18" charset="0"/>
              </a:rPr>
              <a:t>: The final offering was never to be repeated and assessable to all the people. </a:t>
            </a:r>
            <a:r>
              <a:rPr lang="en-US" sz="1200" u="sng" dirty="0" smtClean="0">
                <a:solidFill>
                  <a:schemeClr val="tx1"/>
                </a:solidFill>
                <a:latin typeface="Times New Roman" panose="02020603050405020304" pitchFamily="18" charset="0"/>
                <a:cs typeface="Times New Roman" panose="02020603050405020304" pitchFamily="18" charset="0"/>
              </a:rPr>
              <a:t>Open veil</a:t>
            </a:r>
            <a:r>
              <a:rPr lang="en-US" sz="1200" dirty="0" smtClean="0">
                <a:solidFill>
                  <a:schemeClr val="tx1"/>
                </a:solidFill>
                <a:latin typeface="Times New Roman" panose="02020603050405020304" pitchFamily="18" charset="0"/>
                <a:cs typeface="Times New Roman" panose="02020603050405020304" pitchFamily="18" charset="0"/>
              </a:rPr>
              <a:t>: Both the old and the new covenants required blood for forgiveness Heb </a:t>
            </a:r>
            <a:r>
              <a:rPr lang="en-US" sz="1200" dirty="0">
                <a:solidFill>
                  <a:schemeClr val="tx1"/>
                </a:solidFill>
                <a:latin typeface="Times New Roman" panose="02020603050405020304" pitchFamily="18" charset="0"/>
                <a:cs typeface="Times New Roman" panose="02020603050405020304" pitchFamily="18" charset="0"/>
              </a:rPr>
              <a:t>9:22. </a:t>
            </a:r>
            <a:r>
              <a:rPr lang="en-US" sz="1200" dirty="0" smtClean="0">
                <a:solidFill>
                  <a:schemeClr val="tx1"/>
                </a:solidFill>
                <a:latin typeface="Times New Roman" panose="02020603050405020304" pitchFamily="18" charset="0"/>
                <a:cs typeface="Times New Roman" panose="02020603050405020304" pitchFamily="18" charset="0"/>
              </a:rPr>
              <a:t>May the veil never close over our minds and hearts. </a:t>
            </a:r>
            <a:endParaRPr lang="en-US" sz="1200" dirty="0">
              <a:solidFill>
                <a:schemeClr val="tx1"/>
              </a:solidFill>
              <a:latin typeface="Times New Roman" panose="02020603050405020304" pitchFamily="18" charset="0"/>
              <a:cs typeface="Times New Roman" panose="02020603050405020304" pitchFamily="18" charset="0"/>
            </a:endParaRPr>
          </a:p>
        </p:txBody>
      </p:sp>
      <p:sp>
        <p:nvSpPr>
          <p:cNvPr id="28" name="Rectangular Callout 27"/>
          <p:cNvSpPr/>
          <p:nvPr/>
        </p:nvSpPr>
        <p:spPr>
          <a:xfrm>
            <a:off x="0" y="1645091"/>
            <a:ext cx="3251860" cy="2001752"/>
          </a:xfrm>
          <a:prstGeom prst="wedgeRectCallout">
            <a:avLst>
              <a:gd name="adj1" fmla="val 78452"/>
              <a:gd name="adj2" fmla="val 75342"/>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sz="1200" dirty="0" smtClean="0">
                <a:solidFill>
                  <a:schemeClr val="tx1"/>
                </a:solidFill>
                <a:latin typeface="Times New Roman" panose="02020603050405020304" pitchFamily="18" charset="0"/>
                <a:cs typeface="Times New Roman" panose="02020603050405020304" pitchFamily="18" charset="0"/>
              </a:rPr>
              <a:t>2. Heb 9:6-7 </a:t>
            </a:r>
            <a:r>
              <a:rPr lang="en-US" sz="1200" u="sng" dirty="0">
                <a:solidFill>
                  <a:schemeClr val="tx1"/>
                </a:solidFill>
                <a:latin typeface="Times New Roman" panose="02020603050405020304" pitchFamily="18" charset="0"/>
                <a:cs typeface="Times New Roman" panose="02020603050405020304" pitchFamily="18" charset="0"/>
              </a:rPr>
              <a:t>The Old Covenant sanctuary was inferior because it was </a:t>
            </a:r>
            <a:r>
              <a:rPr lang="en-US" sz="1200" u="sng" dirty="0" smtClean="0">
                <a:solidFill>
                  <a:schemeClr val="tx1"/>
                </a:solidFill>
                <a:latin typeface="Times New Roman" panose="02020603050405020304" pitchFamily="18" charset="0"/>
                <a:cs typeface="Times New Roman" panose="02020603050405020304" pitchFamily="18" charset="0"/>
              </a:rPr>
              <a:t>inaccessible to the people.</a:t>
            </a:r>
            <a:r>
              <a:rPr lang="en-US" sz="1200" dirty="0" smtClean="0">
                <a:solidFill>
                  <a:schemeClr val="tx1"/>
                </a:solidFill>
                <a:latin typeface="Times New Roman" panose="02020603050405020304" pitchFamily="18" charset="0"/>
                <a:cs typeface="Times New Roman" panose="02020603050405020304" pitchFamily="18" charset="0"/>
              </a:rPr>
              <a:t> Twice the author stated that the sanctuary was prepared Heb 9:2, 6. The Old was the best that God could do without sending Christ to inaugurate the </a:t>
            </a:r>
            <a:r>
              <a:rPr lang="en-US" sz="1200" dirty="0">
                <a:solidFill>
                  <a:schemeClr val="tx1"/>
                </a:solidFill>
                <a:latin typeface="Times New Roman" panose="02020603050405020304" pitchFamily="18" charset="0"/>
                <a:cs typeface="Times New Roman" panose="02020603050405020304" pitchFamily="18" charset="0"/>
              </a:rPr>
              <a:t>N</a:t>
            </a:r>
            <a:r>
              <a:rPr lang="en-US" sz="1200" dirty="0" smtClean="0">
                <a:solidFill>
                  <a:schemeClr val="tx1"/>
                </a:solidFill>
                <a:latin typeface="Times New Roman" panose="02020603050405020304" pitchFamily="18" charset="0"/>
                <a:cs typeface="Times New Roman" panose="02020603050405020304" pitchFamily="18" charset="0"/>
              </a:rPr>
              <a:t>ew</a:t>
            </a:r>
            <a:r>
              <a:rPr lang="en-US" sz="1200" dirty="0">
                <a:solidFill>
                  <a:schemeClr val="tx1"/>
                </a:solidFill>
                <a:latin typeface="Times New Roman" panose="02020603050405020304" pitchFamily="18" charset="0"/>
                <a:cs typeface="Times New Roman" panose="02020603050405020304" pitchFamily="18" charset="0"/>
              </a:rPr>
              <a:t>. </a:t>
            </a:r>
            <a:r>
              <a:rPr lang="en-US" sz="1200" dirty="0" smtClean="0">
                <a:solidFill>
                  <a:schemeClr val="tx1"/>
                </a:solidFill>
                <a:latin typeface="Times New Roman" panose="02020603050405020304" pitchFamily="18" charset="0"/>
                <a:cs typeface="Times New Roman" panose="02020603050405020304" pitchFamily="18" charset="0"/>
              </a:rPr>
              <a:t>Moses </a:t>
            </a:r>
            <a:r>
              <a:rPr lang="en-US" sz="1200" dirty="0">
                <a:solidFill>
                  <a:schemeClr val="tx1"/>
                </a:solidFill>
                <a:latin typeface="Times New Roman" panose="02020603050405020304" pitchFamily="18" charset="0"/>
                <a:cs typeface="Times New Roman" panose="02020603050405020304" pitchFamily="18" charset="0"/>
              </a:rPr>
              <a:t>dipped wool in </a:t>
            </a:r>
            <a:r>
              <a:rPr lang="en-US" sz="1200" dirty="0" smtClean="0">
                <a:solidFill>
                  <a:schemeClr val="tx1"/>
                </a:solidFill>
                <a:latin typeface="Times New Roman" panose="02020603050405020304" pitchFamily="18" charset="0"/>
                <a:cs typeface="Times New Roman" panose="02020603050405020304" pitchFamily="18" charset="0"/>
              </a:rPr>
              <a:t>blood</a:t>
            </a:r>
            <a:r>
              <a:rPr lang="en-US" sz="1200" dirty="0">
                <a:solidFill>
                  <a:schemeClr val="tx1"/>
                </a:solidFill>
                <a:latin typeface="Times New Roman" panose="02020603050405020304" pitchFamily="18" charset="0"/>
                <a:cs typeface="Times New Roman" panose="02020603050405020304" pitchFamily="18" charset="0"/>
              </a:rPr>
              <a:t>, flung his arm and </a:t>
            </a:r>
            <a:r>
              <a:rPr lang="en-US" sz="1200" dirty="0" smtClean="0">
                <a:solidFill>
                  <a:schemeClr val="tx1"/>
                </a:solidFill>
                <a:latin typeface="Times New Roman" panose="02020603050405020304" pitchFamily="18" charset="0"/>
                <a:cs typeface="Times New Roman" panose="02020603050405020304" pitchFamily="18" charset="0"/>
              </a:rPr>
              <a:t>squeezed, </a:t>
            </a:r>
            <a:r>
              <a:rPr lang="en-US" sz="1200" dirty="0">
                <a:solidFill>
                  <a:schemeClr val="tx1"/>
                </a:solidFill>
                <a:latin typeface="Times New Roman" panose="02020603050405020304" pitchFamily="18" charset="0"/>
                <a:cs typeface="Times New Roman" panose="02020603050405020304" pitchFamily="18" charset="0"/>
              </a:rPr>
              <a:t>sprinkling the Law, the altar and the </a:t>
            </a:r>
            <a:r>
              <a:rPr lang="en-US" sz="1200" dirty="0" smtClean="0">
                <a:solidFill>
                  <a:schemeClr val="tx1"/>
                </a:solidFill>
                <a:latin typeface="Times New Roman" panose="02020603050405020304" pitchFamily="18" charset="0"/>
                <a:cs typeface="Times New Roman" panose="02020603050405020304" pitchFamily="18" charset="0"/>
              </a:rPr>
              <a:t>people close by </a:t>
            </a:r>
            <a:r>
              <a:rPr lang="en-US" sz="1200" dirty="0">
                <a:solidFill>
                  <a:schemeClr val="tx1"/>
                </a:solidFill>
                <a:latin typeface="Times New Roman" panose="02020603050405020304" pitchFamily="18" charset="0"/>
                <a:cs typeface="Times New Roman" panose="02020603050405020304" pitchFamily="18" charset="0"/>
              </a:rPr>
              <a:t>Heb 9:19-21</a:t>
            </a:r>
            <a:r>
              <a:rPr lang="en-US" sz="1200" dirty="0" smtClean="0">
                <a:solidFill>
                  <a:schemeClr val="tx1"/>
                </a:solidFill>
                <a:latin typeface="Times New Roman" panose="02020603050405020304" pitchFamily="18" charset="0"/>
                <a:cs typeface="Times New Roman" panose="02020603050405020304" pitchFamily="18" charset="0"/>
              </a:rPr>
              <a:t>. Forgiveness required blood </a:t>
            </a:r>
            <a:r>
              <a:rPr lang="en-US" sz="1200" dirty="0">
                <a:solidFill>
                  <a:schemeClr val="tx1"/>
                </a:solidFill>
                <a:latin typeface="Times New Roman" panose="02020603050405020304" pitchFamily="18" charset="0"/>
                <a:cs typeface="Times New Roman" panose="02020603050405020304" pitchFamily="18" charset="0"/>
              </a:rPr>
              <a:t>Heb 9:22. </a:t>
            </a:r>
            <a:r>
              <a:rPr lang="en-US" sz="1200" dirty="0" smtClean="0">
                <a:solidFill>
                  <a:schemeClr val="tx1"/>
                </a:solidFill>
                <a:latin typeface="Times New Roman" panose="02020603050405020304" pitchFamily="18" charset="0"/>
                <a:cs typeface="Times New Roman" panose="02020603050405020304" pitchFamily="18" charset="0"/>
              </a:rPr>
              <a:t>But all the people had to stand outside in the desert following from afar what was going on inside.</a:t>
            </a:r>
            <a:endParaRPr lang="en-US" sz="1200" dirty="0">
              <a:solidFill>
                <a:schemeClr val="tx1"/>
              </a:solidFill>
              <a:latin typeface="Times New Roman" panose="02020603050405020304" pitchFamily="18" charset="0"/>
              <a:cs typeface="Times New Roman" panose="02020603050405020304" pitchFamily="18" charset="0"/>
            </a:endParaRPr>
          </a:p>
        </p:txBody>
      </p:sp>
      <p:sp>
        <p:nvSpPr>
          <p:cNvPr id="29" name="Rectangular Callout 28"/>
          <p:cNvSpPr/>
          <p:nvPr/>
        </p:nvSpPr>
        <p:spPr>
          <a:xfrm>
            <a:off x="-10593" y="3714480"/>
            <a:ext cx="3273046" cy="3163256"/>
          </a:xfrm>
          <a:prstGeom prst="wedgeRectCallout">
            <a:avLst>
              <a:gd name="adj1" fmla="val 150487"/>
              <a:gd name="adj2" fmla="val -37843"/>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sz="1200" dirty="0" smtClean="0">
                <a:solidFill>
                  <a:schemeClr val="tx1"/>
                </a:solidFill>
                <a:latin typeface="Times New Roman" panose="02020603050405020304" pitchFamily="18" charset="0"/>
                <a:cs typeface="Times New Roman" panose="02020603050405020304" pitchFamily="18" charset="0"/>
              </a:rPr>
              <a:t>3. </a:t>
            </a:r>
            <a:r>
              <a:rPr lang="en-US" sz="1200" u="sng" dirty="0" smtClean="0">
                <a:solidFill>
                  <a:schemeClr val="tx1"/>
                </a:solidFill>
                <a:latin typeface="Times New Roman" panose="02020603050405020304" pitchFamily="18" charset="0"/>
                <a:cs typeface="Times New Roman" panose="02020603050405020304" pitchFamily="18" charset="0"/>
              </a:rPr>
              <a:t>Christ inaugurating the New</a:t>
            </a:r>
            <a:r>
              <a:rPr lang="en-US" sz="1200" dirty="0" smtClean="0">
                <a:solidFill>
                  <a:schemeClr val="tx1"/>
                </a:solidFill>
                <a:latin typeface="Times New Roman" panose="02020603050405020304" pitchFamily="18" charset="0"/>
                <a:cs typeface="Times New Roman" panose="02020603050405020304" pitchFamily="18" charset="0"/>
              </a:rPr>
              <a:t>: The author treated the inauguration </a:t>
            </a:r>
            <a:r>
              <a:rPr lang="en-US" sz="1200" dirty="0">
                <a:solidFill>
                  <a:schemeClr val="tx1"/>
                </a:solidFill>
                <a:latin typeface="Times New Roman" panose="02020603050405020304" pitchFamily="18" charset="0"/>
                <a:cs typeface="Times New Roman" panose="02020603050405020304" pitchFamily="18" charset="0"/>
              </a:rPr>
              <a:t>like a </a:t>
            </a:r>
            <a:r>
              <a:rPr lang="en-US" sz="1200" dirty="0" smtClean="0">
                <a:solidFill>
                  <a:schemeClr val="tx1"/>
                </a:solidFill>
                <a:latin typeface="Times New Roman" panose="02020603050405020304" pitchFamily="18" charset="0"/>
                <a:cs typeface="Times New Roman" panose="02020603050405020304" pitchFamily="18" charset="0"/>
              </a:rPr>
              <a:t>will. It </a:t>
            </a:r>
            <a:r>
              <a:rPr lang="en-US" sz="1200" dirty="0">
                <a:solidFill>
                  <a:schemeClr val="tx1"/>
                </a:solidFill>
                <a:latin typeface="Times New Roman" panose="02020603050405020304" pitchFamily="18" charset="0"/>
                <a:cs typeface="Times New Roman" panose="02020603050405020304" pitchFamily="18" charset="0"/>
              </a:rPr>
              <a:t>didn’t start </a:t>
            </a:r>
            <a:r>
              <a:rPr lang="en-US" sz="1200" dirty="0" smtClean="0">
                <a:solidFill>
                  <a:schemeClr val="tx1"/>
                </a:solidFill>
                <a:latin typeface="Times New Roman" panose="02020603050405020304" pitchFamily="18" charset="0"/>
                <a:cs typeface="Times New Roman" panose="02020603050405020304" pitchFamily="18" charset="0"/>
              </a:rPr>
              <a:t>until </a:t>
            </a:r>
            <a:r>
              <a:rPr lang="en-US" sz="1200" dirty="0">
                <a:solidFill>
                  <a:schemeClr val="tx1"/>
                </a:solidFill>
                <a:latin typeface="Times New Roman" panose="02020603050405020304" pitchFamily="18" charset="0"/>
                <a:cs typeface="Times New Roman" panose="02020603050405020304" pitchFamily="18" charset="0"/>
              </a:rPr>
              <a:t>the death of the one who made it Heb 9:16-17</a:t>
            </a:r>
            <a:r>
              <a:rPr lang="en-US" sz="1200" dirty="0" smtClean="0">
                <a:solidFill>
                  <a:schemeClr val="tx1"/>
                </a:solidFill>
                <a:latin typeface="Times New Roman" panose="02020603050405020304" pitchFamily="18" charset="0"/>
                <a:cs typeface="Times New Roman" panose="02020603050405020304" pitchFamily="18" charset="0"/>
              </a:rPr>
              <a:t>. </a:t>
            </a:r>
            <a:r>
              <a:rPr lang="en-US" sz="1200" dirty="0">
                <a:solidFill>
                  <a:schemeClr val="tx1"/>
                </a:solidFill>
                <a:latin typeface="Times New Roman" panose="02020603050405020304" pitchFamily="18" charset="0"/>
                <a:cs typeface="Times New Roman" panose="02020603050405020304" pitchFamily="18" charset="0"/>
              </a:rPr>
              <a:t>In so doing, </a:t>
            </a:r>
            <a:r>
              <a:rPr lang="en-US" sz="1200" dirty="0" smtClean="0">
                <a:solidFill>
                  <a:schemeClr val="tx1"/>
                </a:solidFill>
                <a:latin typeface="Times New Roman" panose="02020603050405020304" pitchFamily="18" charset="0"/>
                <a:cs typeface="Times New Roman" panose="02020603050405020304" pitchFamily="18" charset="0"/>
              </a:rPr>
              <a:t>the </a:t>
            </a:r>
            <a:r>
              <a:rPr lang="en-US" sz="1200" dirty="0">
                <a:solidFill>
                  <a:schemeClr val="tx1"/>
                </a:solidFill>
                <a:latin typeface="Times New Roman" panose="02020603050405020304" pitchFamily="18" charset="0"/>
                <a:cs typeface="Times New Roman" panose="02020603050405020304" pitchFamily="18" charset="0"/>
              </a:rPr>
              <a:t>superiority of the sacrificial death of Christ is clearly underscored. </a:t>
            </a:r>
            <a:r>
              <a:rPr lang="en-US" sz="1200" dirty="0" smtClean="0">
                <a:solidFill>
                  <a:schemeClr val="tx1"/>
                </a:solidFill>
                <a:latin typeface="Times New Roman" panose="02020603050405020304" pitchFamily="18" charset="0"/>
                <a:cs typeface="Times New Roman" panose="02020603050405020304" pitchFamily="18" charset="0"/>
              </a:rPr>
              <a:t>The new was necessary because mere copies of heavenly things might be cleansed by animal sacrifices but the heavenly things required more than that Heb 9:23. Heavenly things include the entire priestly plan of the New Covenant which was adequate to do away with sin forever Heb 9:26. Once for all, at the consummation of the ages, Christ’s death meet all the demands to satisfy a holy God in regards to  sin. </a:t>
            </a:r>
            <a:r>
              <a:rPr lang="en-US" sz="1200" dirty="0">
                <a:solidFill>
                  <a:schemeClr val="tx1"/>
                </a:solidFill>
                <a:latin typeface="Times New Roman" panose="02020603050405020304" pitchFamily="18" charset="0"/>
                <a:cs typeface="Times New Roman" panose="02020603050405020304" pitchFamily="18" charset="0"/>
              </a:rPr>
              <a:t>Unlike the old, sprinkling of blood did not have to be </a:t>
            </a:r>
            <a:r>
              <a:rPr lang="en-US" sz="1200" dirty="0" smtClean="0">
                <a:solidFill>
                  <a:schemeClr val="tx1"/>
                </a:solidFill>
                <a:latin typeface="Times New Roman" panose="02020603050405020304" pitchFamily="18" charset="0"/>
                <a:cs typeface="Times New Roman" panose="02020603050405020304" pitchFamily="18" charset="0"/>
              </a:rPr>
              <a:t>repeated in the new. </a:t>
            </a:r>
            <a:r>
              <a:rPr lang="en-US" sz="1200" dirty="0">
                <a:solidFill>
                  <a:schemeClr val="tx1"/>
                </a:solidFill>
                <a:latin typeface="Times New Roman" panose="02020603050405020304" pitchFamily="18" charset="0"/>
                <a:cs typeface="Times New Roman" panose="02020603050405020304" pitchFamily="18" charset="0"/>
              </a:rPr>
              <a:t>Therefore the cup below the scroll is not collecting blood so that the sprinkling can be repeated.</a:t>
            </a:r>
          </a:p>
        </p:txBody>
      </p:sp>
      <p:sp>
        <p:nvSpPr>
          <p:cNvPr id="33" name="Rectangular Callout 32"/>
          <p:cNvSpPr/>
          <p:nvPr/>
        </p:nvSpPr>
        <p:spPr>
          <a:xfrm>
            <a:off x="8949332" y="1419738"/>
            <a:ext cx="3242668" cy="1681136"/>
          </a:xfrm>
          <a:prstGeom prst="wedgeRectCallout">
            <a:avLst>
              <a:gd name="adj1" fmla="val -64906"/>
              <a:gd name="adj2" fmla="val -1432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sz="1200" dirty="0" smtClean="0">
                <a:solidFill>
                  <a:schemeClr val="tx1"/>
                </a:solidFill>
                <a:latin typeface="Times New Roman" panose="02020603050405020304" pitchFamily="18" charset="0"/>
                <a:cs typeface="Times New Roman" panose="02020603050405020304" pitchFamily="18" charset="0"/>
              </a:rPr>
              <a:t>8. </a:t>
            </a:r>
            <a:r>
              <a:rPr lang="en-US" sz="1200" u="sng" dirty="0" smtClean="0">
                <a:solidFill>
                  <a:schemeClr val="tx1"/>
                </a:solidFill>
                <a:latin typeface="Times New Roman" panose="02020603050405020304" pitchFamily="18" charset="0"/>
                <a:cs typeface="Times New Roman" panose="02020603050405020304" pitchFamily="18" charset="0"/>
              </a:rPr>
              <a:t>Open </a:t>
            </a:r>
            <a:r>
              <a:rPr lang="en-US" sz="1200" u="sng" dirty="0">
                <a:solidFill>
                  <a:schemeClr val="tx1"/>
                </a:solidFill>
                <a:latin typeface="Times New Roman" panose="02020603050405020304" pitchFamily="18" charset="0"/>
                <a:cs typeface="Times New Roman" panose="02020603050405020304" pitchFamily="18" charset="0"/>
              </a:rPr>
              <a:t>veil</a:t>
            </a:r>
            <a:r>
              <a:rPr lang="en-US" sz="1200" dirty="0" smtClean="0">
                <a:solidFill>
                  <a:schemeClr val="tx1"/>
                </a:solidFill>
                <a:latin typeface="Times New Roman" panose="02020603050405020304" pitchFamily="18" charset="0"/>
                <a:cs typeface="Times New Roman" panose="02020603050405020304" pitchFamily="18" charset="0"/>
              </a:rPr>
              <a:t>: Unhindered access speaks of a better sacrifice then that of animal blood on the mercy seat. It speaks of grace that does not hid itself </a:t>
            </a:r>
            <a:r>
              <a:rPr lang="en-US" sz="1200" dirty="0">
                <a:solidFill>
                  <a:schemeClr val="tx1"/>
                </a:solidFill>
                <a:latin typeface="Times New Roman" panose="02020603050405020304" pitchFamily="18" charset="0"/>
                <a:cs typeface="Times New Roman" panose="02020603050405020304" pitchFamily="18" charset="0"/>
              </a:rPr>
              <a:t>in a tent</a:t>
            </a:r>
            <a:r>
              <a:rPr lang="en-US" sz="1200" dirty="0" smtClean="0">
                <a:solidFill>
                  <a:schemeClr val="tx1"/>
                </a:solidFill>
                <a:latin typeface="Times New Roman" panose="02020603050405020304" pitchFamily="18" charset="0"/>
                <a:cs typeface="Times New Roman" panose="02020603050405020304" pitchFamily="18" charset="0"/>
              </a:rPr>
              <a:t> from the worshipper.  May </a:t>
            </a:r>
            <a:r>
              <a:rPr lang="en-US" sz="1200" dirty="0">
                <a:solidFill>
                  <a:schemeClr val="tx1"/>
                </a:solidFill>
                <a:latin typeface="Times New Roman" panose="02020603050405020304" pitchFamily="18" charset="0"/>
                <a:cs typeface="Times New Roman" panose="02020603050405020304" pitchFamily="18" charset="0"/>
              </a:rPr>
              <a:t>the veil never close over our minds and hearts.</a:t>
            </a:r>
            <a:endParaRPr lang="en-US" sz="1200" dirty="0" smtClean="0">
              <a:solidFill>
                <a:schemeClr val="tx1"/>
              </a:solidFill>
              <a:latin typeface="Times New Roman" panose="02020603050405020304" pitchFamily="18" charset="0"/>
              <a:cs typeface="Times New Roman" panose="02020603050405020304" pitchFamily="18" charset="0"/>
            </a:endParaRPr>
          </a:p>
        </p:txBody>
      </p:sp>
      <p:sp>
        <p:nvSpPr>
          <p:cNvPr id="34" name="Rectangular Callout 33"/>
          <p:cNvSpPr/>
          <p:nvPr/>
        </p:nvSpPr>
        <p:spPr>
          <a:xfrm>
            <a:off x="6142054" y="4930982"/>
            <a:ext cx="2649406" cy="1936886"/>
          </a:xfrm>
          <a:prstGeom prst="wedgeRectCallout">
            <a:avLst>
              <a:gd name="adj1" fmla="val -6469"/>
              <a:gd name="adj2" fmla="val -13629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sz="1200" dirty="0" smtClean="0">
                <a:solidFill>
                  <a:schemeClr val="tx1"/>
                </a:solidFill>
                <a:latin typeface="Times New Roman" panose="02020603050405020304" pitchFamily="18" charset="0"/>
                <a:cs typeface="Times New Roman" panose="02020603050405020304" pitchFamily="18" charset="0"/>
              </a:rPr>
              <a:t>5. Heb 9:15 </a:t>
            </a:r>
            <a:r>
              <a:rPr lang="en-US" sz="1200" u="sng" dirty="0">
                <a:solidFill>
                  <a:schemeClr val="tx1"/>
                </a:solidFill>
                <a:latin typeface="Times New Roman" panose="02020603050405020304" pitchFamily="18" charset="0"/>
                <a:cs typeface="Times New Roman" panose="02020603050405020304" pitchFamily="18" charset="0"/>
              </a:rPr>
              <a:t>Inside the sanctuary</a:t>
            </a:r>
            <a:r>
              <a:rPr lang="en-US" sz="1200" dirty="0" smtClean="0">
                <a:solidFill>
                  <a:schemeClr val="tx1"/>
                </a:solidFill>
                <a:latin typeface="Times New Roman" panose="02020603050405020304" pitchFamily="18" charset="0"/>
                <a:cs typeface="Times New Roman" panose="02020603050405020304" pitchFamily="18" charset="0"/>
              </a:rPr>
              <a:t>: The New Covenant has opened the holy place to believers. They stand on the stairway having received the promise of eternal inheritance.</a:t>
            </a:r>
            <a:endParaRPr lang="en-US" sz="1200" dirty="0">
              <a:solidFill>
                <a:schemeClr val="tx1"/>
              </a:solidFill>
              <a:latin typeface="Times New Roman" panose="02020603050405020304" pitchFamily="18" charset="0"/>
              <a:cs typeface="Times New Roman" panose="02020603050405020304" pitchFamily="18" charset="0"/>
            </a:endParaRPr>
          </a:p>
        </p:txBody>
      </p:sp>
      <p:sp>
        <p:nvSpPr>
          <p:cNvPr id="13" name="Rectangular Callout 12"/>
          <p:cNvSpPr/>
          <p:nvPr/>
        </p:nvSpPr>
        <p:spPr>
          <a:xfrm>
            <a:off x="8944125" y="3150824"/>
            <a:ext cx="3247876" cy="1700604"/>
          </a:xfrm>
          <a:prstGeom prst="wedgeRectCallout">
            <a:avLst>
              <a:gd name="adj1" fmla="val -64590"/>
              <a:gd name="adj2" fmla="val -30569"/>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sz="1200" dirty="0" smtClean="0">
                <a:solidFill>
                  <a:schemeClr val="tx1"/>
                </a:solidFill>
                <a:latin typeface="Times New Roman" panose="02020603050405020304" pitchFamily="18" charset="0"/>
                <a:cs typeface="Times New Roman" panose="02020603050405020304" pitchFamily="18" charset="0"/>
              </a:rPr>
              <a:t>7. Heb 9:16-23 </a:t>
            </a:r>
            <a:r>
              <a:rPr lang="en-US" sz="1200" u="sng" dirty="0">
                <a:solidFill>
                  <a:schemeClr val="tx1"/>
                </a:solidFill>
                <a:latin typeface="Times New Roman" panose="02020603050405020304" pitchFamily="18" charset="0"/>
                <a:cs typeface="Times New Roman" panose="02020603050405020304" pitchFamily="18" charset="0"/>
              </a:rPr>
              <a:t>Once for all</a:t>
            </a:r>
            <a:r>
              <a:rPr lang="en-US" sz="1200" dirty="0">
                <a:solidFill>
                  <a:schemeClr val="tx1"/>
                </a:solidFill>
                <a:latin typeface="Times New Roman" panose="02020603050405020304" pitchFamily="18" charset="0"/>
                <a:cs typeface="Times New Roman" panose="02020603050405020304" pitchFamily="18" charset="0"/>
              </a:rPr>
              <a:t>: The final offering was never to be repeated </a:t>
            </a:r>
            <a:r>
              <a:rPr lang="en-US" sz="1200" dirty="0" smtClean="0">
                <a:solidFill>
                  <a:schemeClr val="tx1"/>
                </a:solidFill>
                <a:latin typeface="Times New Roman" panose="02020603050405020304" pitchFamily="18" charset="0"/>
                <a:cs typeface="Times New Roman" panose="02020603050405020304" pitchFamily="18" charset="0"/>
              </a:rPr>
              <a:t>and was </a:t>
            </a:r>
            <a:r>
              <a:rPr lang="en-US" sz="1200" dirty="0">
                <a:solidFill>
                  <a:schemeClr val="tx1"/>
                </a:solidFill>
                <a:latin typeface="Times New Roman" panose="02020603050405020304" pitchFamily="18" charset="0"/>
                <a:cs typeface="Times New Roman" panose="02020603050405020304" pitchFamily="18" charset="0"/>
              </a:rPr>
              <a:t>assessable to all the people. Heb 9:11 </a:t>
            </a:r>
            <a:r>
              <a:rPr lang="en-US" sz="1200" u="sng" dirty="0">
                <a:solidFill>
                  <a:schemeClr val="tx1"/>
                </a:solidFill>
                <a:latin typeface="Times New Roman" panose="02020603050405020304" pitchFamily="18" charset="0"/>
                <a:cs typeface="Times New Roman" panose="02020603050405020304" pitchFamily="18" charset="0"/>
              </a:rPr>
              <a:t>The New Covenant sanctuary is superior because </a:t>
            </a:r>
            <a:r>
              <a:rPr lang="en-US" sz="1200" u="sng" dirty="0" smtClean="0">
                <a:solidFill>
                  <a:schemeClr val="tx1"/>
                </a:solidFill>
                <a:latin typeface="Times New Roman" panose="02020603050405020304" pitchFamily="18" charset="0"/>
                <a:cs typeface="Times New Roman" panose="02020603050405020304" pitchFamily="18" charset="0"/>
              </a:rPr>
              <a:t>its based on  a costly sacrifice</a:t>
            </a:r>
            <a:r>
              <a:rPr lang="en-US" sz="1200" dirty="0" smtClean="0">
                <a:solidFill>
                  <a:schemeClr val="tx1"/>
                </a:solidFill>
                <a:latin typeface="Times New Roman" panose="02020603050405020304" pitchFamily="18" charset="0"/>
                <a:cs typeface="Times New Roman" panose="02020603050405020304" pitchFamily="18" charset="0"/>
              </a:rPr>
              <a:t>.</a:t>
            </a:r>
            <a:endParaRPr lang="en-US" sz="1200" dirty="0">
              <a:solidFill>
                <a:schemeClr val="tx1"/>
              </a:solidFill>
              <a:latin typeface="Times New Roman" panose="02020603050405020304" pitchFamily="18" charset="0"/>
              <a:cs typeface="Times New Roman" panose="02020603050405020304" pitchFamily="18" charset="0"/>
            </a:endParaRPr>
          </a:p>
        </p:txBody>
      </p:sp>
      <p:sp>
        <p:nvSpPr>
          <p:cNvPr id="14" name="Rectangular Callout 13"/>
          <p:cNvSpPr/>
          <p:nvPr/>
        </p:nvSpPr>
        <p:spPr>
          <a:xfrm>
            <a:off x="8949332" y="9868"/>
            <a:ext cx="3242668" cy="1369788"/>
          </a:xfrm>
          <a:prstGeom prst="wedgeRectCallout">
            <a:avLst>
              <a:gd name="adj1" fmla="val -97661"/>
              <a:gd name="adj2" fmla="val 86178"/>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sz="1200" dirty="0" smtClean="0">
                <a:solidFill>
                  <a:schemeClr val="tx1"/>
                </a:solidFill>
                <a:latin typeface="Times New Roman" panose="02020603050405020304" pitchFamily="18" charset="0"/>
                <a:cs typeface="Times New Roman" panose="02020603050405020304" pitchFamily="18" charset="0"/>
              </a:rPr>
              <a:t>9. </a:t>
            </a:r>
            <a:r>
              <a:rPr lang="en-US" sz="1200" u="sng" dirty="0" smtClean="0">
                <a:solidFill>
                  <a:schemeClr val="tx1"/>
                </a:solidFill>
                <a:latin typeface="Times New Roman" panose="02020603050405020304" pitchFamily="18" charset="0"/>
                <a:cs typeface="Times New Roman" panose="02020603050405020304" pitchFamily="18" charset="0"/>
              </a:rPr>
              <a:t>God in His holy temple</a:t>
            </a:r>
            <a:r>
              <a:rPr lang="en-US" sz="1200" dirty="0" smtClean="0">
                <a:solidFill>
                  <a:schemeClr val="tx1"/>
                </a:solidFill>
                <a:latin typeface="Times New Roman" panose="02020603050405020304" pitchFamily="18" charset="0"/>
                <a:cs typeface="Times New Roman" panose="02020603050405020304" pitchFamily="18" charset="0"/>
              </a:rPr>
              <a:t>: God is near. He is accessible. God has spoken by His Son giving access to the Father. Heb 1:2. Come boldly before the throne of grace Heb 4:16. The way into the holy place is disclosed Heb 9:8. He is performing marvels of love upon His vessels of mercy from  His heavenly sanctuary TWOT 1768.</a:t>
            </a:r>
            <a:endParaRPr lang="en-US" sz="1200" dirty="0">
              <a:solidFill>
                <a:schemeClr val="tx1"/>
              </a:solidFill>
              <a:latin typeface="Times New Roman" panose="02020603050405020304" pitchFamily="18" charset="0"/>
              <a:cs typeface="Times New Roman" panose="02020603050405020304" pitchFamily="18" charset="0"/>
            </a:endParaRPr>
          </a:p>
        </p:txBody>
      </p:sp>
      <p:sp>
        <p:nvSpPr>
          <p:cNvPr id="15" name="Rectangular Callout 14"/>
          <p:cNvSpPr/>
          <p:nvPr/>
        </p:nvSpPr>
        <p:spPr>
          <a:xfrm>
            <a:off x="8869270" y="4901378"/>
            <a:ext cx="3322730" cy="1956622"/>
          </a:xfrm>
          <a:prstGeom prst="wedgeRectCallout">
            <a:avLst>
              <a:gd name="adj1" fmla="val -47544"/>
              <a:gd name="adj2" fmla="val -59005"/>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sz="1200" dirty="0" smtClean="0">
                <a:solidFill>
                  <a:schemeClr val="tx1"/>
                </a:solidFill>
                <a:latin typeface="Times New Roman" panose="02020603050405020304" pitchFamily="18" charset="0"/>
                <a:cs typeface="Times New Roman" panose="02020603050405020304" pitchFamily="18" charset="0"/>
              </a:rPr>
              <a:t>6. Heb 9:6 </a:t>
            </a:r>
            <a:r>
              <a:rPr lang="en-US" sz="1200" u="sng" dirty="0">
                <a:solidFill>
                  <a:schemeClr val="tx1"/>
                </a:solidFill>
                <a:latin typeface="Times New Roman" panose="02020603050405020304" pitchFamily="18" charset="0"/>
                <a:cs typeface="Times New Roman" panose="02020603050405020304" pitchFamily="18" charset="0"/>
              </a:rPr>
              <a:t>Priests continually entering the holy place</a:t>
            </a:r>
            <a:r>
              <a:rPr lang="en-US" sz="1200" dirty="0">
                <a:solidFill>
                  <a:schemeClr val="tx1"/>
                </a:solidFill>
                <a:latin typeface="Times New Roman" panose="02020603050405020304" pitchFamily="18" charset="0"/>
                <a:cs typeface="Times New Roman" panose="02020603050405020304" pitchFamily="18" charset="0"/>
              </a:rPr>
              <a:t>:</a:t>
            </a:r>
            <a:r>
              <a:rPr lang="en-US" sz="1200" dirty="0" smtClean="0">
                <a:solidFill>
                  <a:schemeClr val="tx1"/>
                </a:solidFill>
                <a:latin typeface="Times New Roman" panose="02020603050405020304" pitchFamily="18" charset="0"/>
                <a:cs typeface="Times New Roman" panose="02020603050405020304" pitchFamily="18" charset="0"/>
              </a:rPr>
              <a:t> </a:t>
            </a:r>
            <a:r>
              <a:rPr lang="en-US" sz="1200" dirty="0">
                <a:solidFill>
                  <a:schemeClr val="tx1"/>
                </a:solidFill>
                <a:latin typeface="Times New Roman" panose="02020603050405020304" pitchFamily="18" charset="0"/>
                <a:cs typeface="Times New Roman" panose="02020603050405020304" pitchFamily="18" charset="0"/>
              </a:rPr>
              <a:t>Many sacrifices all the time signify that no final offering for sin was </a:t>
            </a:r>
            <a:r>
              <a:rPr lang="en-US" sz="1200" dirty="0" smtClean="0">
                <a:solidFill>
                  <a:schemeClr val="tx1"/>
                </a:solidFill>
                <a:latin typeface="Times New Roman" panose="02020603050405020304" pitchFamily="18" charset="0"/>
                <a:cs typeface="Times New Roman" panose="02020603050405020304" pitchFamily="18" charset="0"/>
              </a:rPr>
              <a:t>made. The many arrows illustrate the continuous passage through the door into the holy place.</a:t>
            </a:r>
            <a:r>
              <a:rPr lang="en-US" sz="1200" dirty="0">
                <a:solidFill>
                  <a:schemeClr val="tx1"/>
                </a:solidFill>
                <a:latin typeface="Times New Roman" panose="02020603050405020304" pitchFamily="18" charset="0"/>
                <a:cs typeface="Times New Roman" panose="02020603050405020304" pitchFamily="18" charset="0"/>
              </a:rPr>
              <a:t> Their work was never done showing the inadequacy of the earthly sanctuary.</a:t>
            </a:r>
          </a:p>
        </p:txBody>
      </p:sp>
      <p:sp>
        <p:nvSpPr>
          <p:cNvPr id="11" name="Rectangular Callout 10"/>
          <p:cNvSpPr/>
          <p:nvPr/>
        </p:nvSpPr>
        <p:spPr>
          <a:xfrm>
            <a:off x="3312655" y="4921115"/>
            <a:ext cx="2776173" cy="1936886"/>
          </a:xfrm>
          <a:prstGeom prst="wedgeRectCallout">
            <a:avLst>
              <a:gd name="adj1" fmla="val 51107"/>
              <a:gd name="adj2" fmla="val -62421"/>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sz="1200" dirty="0">
                <a:solidFill>
                  <a:schemeClr val="tx1"/>
                </a:solidFill>
                <a:latin typeface="Times New Roman" panose="02020603050405020304" pitchFamily="18" charset="0"/>
                <a:cs typeface="Times New Roman" panose="02020603050405020304" pitchFamily="18" charset="0"/>
              </a:rPr>
              <a:t>4</a:t>
            </a:r>
            <a:r>
              <a:rPr lang="en-US" sz="1200" dirty="0" smtClean="0">
                <a:solidFill>
                  <a:schemeClr val="tx1"/>
                </a:solidFill>
                <a:latin typeface="Times New Roman" panose="02020603050405020304" pitchFamily="18" charset="0"/>
                <a:cs typeface="Times New Roman" panose="02020603050405020304" pitchFamily="18" charset="0"/>
              </a:rPr>
              <a:t>. Heb 9:7 </a:t>
            </a:r>
            <a:r>
              <a:rPr lang="en-US" sz="1200" dirty="0">
                <a:solidFill>
                  <a:schemeClr val="tx1"/>
                </a:solidFill>
                <a:latin typeface="Times New Roman" panose="02020603050405020304" pitchFamily="18" charset="0"/>
                <a:cs typeface="Times New Roman" panose="02020603050405020304" pitchFamily="18" charset="0"/>
              </a:rPr>
              <a:t>O</a:t>
            </a:r>
            <a:r>
              <a:rPr lang="en-US" sz="1200" u="sng" dirty="0">
                <a:solidFill>
                  <a:schemeClr val="tx1"/>
                </a:solidFill>
                <a:latin typeface="Times New Roman" panose="02020603050405020304" pitchFamily="18" charset="0"/>
                <a:cs typeface="Times New Roman" panose="02020603050405020304" pitchFamily="18" charset="0"/>
              </a:rPr>
              <a:t>utside the camp</a:t>
            </a:r>
            <a:r>
              <a:rPr lang="en-US" sz="1200" dirty="0">
                <a:solidFill>
                  <a:schemeClr val="tx1"/>
                </a:solidFill>
                <a:latin typeface="Times New Roman" panose="02020603050405020304" pitchFamily="18" charset="0"/>
                <a:cs typeface="Times New Roman" panose="02020603050405020304" pitchFamily="18" charset="0"/>
              </a:rPr>
              <a:t>: Why do we need the New Covenant? Because the holy </a:t>
            </a:r>
            <a:r>
              <a:rPr lang="en-US" sz="1200" dirty="0" smtClean="0">
                <a:solidFill>
                  <a:schemeClr val="tx1"/>
                </a:solidFill>
                <a:latin typeface="Times New Roman" panose="02020603050405020304" pitchFamily="18" charset="0"/>
                <a:cs typeface="Times New Roman" panose="02020603050405020304" pitchFamily="18" charset="0"/>
              </a:rPr>
              <a:t>place </a:t>
            </a:r>
            <a:r>
              <a:rPr lang="en-US" sz="1200" dirty="0">
                <a:solidFill>
                  <a:schemeClr val="tx1"/>
                </a:solidFill>
                <a:latin typeface="Times New Roman" panose="02020603050405020304" pitchFamily="18" charset="0"/>
                <a:cs typeface="Times New Roman" panose="02020603050405020304" pitchFamily="18" charset="0"/>
              </a:rPr>
              <a:t>was inaccessible to the people. The priests entered into holy place all the time serving the menorah and the table. And the high priest entered into the Holy of Holies. But the people were never allowed inside the tabernacle, the Holy Spirit signifying the way was not open for the people as long as the tabernacle stood.  </a:t>
            </a:r>
          </a:p>
        </p:txBody>
      </p:sp>
    </p:spTree>
    <p:extLst>
      <p:ext uri="{BB962C8B-B14F-4D97-AF65-F5344CB8AC3E}">
        <p14:creationId xmlns:p14="http://schemas.microsoft.com/office/powerpoint/2010/main" val="35352411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TiMartia\Documents\BBG\03Images\BBGHebrews 2014Feb\Hebrews Lr\_IGP5156-a.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81625" y="1536067"/>
            <a:ext cx="5473146" cy="3517918"/>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ular Callout 12"/>
          <p:cNvSpPr/>
          <p:nvPr/>
        </p:nvSpPr>
        <p:spPr>
          <a:xfrm>
            <a:off x="6652425" y="5174440"/>
            <a:ext cx="2378617" cy="1683559"/>
          </a:xfrm>
          <a:prstGeom prst="wedgeRectCallout">
            <a:avLst>
              <a:gd name="adj1" fmla="val -33255"/>
              <a:gd name="adj2" fmla="val -23243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sz="1200" dirty="0" smtClean="0">
                <a:solidFill>
                  <a:schemeClr val="tx1"/>
                </a:solidFill>
                <a:latin typeface="Times New Roman" panose="02020603050405020304" pitchFamily="18" charset="0"/>
                <a:cs typeface="Times New Roman" panose="02020603050405020304" pitchFamily="18" charset="0"/>
              </a:rPr>
              <a:t>7</a:t>
            </a:r>
            <a:r>
              <a:rPr lang="en-US" sz="1200" dirty="0">
                <a:solidFill>
                  <a:schemeClr val="tx1"/>
                </a:solidFill>
                <a:latin typeface="Times New Roman" panose="02020603050405020304" pitchFamily="18" charset="0"/>
                <a:cs typeface="Times New Roman" panose="02020603050405020304" pitchFamily="18" charset="0"/>
              </a:rPr>
              <a:t>.</a:t>
            </a:r>
            <a:r>
              <a:rPr lang="en-US" sz="1200" dirty="0" smtClean="0">
                <a:solidFill>
                  <a:schemeClr val="tx1"/>
                </a:solidFill>
                <a:latin typeface="Times New Roman" panose="02020603050405020304" pitchFamily="18" charset="0"/>
                <a:cs typeface="Times New Roman" panose="02020603050405020304" pitchFamily="18" charset="0"/>
              </a:rPr>
              <a:t> Tongue: Heb1:2-3. </a:t>
            </a:r>
            <a:r>
              <a:rPr lang="en-US" sz="1200" u="sng" dirty="0" smtClean="0">
                <a:solidFill>
                  <a:schemeClr val="tx1"/>
                </a:solidFill>
                <a:latin typeface="Times New Roman" panose="02020603050405020304" pitchFamily="18" charset="0"/>
                <a:cs typeface="Times New Roman" panose="02020603050405020304" pitchFamily="18" charset="0"/>
              </a:rPr>
              <a:t>The right side of the painting is a summary of Christology.</a:t>
            </a:r>
            <a:r>
              <a:rPr lang="en-US" sz="1200" dirty="0" smtClean="0">
                <a:solidFill>
                  <a:schemeClr val="tx1"/>
                </a:solidFill>
                <a:latin typeface="Times New Roman" panose="02020603050405020304" pitchFamily="18" charset="0"/>
                <a:cs typeface="Times New Roman" panose="02020603050405020304" pitchFamily="18" charset="0"/>
              </a:rPr>
              <a:t> God, who spoke to our fathers, has spoken to us by his Son. The Son in the Bible is God’s spokesman to us today. God will yet speak from heaven, Heb 9:28; 12:26.</a:t>
            </a:r>
            <a:endParaRPr lang="en-US" sz="1200" dirty="0">
              <a:solidFill>
                <a:schemeClr val="tx1"/>
              </a:solidFill>
              <a:latin typeface="Times New Roman" panose="02020603050405020304" pitchFamily="18" charset="0"/>
              <a:cs typeface="Times New Roman" panose="02020603050405020304" pitchFamily="18" charset="0"/>
            </a:endParaRPr>
          </a:p>
        </p:txBody>
      </p:sp>
      <p:sp>
        <p:nvSpPr>
          <p:cNvPr id="27" name="Rectangular Callout 26"/>
          <p:cNvSpPr/>
          <p:nvPr/>
        </p:nvSpPr>
        <p:spPr>
          <a:xfrm>
            <a:off x="12191" y="1068081"/>
            <a:ext cx="3352031" cy="2608301"/>
          </a:xfrm>
          <a:prstGeom prst="wedgeRectCallout">
            <a:avLst>
              <a:gd name="adj1" fmla="val 73281"/>
              <a:gd name="adj2" fmla="val 65502"/>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sz="1200" dirty="0" smtClean="0">
                <a:solidFill>
                  <a:schemeClr val="tx1"/>
                </a:solidFill>
                <a:latin typeface="Times New Roman" panose="02020603050405020304" pitchFamily="18" charset="0"/>
                <a:cs typeface="Times New Roman" panose="02020603050405020304" pitchFamily="18" charset="0"/>
              </a:rPr>
              <a:t>3. Moses before the burning bush: When Moses was 80 years old, God said, “Take My people out of Egypt” Ex 6:13. It</a:t>
            </a:r>
            <a:r>
              <a:rPr lang="en-US" sz="1200" dirty="0">
                <a:solidFill>
                  <a:schemeClr val="tx1"/>
                </a:solidFill>
                <a:latin typeface="Times New Roman" panose="02020603050405020304" pitchFamily="18" charset="0"/>
                <a:cs typeface="Times New Roman" panose="02020603050405020304" pitchFamily="18" charset="0"/>
              </a:rPr>
              <a:t> </a:t>
            </a:r>
            <a:r>
              <a:rPr lang="en-US" sz="1200" dirty="0" smtClean="0">
                <a:solidFill>
                  <a:schemeClr val="tx1"/>
                </a:solidFill>
                <a:latin typeface="Times New Roman" panose="02020603050405020304" pitchFamily="18" charset="0"/>
                <a:cs typeface="Times New Roman" panose="02020603050405020304" pitchFamily="18" charset="0"/>
              </a:rPr>
              <a:t>was easier to take the people out of Egypt than to take Egypt out of the people, to advance from Egypt to </a:t>
            </a:r>
            <a:r>
              <a:rPr lang="en-US" sz="1200" dirty="0" err="1" smtClean="0">
                <a:solidFill>
                  <a:schemeClr val="tx1"/>
                </a:solidFill>
                <a:latin typeface="Times New Roman" panose="02020603050405020304" pitchFamily="18" charset="0"/>
                <a:cs typeface="Times New Roman" panose="02020603050405020304" pitchFamily="18" charset="0"/>
              </a:rPr>
              <a:t>Caanan</a:t>
            </a:r>
            <a:r>
              <a:rPr lang="en-US" sz="1200" dirty="0" smtClean="0">
                <a:solidFill>
                  <a:schemeClr val="tx1"/>
                </a:solidFill>
                <a:latin typeface="Times New Roman" panose="02020603050405020304" pitchFamily="18" charset="0"/>
                <a:cs typeface="Times New Roman" panose="02020603050405020304" pitchFamily="18" charset="0"/>
              </a:rPr>
              <a:t>.  Hebrews was written to Christian Jews who found it difficult to advance from the Mosaic Old Covenant to the New Covenant, to accept Christ as superior to angels, Moses, Aaron and animal sacrifices. Though they were partakers of the rest found in Christ Heb 3:14, they still found it alluring to return to Mosaic ritual. The epistle to the Hebrews places Christ the Son in a class all by Himself. Jesus Christ is God who spoke to Abraham in a bodily theophany </a:t>
            </a:r>
            <a:r>
              <a:rPr lang="en-US" sz="1200" dirty="0" err="1" smtClean="0">
                <a:solidFill>
                  <a:schemeClr val="tx1"/>
                </a:solidFill>
                <a:latin typeface="Times New Roman" panose="02020603050405020304" pitchFamily="18" charset="0"/>
                <a:cs typeface="Times New Roman" panose="02020603050405020304" pitchFamily="18" charset="0"/>
              </a:rPr>
              <a:t>Jn</a:t>
            </a:r>
            <a:r>
              <a:rPr lang="en-US" sz="1200" dirty="0" smtClean="0">
                <a:solidFill>
                  <a:schemeClr val="tx1"/>
                </a:solidFill>
                <a:latin typeface="Times New Roman" panose="02020603050405020304" pitchFamily="18" charset="0"/>
                <a:cs typeface="Times New Roman" panose="02020603050405020304" pitchFamily="18" charset="0"/>
              </a:rPr>
              <a:t> 8:56.</a:t>
            </a:r>
            <a:endParaRPr lang="en-US" sz="1200" dirty="0">
              <a:solidFill>
                <a:schemeClr val="tx1"/>
              </a:solidFill>
              <a:latin typeface="Times New Roman" panose="02020603050405020304" pitchFamily="18" charset="0"/>
              <a:cs typeface="Times New Roman" panose="02020603050405020304" pitchFamily="18" charset="0"/>
            </a:endParaRPr>
          </a:p>
        </p:txBody>
      </p:sp>
      <p:sp>
        <p:nvSpPr>
          <p:cNvPr id="28" name="Rectangular Callout 27"/>
          <p:cNvSpPr/>
          <p:nvPr/>
        </p:nvSpPr>
        <p:spPr>
          <a:xfrm>
            <a:off x="3428536" y="-16203"/>
            <a:ext cx="6518770" cy="1463474"/>
          </a:xfrm>
          <a:prstGeom prst="wedgeRectCallout">
            <a:avLst>
              <a:gd name="adj1" fmla="val -7391"/>
              <a:gd name="adj2" fmla="val 64996"/>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tabLst>
                <a:tab pos="5886450" algn="l"/>
              </a:tabLst>
            </a:pPr>
            <a:r>
              <a:rPr lang="en-US" sz="1200" dirty="0" smtClean="0">
                <a:solidFill>
                  <a:schemeClr val="tx1"/>
                </a:solidFill>
                <a:latin typeface="Times New Roman" panose="02020603050405020304" pitchFamily="18" charset="0"/>
                <a:cs typeface="Times New Roman" panose="02020603050405020304" pitchFamily="18" charset="0"/>
              </a:rPr>
              <a:t>1. </a:t>
            </a:r>
            <a:r>
              <a:rPr lang="en-US" sz="1200" u="sng" dirty="0" smtClean="0">
                <a:solidFill>
                  <a:schemeClr val="tx1"/>
                </a:solidFill>
                <a:latin typeface="Times New Roman" panose="02020603050405020304" pitchFamily="18" charset="0"/>
                <a:cs typeface="Times New Roman" panose="02020603050405020304" pitchFamily="18" charset="0"/>
              </a:rPr>
              <a:t>God has spoken</a:t>
            </a:r>
            <a:r>
              <a:rPr lang="en-US" sz="1200" dirty="0" smtClean="0">
                <a:solidFill>
                  <a:schemeClr val="tx1"/>
                </a:solidFill>
                <a:latin typeface="Times New Roman" panose="02020603050405020304" pitchFamily="18" charset="0"/>
                <a:cs typeface="Times New Roman" panose="02020603050405020304" pitchFamily="18" charset="0"/>
              </a:rPr>
              <a:t> Heb 1:1, Pictured is a voice in heaven </a:t>
            </a:r>
            <a:r>
              <a:rPr lang="en-US" sz="1200" dirty="0">
                <a:solidFill>
                  <a:schemeClr val="tx1"/>
                </a:solidFill>
                <a:latin typeface="Times New Roman" panose="02020603050405020304" pitchFamily="18" charset="0"/>
                <a:cs typeface="Times New Roman" panose="02020603050405020304" pitchFamily="18" charset="0"/>
              </a:rPr>
              <a:t>Heb </a:t>
            </a:r>
            <a:r>
              <a:rPr lang="en-US" sz="1200" dirty="0" smtClean="0">
                <a:solidFill>
                  <a:schemeClr val="tx1"/>
                </a:solidFill>
                <a:latin typeface="Times New Roman" panose="02020603050405020304" pitchFamily="18" charset="0"/>
                <a:cs typeface="Times New Roman" panose="02020603050405020304" pitchFamily="18" charset="0"/>
              </a:rPr>
              <a:t>12:25-26, coming out of a mouth on the left, which spoke long ago to Moses and Elijah. Mouth on right side, God has spoken in His Son. Don’t refuse him who is speaking from heaven. Why two mouths? To show God will speak once more in his coming kingdom Heb 12:26-29. </a:t>
            </a:r>
            <a:r>
              <a:rPr lang="en-US" sz="1200" u="sng" dirty="0" smtClean="0">
                <a:solidFill>
                  <a:schemeClr val="tx1"/>
                </a:solidFill>
                <a:latin typeface="Times New Roman" panose="02020603050405020304" pitchFamily="18" charset="0"/>
                <a:cs typeface="Times New Roman" panose="02020603050405020304" pitchFamily="18" charset="0"/>
              </a:rPr>
              <a:t>Whom He appointed heir</a:t>
            </a:r>
            <a:r>
              <a:rPr lang="en-US" sz="1200" dirty="0">
                <a:solidFill>
                  <a:schemeClr val="tx1"/>
                </a:solidFill>
                <a:latin typeface="Times New Roman" panose="02020603050405020304" pitchFamily="18" charset="0"/>
                <a:cs typeface="Times New Roman" panose="02020603050405020304" pitchFamily="18" charset="0"/>
              </a:rPr>
              <a:t>,</a:t>
            </a:r>
            <a:r>
              <a:rPr lang="en-US" sz="1200" dirty="0" smtClean="0">
                <a:solidFill>
                  <a:schemeClr val="tx1"/>
                </a:solidFill>
                <a:latin typeface="Times New Roman" panose="02020603050405020304" pitchFamily="18" charset="0"/>
                <a:cs typeface="Times New Roman" panose="02020603050405020304" pitchFamily="18" charset="0"/>
              </a:rPr>
              <a:t> </a:t>
            </a:r>
            <a:r>
              <a:rPr lang="en-US" sz="1200" dirty="0">
                <a:solidFill>
                  <a:schemeClr val="tx1"/>
                </a:solidFill>
                <a:latin typeface="Times New Roman" panose="02020603050405020304" pitchFamily="18" charset="0"/>
                <a:cs typeface="Times New Roman" panose="02020603050405020304" pitchFamily="18" charset="0"/>
              </a:rPr>
              <a:t>Hebrews </a:t>
            </a:r>
            <a:r>
              <a:rPr lang="en-US" sz="1200" dirty="0" smtClean="0">
                <a:solidFill>
                  <a:schemeClr val="tx1"/>
                </a:solidFill>
                <a:latin typeface="Times New Roman" panose="02020603050405020304" pitchFamily="18" charset="0"/>
                <a:cs typeface="Times New Roman" panose="02020603050405020304" pitchFamily="18" charset="0"/>
              </a:rPr>
              <a:t>exhorts </a:t>
            </a:r>
            <a:r>
              <a:rPr lang="en-US" sz="1200" dirty="0">
                <a:solidFill>
                  <a:schemeClr val="tx1"/>
                </a:solidFill>
                <a:latin typeface="Times New Roman" panose="02020603050405020304" pitchFamily="18" charset="0"/>
                <a:cs typeface="Times New Roman" panose="02020603050405020304" pitchFamily="18" charset="0"/>
              </a:rPr>
              <a:t>Jews what to believe about </a:t>
            </a:r>
            <a:r>
              <a:rPr lang="en-US" sz="1200" dirty="0" smtClean="0">
                <a:solidFill>
                  <a:schemeClr val="tx1"/>
                </a:solidFill>
                <a:latin typeface="Times New Roman" panose="02020603050405020304" pitchFamily="18" charset="0"/>
                <a:cs typeface="Times New Roman" panose="02020603050405020304" pitchFamily="18" charset="0"/>
              </a:rPr>
              <a:t>Christ Heb 1:2-3; </a:t>
            </a:r>
            <a:r>
              <a:rPr lang="en-US" sz="1200" dirty="0">
                <a:solidFill>
                  <a:schemeClr val="tx1"/>
                </a:solidFill>
                <a:latin typeface="Times New Roman" panose="02020603050405020304" pitchFamily="18" charset="0"/>
                <a:cs typeface="Times New Roman" panose="02020603050405020304" pitchFamily="18" charset="0"/>
              </a:rPr>
              <a:t>13:22. </a:t>
            </a:r>
            <a:r>
              <a:rPr lang="en-US" sz="1200" dirty="0" smtClean="0">
                <a:solidFill>
                  <a:schemeClr val="tx1"/>
                </a:solidFill>
                <a:latin typeface="Times New Roman" panose="02020603050405020304" pitchFamily="18" charset="0"/>
                <a:cs typeface="Times New Roman" panose="02020603050405020304" pitchFamily="18" charset="0"/>
              </a:rPr>
              <a:t>Contrasted is faith vs unbelief, the faith of Moses hearing God at the burning bush and Elijah on Carmel as opposed to the doubt of the Israelite caught drifting Heb 2:1, between two Jews of Baal. Also contrasted is the faith of the women looking in the tomb with the unbelief 3:12, of the man offering incense as though the tomb wasn’t empty. God has spoken and he does not stutter.</a:t>
            </a:r>
            <a:endParaRPr lang="en-US" sz="1200" dirty="0">
              <a:solidFill>
                <a:schemeClr val="tx1"/>
              </a:solidFill>
              <a:latin typeface="Times New Roman" panose="02020603050405020304" pitchFamily="18" charset="0"/>
              <a:cs typeface="Times New Roman" panose="02020603050405020304" pitchFamily="18" charset="0"/>
            </a:endParaRPr>
          </a:p>
        </p:txBody>
      </p:sp>
      <p:sp>
        <p:nvSpPr>
          <p:cNvPr id="29" name="Rectangular Callout 28"/>
          <p:cNvSpPr/>
          <p:nvPr/>
        </p:nvSpPr>
        <p:spPr>
          <a:xfrm>
            <a:off x="-1" y="-16202"/>
            <a:ext cx="3352031" cy="1061232"/>
          </a:xfrm>
          <a:prstGeom prst="wedgeRectCallout">
            <a:avLst>
              <a:gd name="adj1" fmla="val 106463"/>
              <a:gd name="adj2" fmla="val 149358"/>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sz="1200" dirty="0" smtClean="0">
                <a:solidFill>
                  <a:schemeClr val="tx1"/>
                </a:solidFill>
                <a:latin typeface="Times New Roman" panose="02020603050405020304" pitchFamily="18" charset="0"/>
                <a:cs typeface="Times New Roman" panose="02020603050405020304" pitchFamily="18" charset="0"/>
              </a:rPr>
              <a:t>2. Tongue: God spoke to our fathers, burning bush, fire falling on Elijah’s altar. Radiance is descending on Moses and Elijah. </a:t>
            </a:r>
            <a:r>
              <a:rPr lang="en-US" sz="1200" u="sng" dirty="0">
                <a:solidFill>
                  <a:schemeClr val="tx1"/>
                </a:solidFill>
                <a:latin typeface="Times New Roman" panose="02020603050405020304" pitchFamily="18" charset="0"/>
                <a:cs typeface="Times New Roman" panose="02020603050405020304" pitchFamily="18" charset="0"/>
              </a:rPr>
              <a:t>The </a:t>
            </a:r>
            <a:r>
              <a:rPr lang="en-US" sz="1200" u="sng" dirty="0" smtClean="0">
                <a:solidFill>
                  <a:schemeClr val="tx1"/>
                </a:solidFill>
                <a:latin typeface="Times New Roman" panose="02020603050405020304" pitchFamily="18" charset="0"/>
                <a:cs typeface="Times New Roman" panose="02020603050405020304" pitchFamily="18" charset="0"/>
              </a:rPr>
              <a:t>left </a:t>
            </a:r>
            <a:r>
              <a:rPr lang="en-US" sz="1200" u="sng" dirty="0">
                <a:solidFill>
                  <a:schemeClr val="tx1"/>
                </a:solidFill>
                <a:latin typeface="Times New Roman" panose="02020603050405020304" pitchFamily="18" charset="0"/>
                <a:cs typeface="Times New Roman" panose="02020603050405020304" pitchFamily="18" charset="0"/>
              </a:rPr>
              <a:t>side </a:t>
            </a:r>
            <a:r>
              <a:rPr lang="en-US" sz="1200" u="sng" dirty="0" smtClean="0">
                <a:solidFill>
                  <a:schemeClr val="tx1"/>
                </a:solidFill>
                <a:latin typeface="Times New Roman" panose="02020603050405020304" pitchFamily="18" charset="0"/>
                <a:cs typeface="Times New Roman" panose="02020603050405020304" pitchFamily="18" charset="0"/>
              </a:rPr>
              <a:t>of </a:t>
            </a:r>
            <a:r>
              <a:rPr lang="en-US" sz="1200" u="sng" dirty="0">
                <a:solidFill>
                  <a:schemeClr val="tx1"/>
                </a:solidFill>
                <a:latin typeface="Times New Roman" panose="02020603050405020304" pitchFamily="18" charset="0"/>
                <a:cs typeface="Times New Roman" panose="02020603050405020304" pitchFamily="18" charset="0"/>
              </a:rPr>
              <a:t>painting is a summary of the First Commandment, no other god’s before Me</a:t>
            </a:r>
            <a:r>
              <a:rPr lang="en-US" sz="1200" u="sng" dirty="0" smtClean="0">
                <a:solidFill>
                  <a:schemeClr val="tx1"/>
                </a:solidFill>
                <a:latin typeface="Times New Roman" panose="02020603050405020304" pitchFamily="18" charset="0"/>
                <a:cs typeface="Times New Roman" panose="02020603050405020304" pitchFamily="18" charset="0"/>
              </a:rPr>
              <a:t>,</a:t>
            </a:r>
            <a:r>
              <a:rPr lang="en-US" sz="1200" dirty="0" smtClean="0">
                <a:solidFill>
                  <a:schemeClr val="tx1"/>
                </a:solidFill>
                <a:latin typeface="Times New Roman" panose="02020603050405020304" pitchFamily="18" charset="0"/>
                <a:cs typeface="Times New Roman" panose="02020603050405020304" pitchFamily="18" charset="0"/>
              </a:rPr>
              <a:t> </a:t>
            </a:r>
            <a:r>
              <a:rPr lang="en-US" sz="1200" dirty="0">
                <a:solidFill>
                  <a:schemeClr val="tx1"/>
                </a:solidFill>
                <a:latin typeface="Times New Roman" panose="02020603050405020304" pitchFamily="18" charset="0"/>
                <a:cs typeface="Times New Roman" panose="02020603050405020304" pitchFamily="18" charset="0"/>
              </a:rPr>
              <a:t>in addition or in opposition to </a:t>
            </a:r>
            <a:r>
              <a:rPr lang="en-US" sz="1200" dirty="0" smtClean="0">
                <a:solidFill>
                  <a:schemeClr val="tx1"/>
                </a:solidFill>
                <a:latin typeface="Times New Roman" panose="02020603050405020304" pitchFamily="18" charset="0"/>
                <a:cs typeface="Times New Roman" panose="02020603050405020304" pitchFamily="18" charset="0"/>
              </a:rPr>
              <a:t>Me </a:t>
            </a:r>
            <a:r>
              <a:rPr lang="en-US" sz="1200" dirty="0">
                <a:solidFill>
                  <a:schemeClr val="tx1"/>
                </a:solidFill>
                <a:latin typeface="Times New Roman" panose="02020603050405020304" pitchFamily="18" charset="0"/>
                <a:cs typeface="Times New Roman" panose="02020603050405020304" pitchFamily="18" charset="0"/>
              </a:rPr>
              <a:t>Ex 20:3. </a:t>
            </a:r>
            <a:r>
              <a:rPr lang="en-US" sz="1200" dirty="0" smtClean="0">
                <a:solidFill>
                  <a:schemeClr val="tx1"/>
                </a:solidFill>
                <a:latin typeface="Times New Roman" panose="02020603050405020304" pitchFamily="18" charset="0"/>
                <a:cs typeface="Times New Roman" panose="02020603050405020304" pitchFamily="18" charset="0"/>
              </a:rPr>
              <a:t>God is placed in a class all by Himself.</a:t>
            </a:r>
            <a:endParaRPr lang="en-US" sz="1200" dirty="0">
              <a:solidFill>
                <a:schemeClr val="tx1"/>
              </a:solidFill>
              <a:latin typeface="Times New Roman" panose="02020603050405020304" pitchFamily="18" charset="0"/>
              <a:cs typeface="Times New Roman" panose="02020603050405020304" pitchFamily="18" charset="0"/>
            </a:endParaRPr>
          </a:p>
        </p:txBody>
      </p:sp>
      <p:sp>
        <p:nvSpPr>
          <p:cNvPr id="30" name="Rectangular Callout 29"/>
          <p:cNvSpPr/>
          <p:nvPr/>
        </p:nvSpPr>
        <p:spPr>
          <a:xfrm>
            <a:off x="12190" y="3715351"/>
            <a:ext cx="3352031" cy="1830684"/>
          </a:xfrm>
          <a:prstGeom prst="wedgeRectCallout">
            <a:avLst>
              <a:gd name="adj1" fmla="val 58073"/>
              <a:gd name="adj2" fmla="val -47213"/>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sz="1200" dirty="0" smtClean="0">
                <a:solidFill>
                  <a:schemeClr val="tx1"/>
                </a:solidFill>
                <a:latin typeface="Times New Roman" panose="02020603050405020304" pitchFamily="18" charset="0"/>
                <a:cs typeface="Times New Roman" panose="02020603050405020304" pitchFamily="18" charset="0"/>
              </a:rPr>
              <a:t>4. Sandals in front of bush: Moses drew near to see the bush that was on fire. I AM WHO I AM, spoke the ever living God. “Remove your shoes. </a:t>
            </a:r>
            <a:r>
              <a:rPr lang="en-US" sz="1200" dirty="0">
                <a:solidFill>
                  <a:schemeClr val="tx1"/>
                </a:solidFill>
                <a:latin typeface="Times New Roman" panose="02020603050405020304" pitchFamily="18" charset="0"/>
                <a:cs typeface="Times New Roman" panose="02020603050405020304" pitchFamily="18" charset="0"/>
              </a:rPr>
              <a:t>Y</a:t>
            </a:r>
            <a:r>
              <a:rPr lang="en-US" sz="1200" dirty="0" smtClean="0">
                <a:solidFill>
                  <a:schemeClr val="tx1"/>
                </a:solidFill>
                <a:latin typeface="Times New Roman" panose="02020603050405020304" pitchFamily="18" charset="0"/>
                <a:cs typeface="Times New Roman" panose="02020603050405020304" pitchFamily="18" charset="0"/>
              </a:rPr>
              <a:t>ou’re standing on holy ground.” In biblical history, God was especially active in authenticating by miracles his prophets during the times of Moses and Elijah. </a:t>
            </a:r>
            <a:r>
              <a:rPr lang="en-US" sz="1200" dirty="0">
                <a:solidFill>
                  <a:schemeClr val="tx1"/>
                </a:solidFill>
                <a:latin typeface="Times New Roman" panose="02020603050405020304" pitchFamily="18" charset="0"/>
                <a:cs typeface="Times New Roman" panose="02020603050405020304" pitchFamily="18" charset="0"/>
              </a:rPr>
              <a:t>When </a:t>
            </a:r>
            <a:r>
              <a:rPr lang="en-US" sz="1200" dirty="0" smtClean="0">
                <a:solidFill>
                  <a:schemeClr val="tx1"/>
                </a:solidFill>
                <a:latin typeface="Times New Roman" panose="02020603050405020304" pitchFamily="18" charset="0"/>
                <a:cs typeface="Times New Roman" panose="02020603050405020304" pitchFamily="18" charset="0"/>
              </a:rPr>
              <a:t>Israel </a:t>
            </a:r>
            <a:r>
              <a:rPr lang="en-US" sz="1200" dirty="0">
                <a:solidFill>
                  <a:schemeClr val="tx1"/>
                </a:solidFill>
                <a:latin typeface="Times New Roman" panose="02020603050405020304" pitchFamily="18" charset="0"/>
                <a:cs typeface="Times New Roman" panose="02020603050405020304" pitchFamily="18" charset="0"/>
              </a:rPr>
              <a:t>sank down in sin </a:t>
            </a:r>
            <a:r>
              <a:rPr lang="en-US" sz="1200" dirty="0" smtClean="0">
                <a:solidFill>
                  <a:schemeClr val="tx1"/>
                </a:solidFill>
                <a:latin typeface="Times New Roman" panose="02020603050405020304" pitchFamily="18" charset="0"/>
                <a:cs typeface="Times New Roman" panose="02020603050405020304" pitchFamily="18" charset="0"/>
              </a:rPr>
              <a:t>Ps 78; 106:43, the uniqueness of God was challenged Ex 20:3. Thus don’t be </a:t>
            </a:r>
            <a:r>
              <a:rPr lang="en-US" sz="1200" dirty="0">
                <a:solidFill>
                  <a:schemeClr val="tx1"/>
                </a:solidFill>
                <a:latin typeface="Times New Roman" panose="02020603050405020304" pitchFamily="18" charset="0"/>
                <a:cs typeface="Times New Roman" panose="02020603050405020304" pitchFamily="18" charset="0"/>
              </a:rPr>
              <a:t>l</a:t>
            </a:r>
            <a:r>
              <a:rPr lang="en-US" sz="1200" dirty="0" smtClean="0">
                <a:solidFill>
                  <a:schemeClr val="tx1"/>
                </a:solidFill>
                <a:latin typeface="Times New Roman" panose="02020603050405020304" pitchFamily="18" charset="0"/>
                <a:cs typeface="Times New Roman" panose="02020603050405020304" pitchFamily="18" charset="0"/>
              </a:rPr>
              <a:t>ike teenager Esau</a:t>
            </a:r>
            <a:r>
              <a:rPr lang="en-US" sz="1200" dirty="0">
                <a:solidFill>
                  <a:schemeClr val="tx1"/>
                </a:solidFill>
                <a:latin typeface="Times New Roman" panose="02020603050405020304" pitchFamily="18" charset="0"/>
                <a:cs typeface="Times New Roman" panose="02020603050405020304" pitchFamily="18" charset="0"/>
              </a:rPr>
              <a:t> </a:t>
            </a:r>
            <a:r>
              <a:rPr lang="en-US" sz="1200" dirty="0" smtClean="0">
                <a:solidFill>
                  <a:schemeClr val="tx1"/>
                </a:solidFill>
                <a:latin typeface="Times New Roman" panose="02020603050405020304" pitchFamily="18" charset="0"/>
                <a:cs typeface="Times New Roman" panose="02020603050405020304" pitchFamily="18" charset="0"/>
              </a:rPr>
              <a:t>who threw away his future inheritance for present security Heb 12:16. </a:t>
            </a:r>
            <a:endParaRPr lang="en-US" sz="1200" dirty="0">
              <a:solidFill>
                <a:schemeClr val="tx1"/>
              </a:solidFill>
              <a:latin typeface="Times New Roman" panose="02020603050405020304" pitchFamily="18" charset="0"/>
              <a:cs typeface="Times New Roman" panose="02020603050405020304" pitchFamily="18" charset="0"/>
            </a:endParaRPr>
          </a:p>
        </p:txBody>
      </p:sp>
      <p:sp>
        <p:nvSpPr>
          <p:cNvPr id="32" name="Rectangular Callout 31"/>
          <p:cNvSpPr/>
          <p:nvPr/>
        </p:nvSpPr>
        <p:spPr>
          <a:xfrm>
            <a:off x="10011620" y="-16203"/>
            <a:ext cx="2194959" cy="1465120"/>
          </a:xfrm>
          <a:prstGeom prst="wedgeRectCallout">
            <a:avLst>
              <a:gd name="adj1" fmla="val -131820"/>
              <a:gd name="adj2" fmla="val 11358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sz="1200" dirty="0" smtClean="0">
                <a:solidFill>
                  <a:schemeClr val="tx1"/>
                </a:solidFill>
                <a:latin typeface="Times New Roman" panose="02020603050405020304" pitchFamily="18" charset="0"/>
                <a:cs typeface="Times New Roman" panose="02020603050405020304" pitchFamily="18" charset="0"/>
              </a:rPr>
              <a:t>11. Nail prints, ascension, seated in heaven: Jesus arose the third day, was seen alive for 40 days, appeared 17 times or more, then ascended back to heaven where he sat down at the right hand of the Majesty on high. The writer has opened with a faith narrative</a:t>
            </a:r>
            <a:endParaRPr lang="en-US" sz="1200" dirty="0">
              <a:solidFill>
                <a:schemeClr val="tx1"/>
              </a:solidFill>
              <a:latin typeface="Times New Roman" panose="02020603050405020304" pitchFamily="18" charset="0"/>
              <a:cs typeface="Times New Roman" panose="02020603050405020304" pitchFamily="18" charset="0"/>
            </a:endParaRPr>
          </a:p>
        </p:txBody>
      </p:sp>
      <p:sp>
        <p:nvSpPr>
          <p:cNvPr id="33" name="Rectangular Callout 32"/>
          <p:cNvSpPr/>
          <p:nvPr/>
        </p:nvSpPr>
        <p:spPr>
          <a:xfrm>
            <a:off x="9062143" y="5159997"/>
            <a:ext cx="1523382" cy="1706094"/>
          </a:xfrm>
          <a:prstGeom prst="wedgeRectCallout">
            <a:avLst>
              <a:gd name="adj1" fmla="val -184959"/>
              <a:gd name="adj2" fmla="val -187385"/>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sz="1200" dirty="0" smtClean="0">
                <a:solidFill>
                  <a:schemeClr val="tx1"/>
                </a:solidFill>
                <a:latin typeface="Times New Roman" panose="02020603050405020304" pitchFamily="18" charset="0"/>
                <a:cs typeface="Times New Roman" panose="02020603050405020304" pitchFamily="18" charset="0"/>
              </a:rPr>
              <a:t> Scroll: </a:t>
            </a:r>
            <a:r>
              <a:rPr lang="en-US" sz="1200" u="sng" dirty="0">
                <a:solidFill>
                  <a:schemeClr val="tx1"/>
                </a:solidFill>
                <a:latin typeface="Times New Roman" panose="02020603050405020304" pitchFamily="18" charset="0"/>
                <a:cs typeface="Times New Roman" panose="02020603050405020304" pitchFamily="18" charset="0"/>
              </a:rPr>
              <a:t>T</a:t>
            </a:r>
            <a:r>
              <a:rPr lang="en-US" sz="1200" u="sng" dirty="0" smtClean="0">
                <a:solidFill>
                  <a:schemeClr val="tx1"/>
                </a:solidFill>
                <a:latin typeface="Times New Roman" panose="02020603050405020304" pitchFamily="18" charset="0"/>
                <a:cs typeface="Times New Roman" panose="02020603050405020304" pitchFamily="18" charset="0"/>
              </a:rPr>
              <a:t>he heir who made the ages</a:t>
            </a:r>
            <a:r>
              <a:rPr lang="en-US" sz="1200" dirty="0" smtClean="0">
                <a:solidFill>
                  <a:schemeClr val="tx1"/>
                </a:solidFill>
                <a:latin typeface="Times New Roman" panose="02020603050405020304" pitchFamily="18" charset="0"/>
                <a:cs typeface="Times New Roman" panose="02020603050405020304" pitchFamily="18" charset="0"/>
              </a:rPr>
              <a:t>, from eternity to eternity: the Tree of Life with tombs, Abraham, the law, cross, church, kingdom, scepter and crown</a:t>
            </a:r>
            <a:r>
              <a:rPr lang="en-US" sz="1200" dirty="0">
                <a:solidFill>
                  <a:schemeClr val="tx1"/>
                </a:solidFill>
                <a:latin typeface="Times New Roman" panose="02020603050405020304" pitchFamily="18" charset="0"/>
                <a:cs typeface="Times New Roman" panose="02020603050405020304" pitchFamily="18" charset="0"/>
              </a:rPr>
              <a:t> </a:t>
            </a:r>
            <a:r>
              <a:rPr lang="en-US" sz="1200" dirty="0" smtClean="0">
                <a:solidFill>
                  <a:schemeClr val="tx1"/>
                </a:solidFill>
                <a:latin typeface="Times New Roman" panose="02020603050405020304" pitchFamily="18" charset="0"/>
                <a:cs typeface="Times New Roman" panose="02020603050405020304" pitchFamily="18" charset="0"/>
              </a:rPr>
              <a:t>on the Tree of Life. God planned it!</a:t>
            </a:r>
          </a:p>
        </p:txBody>
      </p:sp>
      <p:sp>
        <p:nvSpPr>
          <p:cNvPr id="34" name="Rectangular Callout 33"/>
          <p:cNvSpPr/>
          <p:nvPr/>
        </p:nvSpPr>
        <p:spPr>
          <a:xfrm>
            <a:off x="-1" y="5585004"/>
            <a:ext cx="3359203" cy="1270607"/>
          </a:xfrm>
          <a:prstGeom prst="wedgeRectCallout">
            <a:avLst>
              <a:gd name="adj1" fmla="val 105085"/>
              <a:gd name="adj2" fmla="val -19721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indent="60325"/>
            <a:r>
              <a:rPr lang="en-US" sz="1200" dirty="0" smtClean="0">
                <a:solidFill>
                  <a:schemeClr val="tx1"/>
                </a:solidFill>
                <a:latin typeface="Times New Roman" panose="02020603050405020304" pitchFamily="18" charset="0"/>
                <a:cs typeface="Times New Roman" panose="02020603050405020304" pitchFamily="18" charset="0"/>
              </a:rPr>
              <a:t>5. Elijah standing on Carmel, hands raised up, fire from heaven consuming the ox, the wood, the altar and the water all around: The LORD is God, he alone 1 Ki 18. Baal is a false god and his prophets lead the curious astray</a:t>
            </a:r>
            <a:r>
              <a:rPr lang="en-US" sz="1200" dirty="0">
                <a:solidFill>
                  <a:schemeClr val="tx1"/>
                </a:solidFill>
                <a:latin typeface="Times New Roman" panose="02020603050405020304" pitchFamily="18" charset="0"/>
                <a:cs typeface="Times New Roman" panose="02020603050405020304" pitchFamily="18" charset="0"/>
              </a:rPr>
              <a:t>. </a:t>
            </a:r>
            <a:r>
              <a:rPr lang="en-US" sz="1200" dirty="0" smtClean="0">
                <a:solidFill>
                  <a:schemeClr val="tx1"/>
                </a:solidFill>
                <a:latin typeface="Times New Roman" panose="02020603050405020304" pitchFamily="18" charset="0"/>
                <a:cs typeface="Times New Roman" panose="02020603050405020304" pitchFamily="18" charset="0"/>
              </a:rPr>
              <a:t>God is jealous, he wants our whole hearted devotion. He allows no completion or compromise. </a:t>
            </a:r>
            <a:r>
              <a:rPr lang="en-US" sz="1200" dirty="0">
                <a:solidFill>
                  <a:schemeClr val="tx1"/>
                </a:solidFill>
                <a:latin typeface="Times New Roman" panose="02020603050405020304" pitchFamily="18" charset="0"/>
                <a:cs typeface="Times New Roman" panose="02020603050405020304" pitchFamily="18" charset="0"/>
              </a:rPr>
              <a:t>D</a:t>
            </a:r>
            <a:r>
              <a:rPr lang="en-US" sz="1200" dirty="0" smtClean="0">
                <a:solidFill>
                  <a:schemeClr val="tx1"/>
                </a:solidFill>
                <a:latin typeface="Times New Roman" panose="02020603050405020304" pitchFamily="18" charset="0"/>
                <a:cs typeface="Times New Roman" panose="02020603050405020304" pitchFamily="18" charset="0"/>
              </a:rPr>
              <a:t>estroy </a:t>
            </a:r>
            <a:r>
              <a:rPr lang="en-US" sz="1200" dirty="0">
                <a:solidFill>
                  <a:schemeClr val="tx1"/>
                </a:solidFill>
                <a:latin typeface="Times New Roman" panose="02020603050405020304" pitchFamily="18" charset="0"/>
                <a:cs typeface="Times New Roman" panose="02020603050405020304" pitchFamily="18" charset="0"/>
              </a:rPr>
              <a:t>the 400 prophets of Baal.</a:t>
            </a:r>
          </a:p>
        </p:txBody>
      </p:sp>
      <p:sp>
        <p:nvSpPr>
          <p:cNvPr id="35" name="Rectangular Callout 34"/>
          <p:cNvSpPr/>
          <p:nvPr/>
        </p:nvSpPr>
        <p:spPr>
          <a:xfrm>
            <a:off x="3412990" y="5172051"/>
            <a:ext cx="3208335" cy="1683560"/>
          </a:xfrm>
          <a:prstGeom prst="wedgeRectCallout">
            <a:avLst>
              <a:gd name="adj1" fmla="val 15047"/>
              <a:gd name="adj2" fmla="val -103398"/>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sz="1200" dirty="0" smtClean="0">
                <a:solidFill>
                  <a:schemeClr val="tx1"/>
                </a:solidFill>
                <a:latin typeface="Times New Roman" panose="02020603050405020304" pitchFamily="18" charset="0"/>
                <a:cs typeface="Times New Roman" panose="02020603050405020304" pitchFamily="18" charset="0"/>
              </a:rPr>
              <a:t>6. Pictured is a befuddled, indecisive Israelite standing between two prophets of Baal. He can hear Baal’s prophets screaming in his ears but he can’t hear God speaking by Moses or Elijah, Dt 6:4. He’s at a fork in the road: </a:t>
            </a:r>
            <a:r>
              <a:rPr lang="en-US" sz="1200" dirty="0">
                <a:solidFill>
                  <a:schemeClr val="tx1"/>
                </a:solidFill>
                <a:latin typeface="Times New Roman" panose="02020603050405020304" pitchFamily="18" charset="0"/>
                <a:cs typeface="Times New Roman" panose="02020603050405020304" pitchFamily="18" charset="0"/>
              </a:rPr>
              <a:t>e</a:t>
            </a:r>
            <a:r>
              <a:rPr lang="en-US" sz="1200" dirty="0" smtClean="0">
                <a:solidFill>
                  <a:schemeClr val="tx1"/>
                </a:solidFill>
                <a:latin typeface="Times New Roman" panose="02020603050405020304" pitchFamily="18" charset="0"/>
                <a:cs typeface="Times New Roman" panose="02020603050405020304" pitchFamily="18" charset="0"/>
              </a:rPr>
              <a:t>ither choose the LORD or go serve Baal. He’s trapped in </a:t>
            </a:r>
            <a:r>
              <a:rPr lang="en-US" sz="1200" dirty="0">
                <a:solidFill>
                  <a:schemeClr val="tx1"/>
                </a:solidFill>
                <a:latin typeface="Times New Roman" panose="02020603050405020304" pitchFamily="18" charset="0"/>
                <a:cs typeface="Times New Roman" panose="02020603050405020304" pitchFamily="18" charset="0"/>
              </a:rPr>
              <a:t>a</a:t>
            </a:r>
            <a:r>
              <a:rPr lang="en-US" sz="1200" dirty="0" smtClean="0">
                <a:solidFill>
                  <a:schemeClr val="tx1"/>
                </a:solidFill>
                <a:latin typeface="Times New Roman" panose="02020603050405020304" pitchFamily="18" charset="0"/>
                <a:cs typeface="Times New Roman" panose="02020603050405020304" pitchFamily="18" charset="0"/>
              </a:rPr>
              <a:t> cross fire of idolatry, his faith wavers, can’t stand as a man, is compromising his faith by not accepting, receiving</a:t>
            </a:r>
            <a:r>
              <a:rPr lang="en-US" sz="1200" dirty="0">
                <a:solidFill>
                  <a:schemeClr val="tx1"/>
                </a:solidFill>
                <a:latin typeface="Times New Roman" panose="02020603050405020304" pitchFamily="18" charset="0"/>
                <a:cs typeface="Times New Roman" panose="02020603050405020304" pitchFamily="18" charset="0"/>
              </a:rPr>
              <a:t> </a:t>
            </a:r>
            <a:r>
              <a:rPr lang="en-US" sz="1200" dirty="0" smtClean="0">
                <a:solidFill>
                  <a:schemeClr val="tx1"/>
                </a:solidFill>
                <a:latin typeface="Times New Roman" panose="02020603050405020304" pitchFamily="18" charset="0"/>
                <a:cs typeface="Times New Roman" panose="02020603050405020304" pitchFamily="18" charset="0"/>
              </a:rPr>
              <a:t>and believing all that God has spoken. </a:t>
            </a:r>
          </a:p>
        </p:txBody>
      </p:sp>
      <p:sp>
        <p:nvSpPr>
          <p:cNvPr id="36" name="Rectangular Callout 35"/>
          <p:cNvSpPr/>
          <p:nvPr/>
        </p:nvSpPr>
        <p:spPr>
          <a:xfrm>
            <a:off x="9014204" y="1505212"/>
            <a:ext cx="3177796" cy="3630401"/>
          </a:xfrm>
          <a:prstGeom prst="wedgeRectCallout">
            <a:avLst>
              <a:gd name="adj1" fmla="val -81884"/>
              <a:gd name="adj2" fmla="val 31019"/>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sz="1200" dirty="0" smtClean="0">
                <a:solidFill>
                  <a:schemeClr val="tx1"/>
                </a:solidFill>
                <a:latin typeface="Times New Roman" panose="02020603050405020304" pitchFamily="18" charset="0"/>
                <a:cs typeface="Times New Roman" panose="02020603050405020304" pitchFamily="18" charset="0"/>
              </a:rPr>
              <a:t>10. Heb 12:25 Jesus </a:t>
            </a:r>
            <a:r>
              <a:rPr lang="en-US" sz="1200" dirty="0">
                <a:solidFill>
                  <a:schemeClr val="tx1"/>
                </a:solidFill>
                <a:latin typeface="Times New Roman" panose="02020603050405020304" pitchFamily="18" charset="0"/>
                <a:cs typeface="Times New Roman" panose="02020603050405020304" pitchFamily="18" charset="0"/>
              </a:rPr>
              <a:t>is </a:t>
            </a:r>
            <a:r>
              <a:rPr lang="en-US" sz="1200" dirty="0" smtClean="0">
                <a:solidFill>
                  <a:schemeClr val="tx1"/>
                </a:solidFill>
                <a:latin typeface="Times New Roman" panose="02020603050405020304" pitchFamily="18" charset="0"/>
                <a:cs typeface="Times New Roman" panose="02020603050405020304" pitchFamily="18" charset="0"/>
              </a:rPr>
              <a:t>looking aghast: “Where’s your faith in Me and my words?” Grave clothes still bind him. After three days in the tomb, an angel rolled away the stone from the door. The women looking in, see a man offering incense, a companion to the </a:t>
            </a:r>
            <a:r>
              <a:rPr lang="en-US" sz="1200" dirty="0" err="1" smtClean="0">
                <a:solidFill>
                  <a:schemeClr val="tx1"/>
                </a:solidFill>
                <a:latin typeface="Times New Roman" panose="02020603050405020304" pitchFamily="18" charset="0"/>
                <a:cs typeface="Times New Roman" panose="02020603050405020304" pitchFamily="18" charset="0"/>
              </a:rPr>
              <a:t>Baalites</a:t>
            </a:r>
            <a:r>
              <a:rPr lang="en-US" sz="1200" dirty="0" smtClean="0">
                <a:solidFill>
                  <a:schemeClr val="tx1"/>
                </a:solidFill>
                <a:latin typeface="Times New Roman" panose="02020603050405020304" pitchFamily="18" charset="0"/>
                <a:cs typeface="Times New Roman" panose="02020603050405020304" pitchFamily="18" charset="0"/>
              </a:rPr>
              <a:t>.  He doesn’t believe in the supernatural or miracles.  He believes that Jesus rose from the dead but the tomb wasn’t empty. The scene is a parody on neo-orthodoxy, at all those influenced by rabbinical lore, by Barthian and existential thought. He’s not only sitting in darkness, he is darkness, religious but lost </a:t>
            </a:r>
            <a:r>
              <a:rPr lang="en-US" sz="1200" dirty="0" err="1">
                <a:solidFill>
                  <a:schemeClr val="tx1"/>
                </a:solidFill>
                <a:latin typeface="Times New Roman" panose="02020603050405020304" pitchFamily="18" charset="0"/>
                <a:cs typeface="Times New Roman" panose="02020603050405020304" pitchFamily="18" charset="0"/>
              </a:rPr>
              <a:t>Eph</a:t>
            </a:r>
            <a:r>
              <a:rPr lang="en-US" sz="1200" dirty="0">
                <a:solidFill>
                  <a:schemeClr val="tx1"/>
                </a:solidFill>
                <a:latin typeface="Times New Roman" panose="02020603050405020304" pitchFamily="18" charset="0"/>
                <a:cs typeface="Times New Roman" panose="02020603050405020304" pitchFamily="18" charset="0"/>
              </a:rPr>
              <a:t> 5:8. </a:t>
            </a:r>
            <a:r>
              <a:rPr lang="en-US" sz="1200" dirty="0" smtClean="0">
                <a:solidFill>
                  <a:schemeClr val="tx1"/>
                </a:solidFill>
                <a:latin typeface="Times New Roman" panose="02020603050405020304" pitchFamily="18" charset="0"/>
                <a:cs typeface="Times New Roman" panose="02020603050405020304" pitchFamily="18" charset="0"/>
              </a:rPr>
              <a:t>He shall perish Ps 1:6. </a:t>
            </a:r>
            <a:r>
              <a:rPr lang="en-US" sz="1200" dirty="0">
                <a:solidFill>
                  <a:schemeClr val="tx1"/>
                </a:solidFill>
                <a:latin typeface="Times New Roman" panose="02020603050405020304" pitchFamily="18" charset="0"/>
                <a:cs typeface="Times New Roman" panose="02020603050405020304" pitchFamily="18" charset="0"/>
              </a:rPr>
              <a:t>Knowledge </a:t>
            </a:r>
            <a:r>
              <a:rPr lang="en-US" sz="1200" dirty="0" smtClean="0">
                <a:solidFill>
                  <a:schemeClr val="tx1"/>
                </a:solidFill>
                <a:latin typeface="Times New Roman" panose="02020603050405020304" pitchFamily="18" charset="0"/>
                <a:cs typeface="Times New Roman" panose="02020603050405020304" pitchFamily="18" charset="0"/>
              </a:rPr>
              <a:t>of</a:t>
            </a:r>
            <a:r>
              <a:rPr lang="en-US" sz="1200" dirty="0">
                <a:solidFill>
                  <a:schemeClr val="tx1"/>
                </a:solidFill>
                <a:latin typeface="Times New Roman" panose="02020603050405020304" pitchFamily="18" charset="0"/>
                <a:cs typeface="Times New Roman" panose="02020603050405020304" pitchFamily="18" charset="0"/>
              </a:rPr>
              <a:t> </a:t>
            </a:r>
            <a:r>
              <a:rPr lang="en-US" sz="1200" dirty="0" smtClean="0">
                <a:solidFill>
                  <a:schemeClr val="tx1"/>
                </a:solidFill>
                <a:latin typeface="Times New Roman" panose="02020603050405020304" pitchFamily="18" charset="0"/>
                <a:cs typeface="Times New Roman" panose="02020603050405020304" pitchFamily="18" charset="0"/>
              </a:rPr>
              <a:t>philosophy, science and theology </a:t>
            </a:r>
            <a:r>
              <a:rPr lang="en-US" sz="1200" dirty="0">
                <a:solidFill>
                  <a:schemeClr val="tx1"/>
                </a:solidFill>
                <a:latin typeface="Times New Roman" panose="02020603050405020304" pitchFamily="18" charset="0"/>
                <a:cs typeface="Times New Roman" panose="02020603050405020304" pitchFamily="18" charset="0"/>
              </a:rPr>
              <a:t>does little good if Christ’s bodily resurrection is denied</a:t>
            </a:r>
            <a:r>
              <a:rPr lang="en-US" sz="1200" dirty="0" smtClean="0">
                <a:solidFill>
                  <a:schemeClr val="tx1"/>
                </a:solidFill>
                <a:latin typeface="Times New Roman" panose="02020603050405020304" pitchFamily="18" charset="0"/>
                <a:cs typeface="Times New Roman" panose="02020603050405020304" pitchFamily="18" charset="0"/>
              </a:rPr>
              <a:t>. Hebrews was written to willfully immature Heb 5:11-14, Christians </a:t>
            </a:r>
            <a:r>
              <a:rPr lang="en-US" sz="1200" dirty="0">
                <a:solidFill>
                  <a:schemeClr val="tx1"/>
                </a:solidFill>
                <a:latin typeface="Times New Roman" panose="02020603050405020304" pitchFamily="18" charset="0"/>
                <a:cs typeface="Times New Roman" panose="02020603050405020304" pitchFamily="18" charset="0"/>
              </a:rPr>
              <a:t>Heb </a:t>
            </a:r>
            <a:r>
              <a:rPr lang="en-US" sz="1200" dirty="0" smtClean="0">
                <a:solidFill>
                  <a:schemeClr val="tx1"/>
                </a:solidFill>
                <a:latin typeface="Times New Roman" panose="02020603050405020304" pitchFamily="18" charset="0"/>
                <a:cs typeface="Times New Roman" panose="02020603050405020304" pitchFamily="18" charset="0"/>
              </a:rPr>
              <a:t>6:4-5, who had tasted </a:t>
            </a:r>
            <a:r>
              <a:rPr lang="en-US" sz="1200" dirty="0">
                <a:solidFill>
                  <a:schemeClr val="tx1"/>
                </a:solidFill>
                <a:latin typeface="Times New Roman" panose="02020603050405020304" pitchFamily="18" charset="0"/>
                <a:cs typeface="Times New Roman" panose="02020603050405020304" pitchFamily="18" charset="0"/>
              </a:rPr>
              <a:t>2:9</a:t>
            </a:r>
            <a:r>
              <a:rPr lang="en-US" sz="1200" dirty="0" smtClean="0">
                <a:solidFill>
                  <a:schemeClr val="tx1"/>
                </a:solidFill>
                <a:latin typeface="Times New Roman" panose="02020603050405020304" pitchFamily="18" charset="0"/>
                <a:cs typeface="Times New Roman" panose="02020603050405020304" pitchFamily="18" charset="0"/>
              </a:rPr>
              <a:t>, were enlightened </a:t>
            </a:r>
            <a:r>
              <a:rPr lang="en-US" sz="1200" dirty="0">
                <a:solidFill>
                  <a:schemeClr val="tx1"/>
                </a:solidFill>
                <a:latin typeface="Times New Roman" panose="02020603050405020304" pitchFamily="18" charset="0"/>
                <a:cs typeface="Times New Roman" panose="02020603050405020304" pitchFamily="18" charset="0"/>
              </a:rPr>
              <a:t>10:32, </a:t>
            </a:r>
            <a:r>
              <a:rPr lang="en-US" sz="1200" dirty="0" smtClean="0">
                <a:solidFill>
                  <a:schemeClr val="tx1"/>
                </a:solidFill>
                <a:latin typeface="Times New Roman" panose="02020603050405020304" pitchFamily="18" charset="0"/>
                <a:cs typeface="Times New Roman" panose="02020603050405020304" pitchFamily="18" charset="0"/>
              </a:rPr>
              <a:t>and were </a:t>
            </a:r>
            <a:r>
              <a:rPr lang="en-US" sz="1200" dirty="0">
                <a:solidFill>
                  <a:schemeClr val="tx1"/>
                </a:solidFill>
                <a:latin typeface="Times New Roman" panose="02020603050405020304" pitchFamily="18" charset="0"/>
                <a:cs typeface="Times New Roman" panose="02020603050405020304" pitchFamily="18" charset="0"/>
              </a:rPr>
              <a:t>partakers </a:t>
            </a:r>
            <a:r>
              <a:rPr lang="en-US" sz="1200" dirty="0" smtClean="0">
                <a:solidFill>
                  <a:schemeClr val="tx1"/>
                </a:solidFill>
                <a:latin typeface="Times New Roman" panose="02020603050405020304" pitchFamily="18" charset="0"/>
                <a:cs typeface="Times New Roman" panose="02020603050405020304" pitchFamily="18" charset="0"/>
              </a:rPr>
              <a:t>Heb 12:8. They had the faith of the women looking into the tomb, not the scoffer’s unbelief. </a:t>
            </a:r>
            <a:endParaRPr lang="en-US" sz="1200" dirty="0">
              <a:solidFill>
                <a:schemeClr val="tx1"/>
              </a:solidFill>
              <a:latin typeface="Times New Roman" panose="02020603050405020304" pitchFamily="18" charset="0"/>
              <a:cs typeface="Times New Roman" panose="02020603050405020304" pitchFamily="18" charset="0"/>
            </a:endParaRPr>
          </a:p>
        </p:txBody>
      </p:sp>
      <p:sp>
        <p:nvSpPr>
          <p:cNvPr id="37" name="Rectangular Callout 36"/>
          <p:cNvSpPr/>
          <p:nvPr/>
        </p:nvSpPr>
        <p:spPr>
          <a:xfrm>
            <a:off x="10639313" y="5164775"/>
            <a:ext cx="1567312" cy="1701316"/>
          </a:xfrm>
          <a:prstGeom prst="wedgeRectCallout">
            <a:avLst>
              <a:gd name="adj1" fmla="val -291409"/>
              <a:gd name="adj2" fmla="val -164239"/>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sz="1200" dirty="0" smtClean="0">
                <a:solidFill>
                  <a:schemeClr val="tx1"/>
                </a:solidFill>
                <a:latin typeface="Times New Roman" panose="02020603050405020304" pitchFamily="18" charset="0"/>
                <a:cs typeface="Times New Roman" panose="02020603050405020304" pitchFamily="18" charset="0"/>
              </a:rPr>
              <a:t>9. </a:t>
            </a:r>
            <a:r>
              <a:rPr lang="en-US" sz="1200" dirty="0">
                <a:solidFill>
                  <a:schemeClr val="tx1"/>
                </a:solidFill>
                <a:latin typeface="Times New Roman" panose="02020603050405020304" pitchFamily="18" charset="0"/>
                <a:cs typeface="Times New Roman" panose="02020603050405020304" pitchFamily="18" charset="0"/>
              </a:rPr>
              <a:t>A</a:t>
            </a:r>
            <a:r>
              <a:rPr lang="en-US" sz="1200" dirty="0" smtClean="0">
                <a:solidFill>
                  <a:schemeClr val="tx1"/>
                </a:solidFill>
                <a:latin typeface="Times New Roman" panose="02020603050405020304" pitchFamily="18" charset="0"/>
                <a:cs typeface="Times New Roman" panose="02020603050405020304" pitchFamily="18" charset="0"/>
              </a:rPr>
              <a:t> light of revelation is shinning across the scroll to the cross 1:3, where our sins were purified, into the open grave, giving life and immortality to all who believe. </a:t>
            </a:r>
            <a:r>
              <a:rPr lang="en-US" sz="1200" i="1" dirty="0" smtClean="0">
                <a:solidFill>
                  <a:schemeClr val="tx1"/>
                </a:solidFill>
                <a:latin typeface="Times New Roman" panose="02020603050405020304" pitchFamily="18" charset="0"/>
                <a:cs typeface="Times New Roman" panose="02020603050405020304" pitchFamily="18" charset="0"/>
              </a:rPr>
              <a:t>It is finished</a:t>
            </a:r>
            <a:r>
              <a:rPr lang="en-US" sz="1200" dirty="0" smtClean="0">
                <a:solidFill>
                  <a:schemeClr val="tx1"/>
                </a:solidFill>
                <a:latin typeface="Times New Roman" panose="02020603050405020304" pitchFamily="18" charset="0"/>
                <a:cs typeface="Times New Roman" panose="02020603050405020304" pitchFamily="18" charset="0"/>
              </a:rPr>
              <a:t> is written on the cross.</a:t>
            </a:r>
          </a:p>
        </p:txBody>
      </p:sp>
    </p:spTree>
    <p:extLst>
      <p:ext uri="{BB962C8B-B14F-4D97-AF65-F5344CB8AC3E}">
        <p14:creationId xmlns:p14="http://schemas.microsoft.com/office/powerpoint/2010/main" val="197215790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2"/>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3453432" y="1636787"/>
            <a:ext cx="5249590" cy="3412094"/>
          </a:xfrm>
          <a:prstGeom prst="rect">
            <a:avLst/>
          </a:prstGeom>
          <a:noFill/>
          <a:extLst>
            <a:ext uri="{909E8E84-426E-40DD-AFC4-6F175D3DCCD1}">
              <a14:hiddenFill xmlns:a14="http://schemas.microsoft.com/office/drawing/2010/main">
                <a:solidFill>
                  <a:srgbClr val="FFFFFF"/>
                </a:solidFill>
              </a14:hiddenFill>
            </a:ext>
          </a:extLst>
        </p:spPr>
      </p:pic>
      <p:sp>
        <p:nvSpPr>
          <p:cNvPr id="28" name="Rectangular Callout 27"/>
          <p:cNvSpPr/>
          <p:nvPr/>
        </p:nvSpPr>
        <p:spPr>
          <a:xfrm>
            <a:off x="8709" y="1584112"/>
            <a:ext cx="3355354" cy="2596003"/>
          </a:xfrm>
          <a:prstGeom prst="wedgeRectCallout">
            <a:avLst>
              <a:gd name="adj1" fmla="val 71033"/>
              <a:gd name="adj2" fmla="val -18833"/>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sz="1200" dirty="0" smtClean="0">
                <a:solidFill>
                  <a:schemeClr val="tx1"/>
                </a:solidFill>
                <a:latin typeface="Times New Roman" panose="02020603050405020304" pitchFamily="18" charset="0"/>
                <a:cs typeface="Times New Roman" panose="02020603050405020304" pitchFamily="18" charset="0"/>
              </a:rPr>
              <a:t>2. Heb 9:8 </a:t>
            </a:r>
            <a:r>
              <a:rPr lang="en-US" sz="1200" u="sng" dirty="0">
                <a:solidFill>
                  <a:schemeClr val="tx1"/>
                </a:solidFill>
                <a:latin typeface="Times New Roman" panose="02020603050405020304" pitchFamily="18" charset="0"/>
                <a:cs typeface="Times New Roman" panose="02020603050405020304" pitchFamily="18" charset="0"/>
              </a:rPr>
              <a:t>The Old Covenant sanctuary was inferior because it was </a:t>
            </a:r>
            <a:r>
              <a:rPr lang="en-US" sz="1200" u="sng" dirty="0" smtClean="0">
                <a:solidFill>
                  <a:schemeClr val="tx1"/>
                </a:solidFill>
                <a:latin typeface="Times New Roman" panose="02020603050405020304" pitchFamily="18" charset="0"/>
                <a:cs typeface="Times New Roman" panose="02020603050405020304" pitchFamily="18" charset="0"/>
              </a:rPr>
              <a:t>temporary.</a:t>
            </a:r>
            <a:r>
              <a:rPr lang="en-US" sz="1200" dirty="0" smtClean="0">
                <a:solidFill>
                  <a:schemeClr val="tx1"/>
                </a:solidFill>
                <a:latin typeface="Times New Roman" panose="02020603050405020304" pitchFamily="18" charset="0"/>
                <a:cs typeface="Times New Roman" panose="02020603050405020304" pitchFamily="18" charset="0"/>
              </a:rPr>
              <a:t> Aaron carried the weight of the Law </a:t>
            </a:r>
            <a:r>
              <a:rPr lang="en-US" sz="1200" dirty="0">
                <a:solidFill>
                  <a:schemeClr val="tx1"/>
                </a:solidFill>
                <a:latin typeface="Times New Roman" panose="02020603050405020304" pitchFamily="18" charset="0"/>
                <a:cs typeface="Times New Roman" panose="02020603050405020304" pitchFamily="18" charset="0"/>
              </a:rPr>
              <a:t>on </a:t>
            </a:r>
            <a:r>
              <a:rPr lang="en-US" sz="1200" dirty="0" smtClean="0">
                <a:solidFill>
                  <a:schemeClr val="tx1"/>
                </a:solidFill>
                <a:latin typeface="Times New Roman" panose="02020603050405020304" pitchFamily="18" charset="0"/>
                <a:cs typeface="Times New Roman" panose="02020603050405020304" pitchFamily="18" charset="0"/>
              </a:rPr>
              <a:t>his </a:t>
            </a:r>
            <a:r>
              <a:rPr lang="en-US" sz="1200" dirty="0">
                <a:solidFill>
                  <a:schemeClr val="tx1"/>
                </a:solidFill>
                <a:latin typeface="Times New Roman" panose="02020603050405020304" pitchFamily="18" charset="0"/>
                <a:cs typeface="Times New Roman" panose="02020603050405020304" pitchFamily="18" charset="0"/>
              </a:rPr>
              <a:t>shoulders.</a:t>
            </a:r>
            <a:r>
              <a:rPr lang="en-US" sz="1200" dirty="0" smtClean="0">
                <a:solidFill>
                  <a:schemeClr val="tx1"/>
                </a:solidFill>
                <a:latin typeface="Times New Roman" panose="02020603050405020304" pitchFamily="18" charset="0"/>
                <a:cs typeface="Times New Roman" panose="02020603050405020304" pitchFamily="18" charset="0"/>
              </a:rPr>
              <a:t> He</a:t>
            </a:r>
            <a:r>
              <a:rPr lang="en-US" sz="1200" dirty="0">
                <a:solidFill>
                  <a:schemeClr val="tx1"/>
                </a:solidFill>
                <a:latin typeface="Times New Roman" panose="02020603050405020304" pitchFamily="18" charset="0"/>
                <a:cs typeface="Times New Roman" panose="02020603050405020304" pitchFamily="18" charset="0"/>
              </a:rPr>
              <a:t> </a:t>
            </a:r>
            <a:r>
              <a:rPr lang="en-US" sz="1200" dirty="0" smtClean="0">
                <a:solidFill>
                  <a:schemeClr val="tx1"/>
                </a:solidFill>
                <a:latin typeface="Times New Roman" panose="02020603050405020304" pitchFamily="18" charset="0"/>
                <a:cs typeface="Times New Roman" panose="02020603050405020304" pitchFamily="18" charset="0"/>
              </a:rPr>
              <a:t>has a hard time enforcing what is in front of him, besides what is taking place behind his back. The </a:t>
            </a:r>
            <a:r>
              <a:rPr lang="en-US" sz="1200" dirty="0">
                <a:solidFill>
                  <a:schemeClr val="tx1"/>
                </a:solidFill>
                <a:latin typeface="Times New Roman" panose="02020603050405020304" pitchFamily="18" charset="0"/>
                <a:cs typeface="Times New Roman" panose="02020603050405020304" pitchFamily="18" charset="0"/>
              </a:rPr>
              <a:t>earthly tabernacle, that depended upon the faithfulness of the priests, was the best that God could do without sending His Son. The weakness of the tabernacle was that the priests were unable to </a:t>
            </a:r>
            <a:r>
              <a:rPr lang="en-US" sz="1200" dirty="0" smtClean="0">
                <a:solidFill>
                  <a:schemeClr val="tx1"/>
                </a:solidFill>
                <a:latin typeface="Times New Roman" panose="02020603050405020304" pitchFamily="18" charset="0"/>
                <a:cs typeface="Times New Roman" panose="02020603050405020304" pitchFamily="18" charset="0"/>
              </a:rPr>
              <a:t>obey </a:t>
            </a:r>
            <a:r>
              <a:rPr lang="en-US" sz="1200" dirty="0">
                <a:solidFill>
                  <a:schemeClr val="tx1"/>
                </a:solidFill>
                <a:latin typeface="Times New Roman" panose="02020603050405020304" pitchFamily="18" charset="0"/>
                <a:cs typeface="Times New Roman" panose="02020603050405020304" pitchFamily="18" charset="0"/>
              </a:rPr>
              <a:t>all the regulations of the Law. The Law is </a:t>
            </a:r>
            <a:r>
              <a:rPr lang="en-US" sz="1200" dirty="0" smtClean="0">
                <a:solidFill>
                  <a:schemeClr val="tx1"/>
                </a:solidFill>
                <a:latin typeface="Times New Roman" panose="02020603050405020304" pitchFamily="18" charset="0"/>
                <a:cs typeface="Times New Roman" panose="02020603050405020304" pitchFamily="18" charset="0"/>
              </a:rPr>
              <a:t>holy </a:t>
            </a:r>
            <a:r>
              <a:rPr lang="en-US" sz="1200" dirty="0">
                <a:solidFill>
                  <a:schemeClr val="tx1"/>
                </a:solidFill>
                <a:latin typeface="Times New Roman" panose="02020603050405020304" pitchFamily="18" charset="0"/>
                <a:cs typeface="Times New Roman" panose="02020603050405020304" pitchFamily="18" charset="0"/>
              </a:rPr>
              <a:t>and good. But sin, seizing the opportunity, took advantage of the Law Rom 7:8</a:t>
            </a:r>
            <a:r>
              <a:rPr lang="en-US" sz="1200" dirty="0" smtClean="0">
                <a:solidFill>
                  <a:schemeClr val="tx1"/>
                </a:solidFill>
                <a:latin typeface="Times New Roman" panose="02020603050405020304" pitchFamily="18" charset="0"/>
                <a:cs typeface="Times New Roman" panose="02020603050405020304" pitchFamily="18" charset="0"/>
              </a:rPr>
              <a:t>. Sin offered alternatives that were more attractive. They found it impossible to set their affections on things that were just temporary.</a:t>
            </a:r>
            <a:endParaRPr lang="en-US" sz="1200" dirty="0">
              <a:solidFill>
                <a:schemeClr val="tx1"/>
              </a:solidFill>
              <a:latin typeface="Times New Roman" panose="02020603050405020304" pitchFamily="18" charset="0"/>
              <a:cs typeface="Times New Roman" panose="02020603050405020304" pitchFamily="18" charset="0"/>
            </a:endParaRPr>
          </a:p>
        </p:txBody>
      </p:sp>
      <p:sp>
        <p:nvSpPr>
          <p:cNvPr id="27" name="Rectangular Callout 26"/>
          <p:cNvSpPr/>
          <p:nvPr/>
        </p:nvSpPr>
        <p:spPr>
          <a:xfrm>
            <a:off x="-21186" y="0"/>
            <a:ext cx="8724208" cy="1575404"/>
          </a:xfrm>
          <a:prstGeom prst="wedgeRectCallout">
            <a:avLst>
              <a:gd name="adj1" fmla="val 42116"/>
              <a:gd name="adj2" fmla="val 67859"/>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tabLst>
                <a:tab pos="1939925" algn="l"/>
                <a:tab pos="2292350" algn="l"/>
              </a:tabLst>
            </a:pPr>
            <a:r>
              <a:rPr lang="en-US" sz="1200" dirty="0" smtClean="0">
                <a:solidFill>
                  <a:schemeClr val="tx1"/>
                </a:solidFill>
                <a:latin typeface="Times New Roman" panose="02020603050405020304" pitchFamily="18" charset="0"/>
                <a:cs typeface="Times New Roman" panose="02020603050405020304" pitchFamily="18" charset="0"/>
              </a:rPr>
              <a:t>1. Based on Hebrews 9:8, 24. Hebrews repeatedly equated entrance into the holy place as admission into the very presence of God Heb 9:8, 12, 25. It depended on the faithfulness of the priest. </a:t>
            </a:r>
            <a:r>
              <a:rPr lang="en-US" sz="1200" u="sng" dirty="0" smtClean="0">
                <a:solidFill>
                  <a:schemeClr val="tx1"/>
                </a:solidFill>
                <a:latin typeface="Times New Roman" panose="02020603050405020304" pitchFamily="18" charset="0"/>
                <a:cs typeface="Times New Roman" panose="02020603050405020304" pitchFamily="18" charset="0"/>
              </a:rPr>
              <a:t>Aaron with shoulders braced</a:t>
            </a:r>
            <a:r>
              <a:rPr lang="en-US" sz="1200" dirty="0" smtClean="0">
                <a:solidFill>
                  <a:schemeClr val="tx1"/>
                </a:solidFill>
                <a:latin typeface="Times New Roman" panose="02020603050405020304" pitchFamily="18" charset="0"/>
                <a:cs typeface="Times New Roman" panose="02020603050405020304" pitchFamily="18" charset="0"/>
              </a:rPr>
              <a:t>: He had the responsibility to enforce the regulations to make the whole system work. </a:t>
            </a:r>
            <a:r>
              <a:rPr lang="en-US" sz="1200" u="sng" dirty="0" smtClean="0">
                <a:solidFill>
                  <a:schemeClr val="tx1"/>
                </a:solidFill>
                <a:latin typeface="Times New Roman" panose="02020603050405020304" pitchFamily="18" charset="0"/>
                <a:cs typeface="Times New Roman" panose="02020603050405020304" pitchFamily="18" charset="0"/>
              </a:rPr>
              <a:t>Jesus reaching out</a:t>
            </a:r>
            <a:r>
              <a:rPr lang="en-US" sz="1200" dirty="0" smtClean="0">
                <a:solidFill>
                  <a:schemeClr val="tx1"/>
                </a:solidFill>
                <a:latin typeface="Times New Roman" panose="02020603050405020304" pitchFamily="18" charset="0"/>
                <a:cs typeface="Times New Roman" panose="02020603050405020304" pitchFamily="18" charset="0"/>
              </a:rPr>
              <a:t>: He is at the head of the stairway because His work </a:t>
            </a:r>
            <a:r>
              <a:rPr lang="en-US" sz="1200" dirty="0">
                <a:solidFill>
                  <a:schemeClr val="tx1"/>
                </a:solidFill>
                <a:latin typeface="Times New Roman" panose="02020603050405020304" pitchFamily="18" charset="0"/>
                <a:cs typeface="Times New Roman" panose="02020603050405020304" pitchFamily="18" charset="0"/>
              </a:rPr>
              <a:t>i</a:t>
            </a:r>
            <a:r>
              <a:rPr lang="en-US" sz="1200" dirty="0" smtClean="0">
                <a:solidFill>
                  <a:schemeClr val="tx1"/>
                </a:solidFill>
                <a:latin typeface="Times New Roman" panose="02020603050405020304" pitchFamily="18" charset="0"/>
                <a:cs typeface="Times New Roman" panose="02020603050405020304" pitchFamily="18" charset="0"/>
              </a:rPr>
              <a:t>s finished. </a:t>
            </a:r>
            <a:r>
              <a:rPr lang="en-US" sz="1200" u="sng" dirty="0" smtClean="0">
                <a:solidFill>
                  <a:schemeClr val="tx1"/>
                </a:solidFill>
                <a:latin typeface="Times New Roman" panose="02020603050405020304" pitchFamily="18" charset="0"/>
                <a:cs typeface="Times New Roman" panose="02020603050405020304" pitchFamily="18" charset="0"/>
              </a:rPr>
              <a:t>Behind the priest’s back</a:t>
            </a:r>
            <a:r>
              <a:rPr lang="en-US" sz="1200" dirty="0" smtClean="0">
                <a:solidFill>
                  <a:schemeClr val="tx1"/>
                </a:solidFill>
                <a:latin typeface="Times New Roman" panose="02020603050405020304" pitchFamily="18" charset="0"/>
                <a:cs typeface="Times New Roman" panose="02020603050405020304" pitchFamily="18" charset="0"/>
              </a:rPr>
              <a:t>: So much for God depending upon the faithfulness of the workers to accomplish His purpose</a:t>
            </a:r>
            <a:r>
              <a:rPr lang="en-US" sz="1200" dirty="0">
                <a:solidFill>
                  <a:schemeClr val="tx1"/>
                </a:solidFill>
                <a:latin typeface="Times New Roman" panose="02020603050405020304" pitchFamily="18" charset="0"/>
                <a:cs typeface="Times New Roman" panose="02020603050405020304" pitchFamily="18" charset="0"/>
              </a:rPr>
              <a:t>. It was not God’s plan to make plain the way while the first tabernacle was still standing. </a:t>
            </a:r>
            <a:r>
              <a:rPr lang="en-US" sz="1200" u="sng" dirty="0" smtClean="0">
                <a:solidFill>
                  <a:schemeClr val="tx1"/>
                </a:solidFill>
                <a:latin typeface="Times New Roman" panose="02020603050405020304" pitchFamily="18" charset="0"/>
                <a:cs typeface="Times New Roman" panose="02020603050405020304" pitchFamily="18" charset="0"/>
              </a:rPr>
              <a:t>In front of Christ</a:t>
            </a:r>
            <a:r>
              <a:rPr lang="en-US" sz="1200" dirty="0" smtClean="0">
                <a:solidFill>
                  <a:schemeClr val="tx1"/>
                </a:solidFill>
                <a:latin typeface="Times New Roman" panose="02020603050405020304" pitchFamily="18" charset="0"/>
                <a:cs typeface="Times New Roman" panose="02020603050405020304" pitchFamily="18" charset="0"/>
              </a:rPr>
              <a:t>: When Jesus came, God made plain the way. The veil is torn in two pieces leaving the stairway open for all who thirst to come into the holy place. </a:t>
            </a:r>
            <a:r>
              <a:rPr lang="en-US" sz="1200" u="sng" dirty="0" smtClean="0">
                <a:solidFill>
                  <a:schemeClr val="tx1"/>
                </a:solidFill>
                <a:latin typeface="Times New Roman" panose="02020603050405020304" pitchFamily="18" charset="0"/>
                <a:cs typeface="Times New Roman" panose="02020603050405020304" pitchFamily="18" charset="0"/>
              </a:rPr>
              <a:t>Individual examples of workers who failed:</a:t>
            </a:r>
            <a:r>
              <a:rPr lang="en-US" sz="1200" dirty="0" smtClean="0">
                <a:solidFill>
                  <a:schemeClr val="tx1"/>
                </a:solidFill>
                <a:latin typeface="Times New Roman" panose="02020603050405020304" pitchFamily="18" charset="0"/>
                <a:cs typeface="Times New Roman" panose="02020603050405020304" pitchFamily="18" charset="0"/>
              </a:rPr>
              <a:t> </a:t>
            </a:r>
            <a:r>
              <a:rPr lang="en-US" sz="1200" dirty="0">
                <a:solidFill>
                  <a:schemeClr val="tx1"/>
                </a:solidFill>
                <a:latin typeface="Times New Roman" panose="02020603050405020304" pitchFamily="18" charset="0"/>
                <a:cs typeface="Times New Roman" panose="02020603050405020304" pitchFamily="18" charset="0"/>
              </a:rPr>
              <a:t>The weaver is apprehensive, the Levite is out of it and the two sons of Aaron are on fire. </a:t>
            </a:r>
            <a:r>
              <a:rPr lang="en-US" sz="1200" u="sng" dirty="0" smtClean="0">
                <a:solidFill>
                  <a:schemeClr val="tx1"/>
                </a:solidFill>
                <a:latin typeface="Times New Roman" panose="02020603050405020304" pitchFamily="18" charset="0"/>
                <a:cs typeface="Times New Roman" panose="02020603050405020304" pitchFamily="18" charset="0"/>
              </a:rPr>
              <a:t>Individual examples of living by faith</a:t>
            </a:r>
            <a:r>
              <a:rPr lang="en-US" sz="1200" dirty="0" smtClean="0">
                <a:solidFill>
                  <a:schemeClr val="tx1"/>
                </a:solidFill>
                <a:latin typeface="Times New Roman" panose="02020603050405020304" pitchFamily="18" charset="0"/>
                <a:cs typeface="Times New Roman" panose="02020603050405020304" pitchFamily="18" charset="0"/>
              </a:rPr>
              <a:t>: Before the Law, Jacob blessed his grandsons and worshipped Heb 11:23. Stephen saw the heavens open and Jesus standing when he was being stoned to death. </a:t>
            </a:r>
          </a:p>
        </p:txBody>
      </p:sp>
      <p:sp>
        <p:nvSpPr>
          <p:cNvPr id="29" name="Rectangular Callout 28"/>
          <p:cNvSpPr/>
          <p:nvPr/>
        </p:nvSpPr>
        <p:spPr>
          <a:xfrm>
            <a:off x="1" y="4232789"/>
            <a:ext cx="3355353" cy="2625211"/>
          </a:xfrm>
          <a:prstGeom prst="wedgeRectCallout">
            <a:avLst>
              <a:gd name="adj1" fmla="val 76781"/>
              <a:gd name="adj2" fmla="val -79568"/>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sz="1200" dirty="0" smtClean="0">
                <a:solidFill>
                  <a:schemeClr val="tx1"/>
                </a:solidFill>
                <a:latin typeface="Times New Roman" panose="02020603050405020304" pitchFamily="18" charset="0"/>
                <a:cs typeface="Times New Roman" panose="02020603050405020304" pitchFamily="18" charset="0"/>
              </a:rPr>
              <a:t>3. </a:t>
            </a:r>
            <a:r>
              <a:rPr lang="en-US" sz="1200" dirty="0">
                <a:solidFill>
                  <a:schemeClr val="tx1"/>
                </a:solidFill>
                <a:latin typeface="Times New Roman" panose="02020603050405020304" pitchFamily="18" charset="0"/>
                <a:cs typeface="Times New Roman" panose="02020603050405020304" pitchFamily="18" charset="0"/>
              </a:rPr>
              <a:t>Heb 9:11 </a:t>
            </a:r>
            <a:r>
              <a:rPr lang="en-US" sz="1200" u="sng" dirty="0">
                <a:solidFill>
                  <a:schemeClr val="tx1"/>
                </a:solidFill>
                <a:latin typeface="Times New Roman" panose="02020603050405020304" pitchFamily="18" charset="0"/>
                <a:cs typeface="Times New Roman" panose="02020603050405020304" pitchFamily="18" charset="0"/>
              </a:rPr>
              <a:t>The New Covenant sanctuary is superior because </a:t>
            </a:r>
            <a:r>
              <a:rPr lang="en-US" sz="1200" u="sng" dirty="0" smtClean="0">
                <a:solidFill>
                  <a:schemeClr val="tx1"/>
                </a:solidFill>
                <a:latin typeface="Times New Roman" panose="02020603050405020304" pitchFamily="18" charset="0"/>
                <a:cs typeface="Times New Roman" panose="02020603050405020304" pitchFamily="18" charset="0"/>
              </a:rPr>
              <a:t>its ministry represents fulfillment</a:t>
            </a:r>
            <a:r>
              <a:rPr lang="en-US" sz="1200" dirty="0" smtClean="0">
                <a:solidFill>
                  <a:schemeClr val="tx1"/>
                </a:solidFill>
                <a:latin typeface="Times New Roman" panose="02020603050405020304" pitchFamily="18" charset="0"/>
                <a:cs typeface="Times New Roman" panose="02020603050405020304" pitchFamily="18" charset="0"/>
              </a:rPr>
              <a:t>. God in Christ Jesus made plain the way to the holy place. Jesus is pictured standing at the head of the stairs with His hands extended forward to the redeemed of Israel. </a:t>
            </a:r>
            <a:r>
              <a:rPr lang="en-US" sz="1200" dirty="0">
                <a:solidFill>
                  <a:schemeClr val="tx1"/>
                </a:solidFill>
                <a:latin typeface="Times New Roman" panose="02020603050405020304" pitchFamily="18" charset="0"/>
                <a:cs typeface="Times New Roman" panose="02020603050405020304" pitchFamily="18" charset="0"/>
              </a:rPr>
              <a:t>L</a:t>
            </a:r>
            <a:r>
              <a:rPr lang="en-US" sz="1200" dirty="0" smtClean="0">
                <a:solidFill>
                  <a:schemeClr val="tx1"/>
                </a:solidFill>
                <a:latin typeface="Times New Roman" panose="02020603050405020304" pitchFamily="18" charset="0"/>
                <a:cs typeface="Times New Roman" panose="02020603050405020304" pitchFamily="18" charset="0"/>
              </a:rPr>
              <a:t>ight is shining from Him unto all nations Gen 49:6. Entering the </a:t>
            </a:r>
            <a:r>
              <a:rPr lang="en-US" sz="1200" dirty="0">
                <a:solidFill>
                  <a:schemeClr val="tx1"/>
                </a:solidFill>
                <a:latin typeface="Times New Roman" panose="02020603050405020304" pitchFamily="18" charset="0"/>
                <a:cs typeface="Times New Roman" panose="02020603050405020304" pitchFamily="18" charset="0"/>
              </a:rPr>
              <a:t>heavenly tabernacle depends upon the faithfulness of Jesus Christ. But sin also seizes the opportunity to deceive </a:t>
            </a:r>
            <a:r>
              <a:rPr lang="en-US" sz="1200" dirty="0" smtClean="0">
                <a:solidFill>
                  <a:schemeClr val="tx1"/>
                </a:solidFill>
                <a:latin typeface="Times New Roman" panose="02020603050405020304" pitchFamily="18" charset="0"/>
                <a:cs typeface="Times New Roman" panose="02020603050405020304" pitchFamily="18" charset="0"/>
              </a:rPr>
              <a:t>the sinner, even going so far as to kill </a:t>
            </a:r>
            <a:r>
              <a:rPr lang="en-US" sz="1200" dirty="0">
                <a:solidFill>
                  <a:schemeClr val="tx1"/>
                </a:solidFill>
                <a:latin typeface="Times New Roman" panose="02020603050405020304" pitchFamily="18" charset="0"/>
                <a:cs typeface="Times New Roman" panose="02020603050405020304" pitchFamily="18" charset="0"/>
              </a:rPr>
              <a:t>Rom 7:11. My old nature is not eradicated. </a:t>
            </a:r>
            <a:r>
              <a:rPr lang="en-US" sz="1200" dirty="0" smtClean="0">
                <a:solidFill>
                  <a:schemeClr val="tx1"/>
                </a:solidFill>
                <a:latin typeface="Times New Roman" panose="02020603050405020304" pitchFamily="18" charset="0"/>
                <a:cs typeface="Times New Roman" panose="02020603050405020304" pitchFamily="18" charset="0"/>
              </a:rPr>
              <a:t>Oh wretched man that I am. Who can deliver me. I thank God that Jesus is able to deliver me Rom 7.</a:t>
            </a:r>
            <a:endParaRPr lang="en-US" sz="1200" dirty="0">
              <a:solidFill>
                <a:schemeClr val="tx1"/>
              </a:solidFill>
              <a:latin typeface="Times New Roman" panose="02020603050405020304" pitchFamily="18" charset="0"/>
              <a:cs typeface="Times New Roman" panose="02020603050405020304" pitchFamily="18" charset="0"/>
            </a:endParaRPr>
          </a:p>
        </p:txBody>
      </p:sp>
      <p:sp>
        <p:nvSpPr>
          <p:cNvPr id="34" name="Rectangular Callout 33"/>
          <p:cNvSpPr/>
          <p:nvPr/>
        </p:nvSpPr>
        <p:spPr>
          <a:xfrm>
            <a:off x="3453432" y="5116201"/>
            <a:ext cx="4853989" cy="1735861"/>
          </a:xfrm>
          <a:prstGeom prst="wedgeRectCallout">
            <a:avLst>
              <a:gd name="adj1" fmla="val -6469"/>
              <a:gd name="adj2" fmla="val -13629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sz="1200" dirty="0" smtClean="0">
                <a:solidFill>
                  <a:schemeClr val="tx1"/>
                </a:solidFill>
                <a:latin typeface="Times New Roman" panose="02020603050405020304" pitchFamily="18" charset="0"/>
                <a:cs typeface="Times New Roman" panose="02020603050405020304" pitchFamily="18" charset="0"/>
              </a:rPr>
              <a:t>4. </a:t>
            </a:r>
            <a:r>
              <a:rPr lang="en-US" sz="1200" u="sng" dirty="0">
                <a:solidFill>
                  <a:schemeClr val="tx1"/>
                </a:solidFill>
                <a:latin typeface="Times New Roman" panose="02020603050405020304" pitchFamily="18" charset="0"/>
                <a:cs typeface="Times New Roman" panose="02020603050405020304" pitchFamily="18" charset="0"/>
              </a:rPr>
              <a:t>Individual examples of failure</a:t>
            </a:r>
            <a:r>
              <a:rPr lang="en-US" sz="1200" dirty="0" smtClean="0">
                <a:solidFill>
                  <a:schemeClr val="tx1"/>
                </a:solidFill>
                <a:latin typeface="Times New Roman" panose="02020603050405020304" pitchFamily="18" charset="0"/>
                <a:cs typeface="Times New Roman" panose="02020603050405020304" pitchFamily="18" charset="0"/>
              </a:rPr>
              <a:t>: The people were unable to fulfill all the regulations of the Law. Would the craftsmen follow exactly all the stipulations of the blueprint? Would the Levites over look the requirements of only offering a healthy animal? Would the priests burn only approved incense or offer up strange fire? The weaver is </a:t>
            </a:r>
            <a:r>
              <a:rPr lang="en-US" sz="1200" dirty="0">
                <a:solidFill>
                  <a:schemeClr val="tx1"/>
                </a:solidFill>
                <a:latin typeface="Times New Roman" panose="02020603050405020304" pitchFamily="18" charset="0"/>
                <a:cs typeface="Times New Roman" panose="02020603050405020304" pitchFamily="18" charset="0"/>
              </a:rPr>
              <a:t>apprehensive, the </a:t>
            </a:r>
            <a:r>
              <a:rPr lang="en-US" sz="1200" dirty="0" smtClean="0">
                <a:solidFill>
                  <a:schemeClr val="tx1"/>
                </a:solidFill>
                <a:latin typeface="Times New Roman" panose="02020603050405020304" pitchFamily="18" charset="0"/>
                <a:cs typeface="Times New Roman" panose="02020603050405020304" pitchFamily="18" charset="0"/>
              </a:rPr>
              <a:t>Levite </a:t>
            </a:r>
            <a:r>
              <a:rPr lang="en-US" sz="1200" dirty="0">
                <a:solidFill>
                  <a:schemeClr val="tx1"/>
                </a:solidFill>
                <a:latin typeface="Times New Roman" panose="02020603050405020304" pitchFamily="18" charset="0"/>
                <a:cs typeface="Times New Roman" panose="02020603050405020304" pitchFamily="18" charset="0"/>
              </a:rPr>
              <a:t>out of it and the two sons of </a:t>
            </a:r>
            <a:r>
              <a:rPr lang="en-US" sz="1200" dirty="0" smtClean="0">
                <a:solidFill>
                  <a:schemeClr val="tx1"/>
                </a:solidFill>
                <a:latin typeface="Times New Roman" panose="02020603050405020304" pitchFamily="18" charset="0"/>
                <a:cs typeface="Times New Roman" panose="02020603050405020304" pitchFamily="18" charset="0"/>
              </a:rPr>
              <a:t>Aaron are on fire. The Bible records that they repeatedly failed which left the people outside the camp to draw neigh to the holy place. So God didn’t intend the way to be made plain while the first tabernacle was still standing.</a:t>
            </a:r>
            <a:endParaRPr lang="en-US" sz="1200" dirty="0">
              <a:solidFill>
                <a:schemeClr val="tx1"/>
              </a:solidFill>
              <a:latin typeface="Times New Roman" panose="02020603050405020304" pitchFamily="18" charset="0"/>
              <a:cs typeface="Times New Roman" panose="02020603050405020304" pitchFamily="18" charset="0"/>
            </a:endParaRPr>
          </a:p>
        </p:txBody>
      </p:sp>
      <p:sp>
        <p:nvSpPr>
          <p:cNvPr id="13" name="Rectangular Callout 12"/>
          <p:cNvSpPr/>
          <p:nvPr/>
        </p:nvSpPr>
        <p:spPr>
          <a:xfrm>
            <a:off x="8812227" y="2945500"/>
            <a:ext cx="3379773" cy="2042323"/>
          </a:xfrm>
          <a:prstGeom prst="wedgeRectCallout">
            <a:avLst>
              <a:gd name="adj1" fmla="val -75023"/>
              <a:gd name="adj2" fmla="val -14292"/>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sz="1200" dirty="0" smtClean="0">
                <a:solidFill>
                  <a:schemeClr val="tx1"/>
                </a:solidFill>
                <a:latin typeface="Times New Roman" panose="02020603050405020304" pitchFamily="18" charset="0"/>
                <a:cs typeface="Times New Roman" panose="02020603050405020304" pitchFamily="18" charset="0"/>
              </a:rPr>
              <a:t>6.</a:t>
            </a:r>
            <a:r>
              <a:rPr lang="en-US" sz="1200" dirty="0">
                <a:solidFill>
                  <a:schemeClr val="tx1"/>
                </a:solidFill>
                <a:latin typeface="Times New Roman" panose="02020603050405020304" pitchFamily="18" charset="0"/>
                <a:cs typeface="Times New Roman" panose="02020603050405020304" pitchFamily="18" charset="0"/>
              </a:rPr>
              <a:t> </a:t>
            </a:r>
            <a:r>
              <a:rPr lang="en-US" sz="1200" u="sng" dirty="0" smtClean="0">
                <a:solidFill>
                  <a:schemeClr val="tx1"/>
                </a:solidFill>
                <a:latin typeface="Times New Roman" panose="02020603050405020304" pitchFamily="18" charset="0"/>
                <a:cs typeface="Times New Roman" panose="02020603050405020304" pitchFamily="18" charset="0"/>
              </a:rPr>
              <a:t>Stephen, </a:t>
            </a:r>
            <a:r>
              <a:rPr lang="en-US" sz="1200" u="sng" dirty="0">
                <a:solidFill>
                  <a:schemeClr val="tx1"/>
                </a:solidFill>
                <a:latin typeface="Times New Roman" panose="02020603050405020304" pitchFamily="18" charset="0"/>
                <a:cs typeface="Times New Roman" panose="02020603050405020304" pitchFamily="18" charset="0"/>
              </a:rPr>
              <a:t>an individual example of faithfulness</a:t>
            </a:r>
            <a:r>
              <a:rPr lang="en-US" sz="1200" dirty="0">
                <a:solidFill>
                  <a:schemeClr val="tx1"/>
                </a:solidFill>
                <a:latin typeface="Times New Roman" panose="02020603050405020304" pitchFamily="18" charset="0"/>
                <a:cs typeface="Times New Roman" panose="02020603050405020304" pitchFamily="18" charset="0"/>
              </a:rPr>
              <a:t>:</a:t>
            </a:r>
            <a:r>
              <a:rPr lang="en-US" sz="1200" dirty="0" smtClean="0">
                <a:solidFill>
                  <a:schemeClr val="tx1"/>
                </a:solidFill>
                <a:latin typeface="Times New Roman" panose="02020603050405020304" pitchFamily="18" charset="0"/>
                <a:cs typeface="Times New Roman" panose="02020603050405020304" pitchFamily="18" charset="0"/>
              </a:rPr>
              <a:t> Stephen </a:t>
            </a:r>
            <a:r>
              <a:rPr lang="en-US" sz="1200" dirty="0">
                <a:solidFill>
                  <a:schemeClr val="tx1"/>
                </a:solidFill>
                <a:latin typeface="Times New Roman" panose="02020603050405020304" pitchFamily="18" charset="0"/>
                <a:cs typeface="Times New Roman" panose="02020603050405020304" pitchFamily="18" charset="0"/>
              </a:rPr>
              <a:t>is on the </a:t>
            </a:r>
            <a:r>
              <a:rPr lang="en-US" sz="1200" dirty="0" smtClean="0">
                <a:solidFill>
                  <a:schemeClr val="tx1"/>
                </a:solidFill>
                <a:latin typeface="Times New Roman" panose="02020603050405020304" pitchFamily="18" charset="0"/>
                <a:cs typeface="Times New Roman" panose="02020603050405020304" pitchFamily="18" charset="0"/>
              </a:rPr>
              <a:t>stairway</a:t>
            </a:r>
            <a:r>
              <a:rPr lang="en-US" sz="1200" dirty="0">
                <a:solidFill>
                  <a:schemeClr val="tx1"/>
                </a:solidFill>
                <a:latin typeface="Times New Roman" panose="02020603050405020304" pitchFamily="18" charset="0"/>
                <a:cs typeface="Times New Roman" panose="02020603050405020304" pitchFamily="18" charset="0"/>
              </a:rPr>
              <a:t>,</a:t>
            </a:r>
            <a:r>
              <a:rPr lang="en-US" sz="1200" dirty="0" smtClean="0">
                <a:solidFill>
                  <a:schemeClr val="tx1"/>
                </a:solidFill>
                <a:latin typeface="Times New Roman" panose="02020603050405020304" pitchFamily="18" charset="0"/>
                <a:cs typeface="Times New Roman" panose="02020603050405020304" pitchFamily="18" charset="0"/>
              </a:rPr>
              <a:t> because </a:t>
            </a:r>
            <a:r>
              <a:rPr lang="en-US" sz="1200" dirty="0">
                <a:solidFill>
                  <a:schemeClr val="tx1"/>
                </a:solidFill>
                <a:latin typeface="Times New Roman" panose="02020603050405020304" pitchFamily="18" charset="0"/>
                <a:cs typeface="Times New Roman" panose="02020603050405020304" pitchFamily="18" charset="0"/>
              </a:rPr>
              <a:t>like </a:t>
            </a:r>
            <a:r>
              <a:rPr lang="en-US" sz="1200" dirty="0" smtClean="0">
                <a:solidFill>
                  <a:schemeClr val="tx1"/>
                </a:solidFill>
                <a:latin typeface="Times New Roman" panose="02020603050405020304" pitchFamily="18" charset="0"/>
                <a:cs typeface="Times New Roman" panose="02020603050405020304" pitchFamily="18" charset="0"/>
              </a:rPr>
              <a:t>Jacob, </a:t>
            </a:r>
            <a:r>
              <a:rPr lang="en-US" sz="1200" dirty="0">
                <a:solidFill>
                  <a:schemeClr val="tx1"/>
                </a:solidFill>
                <a:latin typeface="Times New Roman" panose="02020603050405020304" pitchFamily="18" charset="0"/>
                <a:cs typeface="Times New Roman" panose="02020603050405020304" pitchFamily="18" charset="0"/>
              </a:rPr>
              <a:t>he saw heaven open. Stephen</a:t>
            </a:r>
            <a:r>
              <a:rPr lang="en-US" sz="1200" dirty="0" smtClean="0">
                <a:solidFill>
                  <a:schemeClr val="tx1"/>
                </a:solidFill>
                <a:latin typeface="Times New Roman" panose="02020603050405020304" pitchFamily="18" charset="0"/>
                <a:cs typeface="Times New Roman" panose="02020603050405020304" pitchFamily="18" charset="0"/>
              </a:rPr>
              <a:t>, whose face was like that of an angel, was full of the Holy Spirit when he fell on his knees. He cried out that the sin of his accusers not be held against them. Stephen is not shown kissing Jesus’ blood, like in the Sistine Chapel in Rome. I’ve been there where Martin Luther rose up against Rome’s doctrine of the priest’s abolition of sin. Like Stephen, we see Jesus only for forgiveness of sin. </a:t>
            </a:r>
          </a:p>
        </p:txBody>
      </p:sp>
      <p:sp>
        <p:nvSpPr>
          <p:cNvPr id="14" name="Rectangular Callout 13"/>
          <p:cNvSpPr/>
          <p:nvPr/>
        </p:nvSpPr>
        <p:spPr>
          <a:xfrm>
            <a:off x="8801100" y="1"/>
            <a:ext cx="3390900" cy="2823058"/>
          </a:xfrm>
          <a:prstGeom prst="wedgeRectCallout">
            <a:avLst>
              <a:gd name="adj1" fmla="val -77504"/>
              <a:gd name="adj2" fmla="val 44983"/>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sz="1200" dirty="0" smtClean="0">
                <a:solidFill>
                  <a:schemeClr val="tx1"/>
                </a:solidFill>
                <a:latin typeface="Times New Roman" panose="02020603050405020304" pitchFamily="18" charset="0"/>
                <a:cs typeface="Times New Roman" panose="02020603050405020304" pitchFamily="18" charset="0"/>
              </a:rPr>
              <a:t>7. </a:t>
            </a:r>
            <a:r>
              <a:rPr lang="en-US" sz="1200" u="sng" dirty="0" smtClean="0">
                <a:solidFill>
                  <a:schemeClr val="tx1"/>
                </a:solidFill>
                <a:latin typeface="Times New Roman" panose="02020603050405020304" pitchFamily="18" charset="0"/>
                <a:cs typeface="Times New Roman" panose="02020603050405020304" pitchFamily="18" charset="0"/>
              </a:rPr>
              <a:t>Saul, an individual who came to know Jesus</a:t>
            </a:r>
            <a:r>
              <a:rPr lang="en-US" sz="1200" dirty="0" smtClean="0">
                <a:solidFill>
                  <a:schemeClr val="tx1"/>
                </a:solidFill>
                <a:latin typeface="Times New Roman" panose="02020603050405020304" pitchFamily="18" charset="0"/>
                <a:cs typeface="Times New Roman" panose="02020603050405020304" pitchFamily="18" charset="0"/>
              </a:rPr>
              <a:t>: God made the way plain to Paul. He was one of the Sanhedrin who stoned Stephen to death. He is sitting, taking it all in. What he didn’t know was that God’s grace was taking hold of Him. He was not saved by a collective confession of faith but by individual trust in God. You can teach the gospel in your corner of the mission field daily facing opposition, refusing to give up, when your know that God’s grace is taking hold in the sinful heart of man! This picture is especially necessary for we who work hard ground. Therefore it was necessary that God disclose that Jesus of Nazareth is the better sacrifice that made the way plain to the </a:t>
            </a:r>
            <a:r>
              <a:rPr lang="en-US" sz="1200" smtClean="0">
                <a:solidFill>
                  <a:schemeClr val="tx1"/>
                </a:solidFill>
                <a:latin typeface="Times New Roman" panose="02020603050405020304" pitchFamily="18" charset="0"/>
                <a:cs typeface="Times New Roman" panose="02020603050405020304" pitchFamily="18" charset="0"/>
              </a:rPr>
              <a:t>heavenly holy place </a:t>
            </a:r>
            <a:r>
              <a:rPr lang="en-US" sz="1200" dirty="0" err="1" smtClean="0">
                <a:solidFill>
                  <a:schemeClr val="tx1"/>
                </a:solidFill>
                <a:latin typeface="Times New Roman" panose="02020603050405020304" pitchFamily="18" charset="0"/>
                <a:cs typeface="Times New Roman" panose="02020603050405020304" pitchFamily="18" charset="0"/>
              </a:rPr>
              <a:t>Jn</a:t>
            </a:r>
            <a:r>
              <a:rPr lang="en-US" sz="1200" dirty="0" smtClean="0">
                <a:solidFill>
                  <a:schemeClr val="tx1"/>
                </a:solidFill>
                <a:latin typeface="Times New Roman" panose="02020603050405020304" pitchFamily="18" charset="0"/>
                <a:cs typeface="Times New Roman" panose="02020603050405020304" pitchFamily="18" charset="0"/>
              </a:rPr>
              <a:t> 14:1-6; Heb 9:23-24.</a:t>
            </a:r>
            <a:endParaRPr lang="en-US" sz="1200" dirty="0">
              <a:solidFill>
                <a:schemeClr val="tx1"/>
              </a:solidFill>
              <a:latin typeface="Times New Roman" panose="02020603050405020304" pitchFamily="18" charset="0"/>
              <a:cs typeface="Times New Roman" panose="02020603050405020304" pitchFamily="18" charset="0"/>
            </a:endParaRPr>
          </a:p>
        </p:txBody>
      </p:sp>
      <p:sp>
        <p:nvSpPr>
          <p:cNvPr id="15" name="Rectangular Callout 14"/>
          <p:cNvSpPr/>
          <p:nvPr/>
        </p:nvSpPr>
        <p:spPr>
          <a:xfrm>
            <a:off x="8404698" y="5110264"/>
            <a:ext cx="3763237" cy="1747736"/>
          </a:xfrm>
          <a:prstGeom prst="wedgeRectCallout">
            <a:avLst>
              <a:gd name="adj1" fmla="val -82445"/>
              <a:gd name="adj2" fmla="val -108293"/>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sz="1200" dirty="0" smtClean="0">
                <a:solidFill>
                  <a:schemeClr val="tx1"/>
                </a:solidFill>
                <a:latin typeface="Times New Roman" panose="02020603050405020304" pitchFamily="18" charset="0"/>
                <a:cs typeface="Times New Roman" panose="02020603050405020304" pitchFamily="18" charset="0"/>
              </a:rPr>
              <a:t>5, </a:t>
            </a:r>
            <a:r>
              <a:rPr lang="en-US" sz="1200" u="sng" dirty="0" smtClean="0">
                <a:solidFill>
                  <a:schemeClr val="tx1"/>
                </a:solidFill>
                <a:latin typeface="Times New Roman" panose="02020603050405020304" pitchFamily="18" charset="0"/>
                <a:cs typeface="Times New Roman" panose="02020603050405020304" pitchFamily="18" charset="0"/>
              </a:rPr>
              <a:t>Jacob, an individual example </a:t>
            </a:r>
            <a:r>
              <a:rPr lang="en-US" sz="1200" u="sng" dirty="0">
                <a:solidFill>
                  <a:schemeClr val="tx1"/>
                </a:solidFill>
                <a:latin typeface="Times New Roman" panose="02020603050405020304" pitchFamily="18" charset="0"/>
                <a:cs typeface="Times New Roman" panose="02020603050405020304" pitchFamily="18" charset="0"/>
              </a:rPr>
              <a:t>of faithfulness</a:t>
            </a:r>
            <a:r>
              <a:rPr lang="en-US" sz="1200" dirty="0" smtClean="0">
                <a:solidFill>
                  <a:schemeClr val="tx1"/>
                </a:solidFill>
                <a:latin typeface="Times New Roman" panose="02020603050405020304" pitchFamily="18" charset="0"/>
                <a:cs typeface="Times New Roman" panose="02020603050405020304" pitchFamily="18" charset="0"/>
              </a:rPr>
              <a:t>: </a:t>
            </a:r>
            <a:r>
              <a:rPr lang="en-US" sz="1200" dirty="0">
                <a:solidFill>
                  <a:schemeClr val="tx1"/>
                </a:solidFill>
                <a:latin typeface="Times New Roman" panose="02020603050405020304" pitchFamily="18" charset="0"/>
                <a:cs typeface="Times New Roman" panose="02020603050405020304" pitchFamily="18" charset="0"/>
              </a:rPr>
              <a:t>Why </a:t>
            </a:r>
            <a:r>
              <a:rPr lang="en-US" sz="1200" dirty="0" smtClean="0">
                <a:solidFill>
                  <a:schemeClr val="tx1"/>
                </a:solidFill>
                <a:latin typeface="Times New Roman" panose="02020603050405020304" pitchFamily="18" charset="0"/>
                <a:cs typeface="Times New Roman" panose="02020603050405020304" pitchFamily="18" charset="0"/>
              </a:rPr>
              <a:t>is Jacob in the picture? Because as a young man he saw the stairway leading into the holy place. And now as a blind old man, blessing Joseph’s two sons, he still saw the stairway open Heb 11:21. He leaned upon his staff and worshiped. It is not the placed were we worship but how we worship </a:t>
            </a:r>
            <a:r>
              <a:rPr lang="en-US" sz="1200" dirty="0" err="1" smtClean="0">
                <a:solidFill>
                  <a:schemeClr val="tx1"/>
                </a:solidFill>
                <a:latin typeface="Times New Roman" panose="02020603050405020304" pitchFamily="18" charset="0"/>
                <a:cs typeface="Times New Roman" panose="02020603050405020304" pitchFamily="18" charset="0"/>
              </a:rPr>
              <a:t>Jn</a:t>
            </a:r>
            <a:r>
              <a:rPr lang="en-US" sz="1200" dirty="0" smtClean="0">
                <a:solidFill>
                  <a:schemeClr val="tx1"/>
                </a:solidFill>
                <a:latin typeface="Times New Roman" panose="02020603050405020304" pitchFamily="18" charset="0"/>
                <a:cs typeface="Times New Roman" panose="02020603050405020304" pitchFamily="18" charset="0"/>
              </a:rPr>
              <a:t> 4:24. He had faith, my brother, faith in a faithful high priest, who is standing to receive Stephen at the top of the stairway Acts 7:56.</a:t>
            </a:r>
            <a:endParaRPr lang="en-US" sz="12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2164123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21385" y="1630631"/>
            <a:ext cx="5135319" cy="34300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Rectangular Callout 26"/>
          <p:cNvSpPr/>
          <p:nvPr/>
        </p:nvSpPr>
        <p:spPr>
          <a:xfrm>
            <a:off x="-21186" y="0"/>
            <a:ext cx="8677890" cy="1575404"/>
          </a:xfrm>
          <a:prstGeom prst="wedgeRectCallout">
            <a:avLst>
              <a:gd name="adj1" fmla="val 21367"/>
              <a:gd name="adj2" fmla="val 104861"/>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tabLst>
                <a:tab pos="2292350" algn="l"/>
              </a:tabLst>
            </a:pPr>
            <a:r>
              <a:rPr lang="en-US" sz="1200" dirty="0" smtClean="0">
                <a:solidFill>
                  <a:schemeClr val="tx1"/>
                </a:solidFill>
                <a:latin typeface="Times New Roman" panose="02020603050405020304" pitchFamily="18" charset="0"/>
                <a:cs typeface="Times New Roman" panose="02020603050405020304" pitchFamily="18" charset="0"/>
              </a:rPr>
              <a:t>1. Based on Heb 9:9-10; 25-28. The offerings could not cleanse the conscience.  </a:t>
            </a:r>
            <a:r>
              <a:rPr lang="en-US" sz="1200" dirty="0">
                <a:solidFill>
                  <a:schemeClr val="tx1"/>
                </a:solidFill>
                <a:latin typeface="Times New Roman" panose="02020603050405020304" pitchFamily="18" charset="0"/>
                <a:cs typeface="Times New Roman" panose="02020603050405020304" pitchFamily="18" charset="0"/>
              </a:rPr>
              <a:t>A change was brought about by the completed sacrifice of Christ. </a:t>
            </a:r>
            <a:r>
              <a:rPr lang="en-US" sz="1200" u="sng" dirty="0" smtClean="0">
                <a:solidFill>
                  <a:schemeClr val="tx1"/>
                </a:solidFill>
                <a:latin typeface="Times New Roman" panose="02020603050405020304" pitchFamily="18" charset="0"/>
                <a:cs typeface="Times New Roman" panose="02020603050405020304" pitchFamily="18" charset="0"/>
              </a:rPr>
              <a:t>Left side</a:t>
            </a:r>
            <a:r>
              <a:rPr lang="en-US" sz="1200" dirty="0" smtClean="0">
                <a:solidFill>
                  <a:schemeClr val="tx1"/>
                </a:solidFill>
                <a:latin typeface="Times New Roman" panose="02020603050405020304" pitchFamily="18" charset="0"/>
                <a:cs typeface="Times New Roman" panose="02020603050405020304" pitchFamily="18" charset="0"/>
              </a:rPr>
              <a:t>: The Old relied on blood, fire and water to purify Num 31:21-24, externals that could not make the conscience perfect. The tombstone records that the Old is obsolete. </a:t>
            </a:r>
            <a:r>
              <a:rPr lang="en-US" sz="1200" u="sng" dirty="0" smtClean="0">
                <a:solidFill>
                  <a:schemeClr val="tx1"/>
                </a:solidFill>
                <a:latin typeface="Times New Roman" panose="02020603050405020304" pitchFamily="18" charset="0"/>
                <a:cs typeface="Times New Roman" panose="02020603050405020304" pitchFamily="18" charset="0"/>
              </a:rPr>
              <a:t>Right side</a:t>
            </a:r>
            <a:r>
              <a:rPr lang="en-US" sz="1200" dirty="0" smtClean="0">
                <a:solidFill>
                  <a:schemeClr val="tx1"/>
                </a:solidFill>
                <a:latin typeface="Times New Roman" panose="02020603050405020304" pitchFamily="18" charset="0"/>
                <a:cs typeface="Times New Roman" panose="02020603050405020304" pitchFamily="18" charset="0"/>
              </a:rPr>
              <a:t>: The New relies on Christ’s finished sacrifice. The final page records the internal change. </a:t>
            </a:r>
            <a:r>
              <a:rPr lang="en-US" sz="1200" u="sng" dirty="0" smtClean="0">
                <a:solidFill>
                  <a:schemeClr val="tx1"/>
                </a:solidFill>
                <a:latin typeface="Times New Roman" panose="02020603050405020304" pitchFamily="18" charset="0"/>
                <a:cs typeface="Times New Roman" panose="02020603050405020304" pitchFamily="18" charset="0"/>
              </a:rPr>
              <a:t>Hand on head</a:t>
            </a:r>
            <a:r>
              <a:rPr lang="en-US" sz="1200" dirty="0">
                <a:solidFill>
                  <a:schemeClr val="tx1"/>
                </a:solidFill>
                <a:latin typeface="Times New Roman" panose="02020603050405020304" pitchFamily="18" charset="0"/>
                <a:cs typeface="Times New Roman" panose="02020603050405020304" pitchFamily="18" charset="0"/>
              </a:rPr>
              <a:t>: Law keeping leaves little </a:t>
            </a:r>
            <a:r>
              <a:rPr lang="en-US" sz="1200" dirty="0" smtClean="0">
                <a:solidFill>
                  <a:schemeClr val="tx1"/>
                </a:solidFill>
                <a:latin typeface="Times New Roman" panose="02020603050405020304" pitchFamily="18" charset="0"/>
                <a:cs typeface="Times New Roman" panose="02020603050405020304" pitchFamily="18" charset="0"/>
              </a:rPr>
              <a:t>room </a:t>
            </a:r>
            <a:r>
              <a:rPr lang="en-US" sz="1200" dirty="0">
                <a:solidFill>
                  <a:schemeClr val="tx1"/>
                </a:solidFill>
                <a:latin typeface="Times New Roman" panose="02020603050405020304" pitchFamily="18" charset="0"/>
                <a:cs typeface="Times New Roman" panose="02020603050405020304" pitchFamily="18" charset="0"/>
              </a:rPr>
              <a:t>to </a:t>
            </a:r>
            <a:r>
              <a:rPr lang="en-US" sz="1200" dirty="0" smtClean="0">
                <a:solidFill>
                  <a:schemeClr val="tx1"/>
                </a:solidFill>
                <a:latin typeface="Times New Roman" panose="02020603050405020304" pitchFamily="18" charset="0"/>
                <a:cs typeface="Times New Roman" panose="02020603050405020304" pitchFamily="18" charset="0"/>
              </a:rPr>
              <a:t>wiggle. The old man is scratching his head, trying to figure out why law keepers slip into the past. Food laws, </a:t>
            </a:r>
            <a:r>
              <a:rPr lang="en-US" sz="1200" dirty="0">
                <a:solidFill>
                  <a:schemeClr val="tx1"/>
                </a:solidFill>
                <a:latin typeface="Times New Roman" panose="02020603050405020304" pitchFamily="18" charset="0"/>
                <a:cs typeface="Times New Roman" panose="02020603050405020304" pitchFamily="18" charset="0"/>
              </a:rPr>
              <a:t>ceremonial </a:t>
            </a:r>
            <a:r>
              <a:rPr lang="en-US" sz="1200" dirty="0" smtClean="0">
                <a:solidFill>
                  <a:schemeClr val="tx1"/>
                </a:solidFill>
                <a:latin typeface="Times New Roman" panose="02020603050405020304" pitchFamily="18" charset="0"/>
                <a:cs typeface="Times New Roman" panose="02020603050405020304" pitchFamily="18" charset="0"/>
              </a:rPr>
              <a:t>washings and animal sacrifice are too close to the edge to last very long. </a:t>
            </a:r>
            <a:r>
              <a:rPr lang="en-US" sz="1200" u="sng" dirty="0" smtClean="0">
                <a:solidFill>
                  <a:schemeClr val="tx1"/>
                </a:solidFill>
                <a:latin typeface="Times New Roman" panose="02020603050405020304" pitchFamily="18" charset="0"/>
                <a:cs typeface="Times New Roman" panose="02020603050405020304" pitchFamily="18" charset="0"/>
              </a:rPr>
              <a:t>Hand on heart</a:t>
            </a:r>
            <a:r>
              <a:rPr lang="en-US" sz="1200" dirty="0" smtClean="0">
                <a:solidFill>
                  <a:schemeClr val="tx1"/>
                </a:solidFill>
                <a:latin typeface="Times New Roman" panose="02020603050405020304" pitchFamily="18" charset="0"/>
                <a:cs typeface="Times New Roman" panose="02020603050405020304" pitchFamily="18" charset="0"/>
              </a:rPr>
              <a:t>: Christ put away sin by the sacrifice of Himself which cleared the conscience and gave a new mind and heart. </a:t>
            </a:r>
            <a:r>
              <a:rPr lang="en-US" sz="1200" u="sng" dirty="0" smtClean="0">
                <a:solidFill>
                  <a:schemeClr val="tx1"/>
                </a:solidFill>
                <a:latin typeface="Times New Roman" panose="02020603050405020304" pitchFamily="18" charset="0"/>
                <a:cs typeface="Times New Roman" panose="02020603050405020304" pitchFamily="18" charset="0"/>
              </a:rPr>
              <a:t>Water in slough</a:t>
            </a:r>
            <a:r>
              <a:rPr lang="en-US" sz="1200" dirty="0" smtClean="0">
                <a:solidFill>
                  <a:schemeClr val="tx1"/>
                </a:solidFill>
                <a:latin typeface="Times New Roman" panose="02020603050405020304" pitchFamily="18" charset="0"/>
                <a:cs typeface="Times New Roman" panose="02020603050405020304" pitchFamily="18" charset="0"/>
              </a:rPr>
              <a:t>: The time of reformation had come but the washings and sacrifices continued in the temple. External religion is shallow. </a:t>
            </a:r>
            <a:r>
              <a:rPr lang="en-US" sz="1200" u="sng" dirty="0" smtClean="0">
                <a:solidFill>
                  <a:schemeClr val="tx1"/>
                </a:solidFill>
                <a:latin typeface="Times New Roman" panose="02020603050405020304" pitchFamily="18" charset="0"/>
                <a:cs typeface="Times New Roman" panose="02020603050405020304" pitchFamily="18" charset="0"/>
              </a:rPr>
              <a:t>Light on hill</a:t>
            </a:r>
            <a:r>
              <a:rPr lang="en-US" sz="1200" dirty="0" smtClean="0">
                <a:solidFill>
                  <a:schemeClr val="tx1"/>
                </a:solidFill>
                <a:latin typeface="Times New Roman" panose="02020603050405020304" pitchFamily="18" charset="0"/>
                <a:cs typeface="Times New Roman" panose="02020603050405020304" pitchFamily="18" charset="0"/>
              </a:rPr>
              <a:t>: To restore Jacob and be a light to the Gentiles, each a vessel of honor in the Master’s hand, being set free from the law of sin and of death Rom 8:2.</a:t>
            </a:r>
            <a:endParaRPr lang="en-US" sz="1200" dirty="0">
              <a:solidFill>
                <a:schemeClr val="tx1"/>
              </a:solidFill>
              <a:latin typeface="Times New Roman" panose="02020603050405020304" pitchFamily="18" charset="0"/>
              <a:cs typeface="Times New Roman" panose="02020603050405020304" pitchFamily="18" charset="0"/>
            </a:endParaRPr>
          </a:p>
        </p:txBody>
      </p:sp>
      <p:sp>
        <p:nvSpPr>
          <p:cNvPr id="28" name="Rectangular Callout 27"/>
          <p:cNvSpPr/>
          <p:nvPr/>
        </p:nvSpPr>
        <p:spPr>
          <a:xfrm>
            <a:off x="0" y="1630630"/>
            <a:ext cx="3422708" cy="2956781"/>
          </a:xfrm>
          <a:prstGeom prst="wedgeRectCallout">
            <a:avLst>
              <a:gd name="adj1" fmla="val 71033"/>
              <a:gd name="adj2" fmla="val -18833"/>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sz="1200" dirty="0" smtClean="0">
                <a:solidFill>
                  <a:schemeClr val="tx1"/>
                </a:solidFill>
                <a:latin typeface="Times New Roman" panose="02020603050405020304" pitchFamily="18" charset="0"/>
                <a:cs typeface="Times New Roman" panose="02020603050405020304" pitchFamily="18" charset="0"/>
              </a:rPr>
              <a:t>2. Heb 9:9-10 </a:t>
            </a:r>
            <a:r>
              <a:rPr lang="en-US" sz="1200" u="sng" dirty="0">
                <a:solidFill>
                  <a:schemeClr val="tx1"/>
                </a:solidFill>
                <a:latin typeface="Times New Roman" panose="02020603050405020304" pitchFamily="18" charset="0"/>
                <a:cs typeface="Times New Roman" panose="02020603050405020304" pitchFamily="18" charset="0"/>
              </a:rPr>
              <a:t>The </a:t>
            </a:r>
            <a:r>
              <a:rPr lang="en-US" sz="1200" u="sng" dirty="0" smtClean="0">
                <a:solidFill>
                  <a:schemeClr val="tx1"/>
                </a:solidFill>
                <a:latin typeface="Times New Roman" panose="02020603050405020304" pitchFamily="18" charset="0"/>
                <a:cs typeface="Times New Roman" panose="02020603050405020304" pitchFamily="18" charset="0"/>
              </a:rPr>
              <a:t>Old </a:t>
            </a:r>
            <a:r>
              <a:rPr lang="en-US" sz="1200" u="sng" dirty="0">
                <a:solidFill>
                  <a:schemeClr val="tx1"/>
                </a:solidFill>
                <a:latin typeface="Times New Roman" panose="02020603050405020304" pitchFamily="18" charset="0"/>
                <a:cs typeface="Times New Roman" panose="02020603050405020304" pitchFamily="18" charset="0"/>
              </a:rPr>
              <a:t>sanctuary was inferior because </a:t>
            </a:r>
            <a:r>
              <a:rPr lang="en-US" sz="1200" u="sng" dirty="0" smtClean="0">
                <a:solidFill>
                  <a:schemeClr val="tx1"/>
                </a:solidFill>
                <a:latin typeface="Times New Roman" panose="02020603050405020304" pitchFamily="18" charset="0"/>
                <a:cs typeface="Times New Roman" panose="02020603050405020304" pitchFamily="18" charset="0"/>
              </a:rPr>
              <a:t>its ministry was external, not internal.</a:t>
            </a:r>
            <a:r>
              <a:rPr lang="en-US" sz="1200" dirty="0" smtClean="0">
                <a:solidFill>
                  <a:schemeClr val="tx1"/>
                </a:solidFill>
                <a:latin typeface="Times New Roman" panose="02020603050405020304" pitchFamily="18" charset="0"/>
                <a:cs typeface="Times New Roman" panose="02020603050405020304" pitchFamily="18" charset="0"/>
              </a:rPr>
              <a:t> The dominate feature </a:t>
            </a:r>
            <a:r>
              <a:rPr lang="en-US" sz="1200" dirty="0">
                <a:solidFill>
                  <a:schemeClr val="tx1"/>
                </a:solidFill>
                <a:latin typeface="Times New Roman" panose="02020603050405020304" pitchFamily="18" charset="0"/>
                <a:cs typeface="Times New Roman" panose="02020603050405020304" pitchFamily="18" charset="0"/>
              </a:rPr>
              <a:t>i</a:t>
            </a:r>
            <a:r>
              <a:rPr lang="en-US" sz="1200" dirty="0" smtClean="0">
                <a:solidFill>
                  <a:schemeClr val="tx1"/>
                </a:solidFill>
                <a:latin typeface="Times New Roman" panose="02020603050405020304" pitchFamily="18" charset="0"/>
                <a:cs typeface="Times New Roman" panose="02020603050405020304" pitchFamily="18" charset="0"/>
              </a:rPr>
              <a:t>s a living death caused by blood, fire and water rituals that are used for external purification. The perplexed old man reading the tombstone is dumb founded. The </a:t>
            </a:r>
            <a:r>
              <a:rPr lang="en-US" sz="1200" smtClean="0">
                <a:solidFill>
                  <a:schemeClr val="tx1"/>
                </a:solidFill>
                <a:latin typeface="Times New Roman" panose="02020603050405020304" pitchFamily="18" charset="0"/>
                <a:cs typeface="Times New Roman" panose="02020603050405020304" pitchFamily="18" charset="0"/>
              </a:rPr>
              <a:t>Old Covenant </a:t>
            </a:r>
            <a:r>
              <a:rPr lang="en-US" sz="1200" dirty="0" smtClean="0">
                <a:solidFill>
                  <a:schemeClr val="tx1"/>
                </a:solidFill>
                <a:latin typeface="Times New Roman" panose="02020603050405020304" pitchFamily="18" charset="0"/>
                <a:cs typeface="Times New Roman" panose="02020603050405020304" pitchFamily="18" charset="0"/>
              </a:rPr>
              <a:t>has fulfilled its purpose. But why is the old man in the living death reaching upward? His clean external hands belie his unclean internal conscience. Externals are unable to cleanse the conscience. The composition is a symbol. While the earthly tabernacle is still standing, the external washings, sacrifices and burnt offerings made it impossible for the worshiper to press on to maturity, to make progress. An internal cleansing was needed. </a:t>
            </a:r>
            <a:endParaRPr lang="en-US" sz="1200" dirty="0">
              <a:solidFill>
                <a:schemeClr val="tx1"/>
              </a:solidFill>
              <a:latin typeface="Times New Roman" panose="02020603050405020304" pitchFamily="18" charset="0"/>
              <a:cs typeface="Times New Roman" panose="02020603050405020304" pitchFamily="18" charset="0"/>
            </a:endParaRPr>
          </a:p>
        </p:txBody>
      </p:sp>
      <p:sp>
        <p:nvSpPr>
          <p:cNvPr id="29" name="Rectangular Callout 28"/>
          <p:cNvSpPr/>
          <p:nvPr/>
        </p:nvSpPr>
        <p:spPr>
          <a:xfrm>
            <a:off x="23630" y="4642637"/>
            <a:ext cx="3399078" cy="2225573"/>
          </a:xfrm>
          <a:prstGeom prst="wedgeRectCallout">
            <a:avLst>
              <a:gd name="adj1" fmla="val 80306"/>
              <a:gd name="adj2" fmla="val -42414"/>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sz="1200" dirty="0" smtClean="0">
                <a:solidFill>
                  <a:schemeClr val="tx1"/>
                </a:solidFill>
                <a:latin typeface="Times New Roman" panose="02020603050405020304" pitchFamily="18" charset="0"/>
                <a:cs typeface="Times New Roman" panose="02020603050405020304" pitchFamily="18" charset="0"/>
              </a:rPr>
              <a:t>3. </a:t>
            </a:r>
            <a:r>
              <a:rPr lang="en-US" sz="1200" dirty="0">
                <a:solidFill>
                  <a:schemeClr val="tx1"/>
                </a:solidFill>
                <a:latin typeface="Times New Roman" panose="02020603050405020304" pitchFamily="18" charset="0"/>
                <a:cs typeface="Times New Roman" panose="02020603050405020304" pitchFamily="18" charset="0"/>
              </a:rPr>
              <a:t>Heb 9:11 </a:t>
            </a:r>
            <a:r>
              <a:rPr lang="en-US" sz="1200" u="sng" dirty="0">
                <a:solidFill>
                  <a:schemeClr val="tx1"/>
                </a:solidFill>
                <a:latin typeface="Times New Roman" panose="02020603050405020304" pitchFamily="18" charset="0"/>
                <a:cs typeface="Times New Roman" panose="02020603050405020304" pitchFamily="18" charset="0"/>
              </a:rPr>
              <a:t>The New Covenant sanctuary is superior because </a:t>
            </a:r>
            <a:r>
              <a:rPr lang="en-US" sz="1200" u="sng" dirty="0" smtClean="0">
                <a:solidFill>
                  <a:schemeClr val="tx1"/>
                </a:solidFill>
                <a:latin typeface="Times New Roman" panose="02020603050405020304" pitchFamily="18" charset="0"/>
                <a:cs typeface="Times New Roman" panose="02020603050405020304" pitchFamily="18" charset="0"/>
              </a:rPr>
              <a:t>its ministry </a:t>
            </a:r>
            <a:r>
              <a:rPr lang="en-US" sz="1200" u="sng" dirty="0">
                <a:solidFill>
                  <a:schemeClr val="tx1"/>
                </a:solidFill>
                <a:latin typeface="Times New Roman" panose="02020603050405020304" pitchFamily="18" charset="0"/>
                <a:cs typeface="Times New Roman" panose="02020603050405020304" pitchFamily="18" charset="0"/>
              </a:rPr>
              <a:t>is </a:t>
            </a:r>
            <a:r>
              <a:rPr lang="en-US" sz="1200" u="sng" dirty="0" smtClean="0">
                <a:solidFill>
                  <a:schemeClr val="tx1"/>
                </a:solidFill>
                <a:latin typeface="Times New Roman" panose="02020603050405020304" pitchFamily="18" charset="0"/>
                <a:cs typeface="Times New Roman" panose="02020603050405020304" pitchFamily="18" charset="0"/>
              </a:rPr>
              <a:t>final and complete</a:t>
            </a:r>
            <a:r>
              <a:rPr lang="en-US" sz="1200" dirty="0" smtClean="0">
                <a:solidFill>
                  <a:schemeClr val="tx1"/>
                </a:solidFill>
                <a:latin typeface="Times New Roman" panose="02020603050405020304" pitchFamily="18" charset="0"/>
                <a:cs typeface="Times New Roman" panose="02020603050405020304" pitchFamily="18" charset="0"/>
              </a:rPr>
              <a:t>. A body in a grave is barely perceivable because bodily resurrection has shifted our attention to what is written. A Gentile woman has read the final page and understands what has happened in her heart. </a:t>
            </a:r>
            <a:r>
              <a:rPr lang="en-US" sz="1200" dirty="0">
                <a:solidFill>
                  <a:schemeClr val="tx1"/>
                </a:solidFill>
                <a:latin typeface="Times New Roman" panose="02020603050405020304" pitchFamily="18" charset="0"/>
                <a:cs typeface="Times New Roman" panose="02020603050405020304" pitchFamily="18" charset="0"/>
              </a:rPr>
              <a:t>A</a:t>
            </a:r>
            <a:r>
              <a:rPr lang="en-US" sz="1200" dirty="0" smtClean="0">
                <a:solidFill>
                  <a:schemeClr val="tx1"/>
                </a:solidFill>
                <a:latin typeface="Times New Roman" panose="02020603050405020304" pitchFamily="18" charset="0"/>
                <a:cs typeface="Times New Roman" panose="02020603050405020304" pitchFamily="18" charset="0"/>
              </a:rPr>
              <a:t> light on a hill in His hand is reaching into our world giving direction. Jesus Christ’s finished sacrifice brought about a change in the conscience of the worshipers freeing them to worship in spirit and in truth wherever they are. Crimson cords extend from God’s hand. </a:t>
            </a:r>
            <a:r>
              <a:rPr lang="en-US" sz="1200" smtClean="0">
                <a:solidFill>
                  <a:schemeClr val="tx1"/>
                </a:solidFill>
                <a:latin typeface="Times New Roman" panose="02020603050405020304" pitchFamily="18" charset="0"/>
                <a:cs typeface="Times New Roman" panose="02020603050405020304" pitchFamily="18" charset="0"/>
              </a:rPr>
              <a:t>Rahab placed </a:t>
            </a:r>
            <a:r>
              <a:rPr lang="en-US" sz="1200" dirty="0" smtClean="0">
                <a:solidFill>
                  <a:schemeClr val="tx1"/>
                </a:solidFill>
                <a:latin typeface="Times New Roman" panose="02020603050405020304" pitchFamily="18" charset="0"/>
                <a:cs typeface="Times New Roman" panose="02020603050405020304" pitchFamily="18" charset="0"/>
              </a:rPr>
              <a:t>one from her window.</a:t>
            </a:r>
            <a:endParaRPr lang="en-US" sz="1200" dirty="0">
              <a:solidFill>
                <a:schemeClr val="tx1"/>
              </a:solidFill>
              <a:latin typeface="Times New Roman" panose="02020603050405020304" pitchFamily="18" charset="0"/>
              <a:cs typeface="Times New Roman" panose="02020603050405020304" pitchFamily="18" charset="0"/>
            </a:endParaRPr>
          </a:p>
        </p:txBody>
      </p:sp>
      <p:sp>
        <p:nvSpPr>
          <p:cNvPr id="33" name="Rectangular Callout 32"/>
          <p:cNvSpPr/>
          <p:nvPr/>
        </p:nvSpPr>
        <p:spPr>
          <a:xfrm>
            <a:off x="8755380" y="2840243"/>
            <a:ext cx="3436620" cy="2220473"/>
          </a:xfrm>
          <a:prstGeom prst="wedgeRectCallout">
            <a:avLst>
              <a:gd name="adj1" fmla="val -171687"/>
              <a:gd name="adj2" fmla="val -9036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sz="1200" dirty="0" smtClean="0">
                <a:solidFill>
                  <a:schemeClr val="tx1"/>
                </a:solidFill>
                <a:latin typeface="Times New Roman" panose="02020603050405020304" pitchFamily="18" charset="0"/>
                <a:cs typeface="Times New Roman" panose="02020603050405020304" pitchFamily="18" charset="0"/>
              </a:rPr>
              <a:t>6. </a:t>
            </a:r>
            <a:r>
              <a:rPr lang="en-US" sz="1200" u="sng" smtClean="0">
                <a:solidFill>
                  <a:schemeClr val="tx1"/>
                </a:solidFill>
                <a:latin typeface="Times New Roman" panose="02020603050405020304" pitchFamily="18" charset="0"/>
                <a:cs typeface="Times New Roman" panose="02020603050405020304" pitchFamily="18" charset="0"/>
              </a:rPr>
              <a:t>River in a </a:t>
            </a:r>
            <a:r>
              <a:rPr lang="en-US" sz="1200" u="sng" dirty="0" smtClean="0">
                <a:solidFill>
                  <a:schemeClr val="tx1"/>
                </a:solidFill>
                <a:latin typeface="Times New Roman" panose="02020603050405020304" pitchFamily="18" charset="0"/>
                <a:cs typeface="Times New Roman" panose="02020603050405020304" pitchFamily="18" charset="0"/>
              </a:rPr>
              <a:t>valley</a:t>
            </a:r>
            <a:r>
              <a:rPr lang="en-US" sz="1200" dirty="0" smtClean="0">
                <a:solidFill>
                  <a:schemeClr val="tx1"/>
                </a:solidFill>
                <a:latin typeface="Times New Roman" panose="02020603050405020304" pitchFamily="18" charset="0"/>
                <a:cs typeface="Times New Roman" panose="02020603050405020304" pitchFamily="18" charset="0"/>
              </a:rPr>
              <a:t>: The water is flowing, the baptisms and washings </a:t>
            </a:r>
            <a:r>
              <a:rPr lang="en-US" sz="1200" dirty="0">
                <a:solidFill>
                  <a:schemeClr val="tx1"/>
                </a:solidFill>
                <a:latin typeface="Times New Roman" panose="02020603050405020304" pitchFamily="18" charset="0"/>
                <a:cs typeface="Times New Roman" panose="02020603050405020304" pitchFamily="18" charset="0"/>
              </a:rPr>
              <a:t>a</a:t>
            </a:r>
            <a:r>
              <a:rPr lang="en-US" sz="1200" dirty="0" smtClean="0">
                <a:solidFill>
                  <a:schemeClr val="tx1"/>
                </a:solidFill>
                <a:latin typeface="Times New Roman" panose="02020603050405020304" pitchFamily="18" charset="0"/>
                <a:cs typeface="Times New Roman" panose="02020603050405020304" pitchFamily="18" charset="0"/>
              </a:rPr>
              <a:t>re wet. The temple was </a:t>
            </a:r>
            <a:r>
              <a:rPr lang="en-US" sz="1200" dirty="0">
                <a:solidFill>
                  <a:schemeClr val="tx1"/>
                </a:solidFill>
                <a:latin typeface="Times New Roman" panose="02020603050405020304" pitchFamily="18" charset="0"/>
                <a:cs typeface="Times New Roman" panose="02020603050405020304" pitchFamily="18" charset="0"/>
              </a:rPr>
              <a:t>still standing in Jerusalem</a:t>
            </a:r>
            <a:r>
              <a:rPr lang="en-US" sz="1200" dirty="0" smtClean="0">
                <a:solidFill>
                  <a:schemeClr val="tx1"/>
                </a:solidFill>
                <a:latin typeface="Times New Roman" panose="02020603050405020304" pitchFamily="18" charset="0"/>
                <a:cs typeface="Times New Roman" panose="02020603050405020304" pitchFamily="18" charset="0"/>
              </a:rPr>
              <a:t>. You could here the calling of birds and animals brought for sacrifice. You could smell the fresh bread, festive foods are </a:t>
            </a:r>
            <a:r>
              <a:rPr lang="en-US" sz="1200" dirty="0">
                <a:solidFill>
                  <a:schemeClr val="tx1"/>
                </a:solidFill>
                <a:latin typeface="Times New Roman" panose="02020603050405020304" pitchFamily="18" charset="0"/>
                <a:cs typeface="Times New Roman" panose="02020603050405020304" pitchFamily="18" charset="0"/>
              </a:rPr>
              <a:t>yummy</a:t>
            </a:r>
            <a:r>
              <a:rPr lang="en-US" sz="1200" dirty="0" smtClean="0">
                <a:solidFill>
                  <a:schemeClr val="tx1"/>
                </a:solidFill>
                <a:latin typeface="Times New Roman" panose="02020603050405020304" pitchFamily="18" charset="0"/>
                <a:cs typeface="Times New Roman" panose="02020603050405020304" pitchFamily="18" charset="0"/>
              </a:rPr>
              <a:t>. How can we leave the Old when the </a:t>
            </a:r>
            <a:r>
              <a:rPr lang="en-US" sz="1200" dirty="0">
                <a:solidFill>
                  <a:schemeClr val="tx1"/>
                </a:solidFill>
                <a:latin typeface="Times New Roman" panose="02020603050405020304" pitchFamily="18" charset="0"/>
                <a:cs typeface="Times New Roman" panose="02020603050405020304" pitchFamily="18" charset="0"/>
              </a:rPr>
              <a:t>blessing upon the people depended upon the gifts and </a:t>
            </a:r>
            <a:r>
              <a:rPr lang="en-US" sz="1200" dirty="0" smtClean="0">
                <a:solidFill>
                  <a:schemeClr val="tx1"/>
                </a:solidFill>
                <a:latin typeface="Times New Roman" panose="02020603050405020304" pitchFamily="18" charset="0"/>
                <a:cs typeface="Times New Roman" panose="02020603050405020304" pitchFamily="18" charset="0"/>
              </a:rPr>
              <a:t>sacrifices </a:t>
            </a:r>
            <a:r>
              <a:rPr lang="en-US" sz="1200" dirty="0">
                <a:solidFill>
                  <a:schemeClr val="tx1"/>
                </a:solidFill>
                <a:latin typeface="Times New Roman" panose="02020603050405020304" pitchFamily="18" charset="0"/>
                <a:cs typeface="Times New Roman" panose="02020603050405020304" pitchFamily="18" charset="0"/>
              </a:rPr>
              <a:t>of the earthly </a:t>
            </a:r>
            <a:r>
              <a:rPr lang="en-US" sz="1200" dirty="0" smtClean="0">
                <a:solidFill>
                  <a:schemeClr val="tx1"/>
                </a:solidFill>
                <a:latin typeface="Times New Roman" panose="02020603050405020304" pitchFamily="18" charset="0"/>
                <a:cs typeface="Times New Roman" panose="02020603050405020304" pitchFamily="18" charset="0"/>
              </a:rPr>
              <a:t>sanctuary Heb 9:9-10. Just doesn’t make sense. </a:t>
            </a:r>
            <a:r>
              <a:rPr lang="en-US" sz="1200" dirty="0">
                <a:solidFill>
                  <a:schemeClr val="tx1"/>
                </a:solidFill>
                <a:latin typeface="Times New Roman" panose="02020603050405020304" pitchFamily="18" charset="0"/>
                <a:cs typeface="Times New Roman" panose="02020603050405020304" pitchFamily="18" charset="0"/>
              </a:rPr>
              <a:t>Now </a:t>
            </a:r>
            <a:r>
              <a:rPr lang="en-US" sz="1200" dirty="0" smtClean="0">
                <a:solidFill>
                  <a:schemeClr val="tx1"/>
                </a:solidFill>
                <a:latin typeface="Times New Roman" panose="02020603050405020304" pitchFamily="18" charset="0"/>
                <a:cs typeface="Times New Roman" panose="02020603050405020304" pitchFamily="18" charset="0"/>
              </a:rPr>
              <a:t>what? God has already explained to the Jews that Jesus also offered gifts and sacrifices which are superior to that of the Old Covenant Heb 8:3. And besides, the New Covenant is here to stay. </a:t>
            </a:r>
          </a:p>
        </p:txBody>
      </p:sp>
      <p:sp>
        <p:nvSpPr>
          <p:cNvPr id="14" name="Rectangular Callout 13"/>
          <p:cNvSpPr/>
          <p:nvPr/>
        </p:nvSpPr>
        <p:spPr>
          <a:xfrm>
            <a:off x="8755380" y="0"/>
            <a:ext cx="3436620" cy="2785014"/>
          </a:xfrm>
          <a:prstGeom prst="wedgeRectCallout">
            <a:avLst>
              <a:gd name="adj1" fmla="val -81587"/>
              <a:gd name="adj2" fmla="val 21126"/>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sz="1200" dirty="0" smtClean="0">
                <a:solidFill>
                  <a:schemeClr val="tx1"/>
                </a:solidFill>
                <a:latin typeface="Times New Roman" panose="02020603050405020304" pitchFamily="18" charset="0"/>
                <a:cs typeface="Times New Roman" panose="02020603050405020304" pitchFamily="18" charset="0"/>
              </a:rPr>
              <a:t>7. </a:t>
            </a:r>
            <a:r>
              <a:rPr lang="en-US" sz="1200" u="sng" dirty="0" smtClean="0">
                <a:solidFill>
                  <a:schemeClr val="tx1"/>
                </a:solidFill>
                <a:latin typeface="Times New Roman" panose="02020603050405020304" pitchFamily="18" charset="0"/>
                <a:cs typeface="Times New Roman" panose="02020603050405020304" pitchFamily="18" charset="0"/>
              </a:rPr>
              <a:t>Light </a:t>
            </a:r>
            <a:r>
              <a:rPr lang="en-US" sz="1200" u="sng" dirty="0">
                <a:solidFill>
                  <a:schemeClr val="tx1"/>
                </a:solidFill>
                <a:latin typeface="Times New Roman" panose="02020603050405020304" pitchFamily="18" charset="0"/>
                <a:cs typeface="Times New Roman" panose="02020603050405020304" pitchFamily="18" charset="0"/>
              </a:rPr>
              <a:t>on a </a:t>
            </a:r>
            <a:r>
              <a:rPr lang="en-US" sz="1200" u="sng" dirty="0" smtClean="0">
                <a:solidFill>
                  <a:schemeClr val="tx1"/>
                </a:solidFill>
                <a:latin typeface="Times New Roman" panose="02020603050405020304" pitchFamily="18" charset="0"/>
                <a:cs typeface="Times New Roman" panose="02020603050405020304" pitchFamily="18" charset="0"/>
              </a:rPr>
              <a:t>hill</a:t>
            </a:r>
            <a:r>
              <a:rPr lang="en-US" sz="1200" dirty="0" smtClean="0">
                <a:solidFill>
                  <a:schemeClr val="tx1"/>
                </a:solidFill>
                <a:latin typeface="Times New Roman" panose="02020603050405020304" pitchFamily="18" charset="0"/>
                <a:cs typeface="Times New Roman" panose="02020603050405020304" pitchFamily="18" charset="0"/>
              </a:rPr>
              <a:t>: </a:t>
            </a:r>
            <a:r>
              <a:rPr lang="en-US" sz="1200" dirty="0">
                <a:solidFill>
                  <a:schemeClr val="tx1"/>
                </a:solidFill>
                <a:latin typeface="Times New Roman" panose="02020603050405020304" pitchFamily="18" charset="0"/>
                <a:cs typeface="Times New Roman" panose="02020603050405020304" pitchFamily="18" charset="0"/>
              </a:rPr>
              <a:t>The </a:t>
            </a:r>
            <a:r>
              <a:rPr lang="en-US" sz="1200" dirty="0" smtClean="0">
                <a:solidFill>
                  <a:schemeClr val="tx1"/>
                </a:solidFill>
                <a:latin typeface="Times New Roman" panose="02020603050405020304" pitchFamily="18" charset="0"/>
                <a:cs typeface="Times New Roman" panose="02020603050405020304" pitchFamily="18" charset="0"/>
              </a:rPr>
              <a:t>hand is on the far side because the New is not just the Old reaching forward. We are redeemed from the Law. Christ paid a price to buy us out of the grave the Old has been digging for all its adherents. The New Covenant is not just a new thread in an old garment, a new patch in an old wine skin. It was necessary that the New come to meet our inner most need, something the Law could never do. </a:t>
            </a:r>
            <a:r>
              <a:rPr lang="en-US" sz="1200" dirty="0">
                <a:solidFill>
                  <a:schemeClr val="tx1"/>
                </a:solidFill>
                <a:latin typeface="Times New Roman" panose="02020603050405020304" pitchFamily="18" charset="0"/>
                <a:cs typeface="Times New Roman" panose="02020603050405020304" pitchFamily="18" charset="0"/>
              </a:rPr>
              <a:t>A</a:t>
            </a:r>
            <a:r>
              <a:rPr lang="en-US" sz="1200" dirty="0" smtClean="0">
                <a:solidFill>
                  <a:schemeClr val="tx1"/>
                </a:solidFill>
                <a:latin typeface="Times New Roman" panose="02020603050405020304" pitchFamily="18" charset="0"/>
                <a:cs typeface="Times New Roman" panose="02020603050405020304" pitchFamily="18" charset="0"/>
              </a:rPr>
              <a:t> crimson cord, a vital ray is reaching to Paul the prisoner, another to Peter’s mother-in-law sick with fever, another to Matthew the tax collector, another to the good Samaritan's neighbor, and another to all God’s children who are in the lion’s den of this world Heb 11:38. Look! The Potter is holding in His hand a vessel unto honor, fit for the Master’s use.</a:t>
            </a:r>
            <a:endParaRPr lang="en-US" sz="1200" dirty="0">
              <a:solidFill>
                <a:schemeClr val="tx1"/>
              </a:solidFill>
              <a:latin typeface="Times New Roman" panose="02020603050405020304" pitchFamily="18" charset="0"/>
              <a:cs typeface="Times New Roman" panose="02020603050405020304" pitchFamily="18" charset="0"/>
            </a:endParaRPr>
          </a:p>
        </p:txBody>
      </p:sp>
      <p:sp>
        <p:nvSpPr>
          <p:cNvPr id="18" name="Rectangular Callout 17"/>
          <p:cNvSpPr/>
          <p:nvPr/>
        </p:nvSpPr>
        <p:spPr>
          <a:xfrm>
            <a:off x="3521384" y="5121695"/>
            <a:ext cx="4272672" cy="1734514"/>
          </a:xfrm>
          <a:prstGeom prst="wedgeRectCallout">
            <a:avLst>
              <a:gd name="adj1" fmla="val -40937"/>
              <a:gd name="adj2" fmla="val -117958"/>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sz="1200" dirty="0">
                <a:solidFill>
                  <a:schemeClr val="tx1"/>
                </a:solidFill>
                <a:latin typeface="Times New Roman" panose="02020603050405020304" pitchFamily="18" charset="0"/>
                <a:cs typeface="Times New Roman" panose="02020603050405020304" pitchFamily="18" charset="0"/>
              </a:rPr>
              <a:t>4</a:t>
            </a:r>
            <a:r>
              <a:rPr lang="en-US" sz="1200" dirty="0" smtClean="0">
                <a:solidFill>
                  <a:schemeClr val="tx1"/>
                </a:solidFill>
                <a:latin typeface="Times New Roman" panose="02020603050405020304" pitchFamily="18" charset="0"/>
                <a:cs typeface="Times New Roman" panose="02020603050405020304" pitchFamily="18" charset="0"/>
              </a:rPr>
              <a:t>. </a:t>
            </a:r>
            <a:r>
              <a:rPr lang="en-US" sz="1200" u="sng" dirty="0">
                <a:solidFill>
                  <a:schemeClr val="tx1"/>
                </a:solidFill>
                <a:latin typeface="Times New Roman" panose="02020603050405020304" pitchFamily="18" charset="0"/>
                <a:cs typeface="Times New Roman" panose="02020603050405020304" pitchFamily="18" charset="0"/>
              </a:rPr>
              <a:t>H</a:t>
            </a:r>
            <a:r>
              <a:rPr lang="en-US" sz="1200" u="sng" dirty="0" smtClean="0">
                <a:solidFill>
                  <a:schemeClr val="tx1"/>
                </a:solidFill>
                <a:latin typeface="Times New Roman" panose="02020603050405020304" pitchFamily="18" charset="0"/>
                <a:cs typeface="Times New Roman" panose="02020603050405020304" pitchFamily="18" charset="0"/>
              </a:rPr>
              <a:t>and on head</a:t>
            </a:r>
            <a:r>
              <a:rPr lang="en-US" sz="1200" dirty="0" smtClean="0">
                <a:solidFill>
                  <a:schemeClr val="tx1"/>
                </a:solidFill>
                <a:latin typeface="Times New Roman" panose="02020603050405020304" pitchFamily="18" charset="0"/>
                <a:cs typeface="Times New Roman" panose="02020603050405020304" pitchFamily="18" charset="0"/>
              </a:rPr>
              <a:t> The old man observes that Law keeping confines, leaves little room to wiggle. Kind of looks like the clean hands are signaling us to stay out, this is not the way. </a:t>
            </a:r>
            <a:r>
              <a:rPr lang="en-US" sz="1200" dirty="0">
                <a:solidFill>
                  <a:schemeClr val="tx1"/>
                </a:solidFill>
                <a:latin typeface="Times New Roman" panose="02020603050405020304" pitchFamily="18" charset="0"/>
                <a:cs typeface="Times New Roman" panose="02020603050405020304" pitchFamily="18" charset="0"/>
              </a:rPr>
              <a:t>T</a:t>
            </a:r>
            <a:r>
              <a:rPr lang="en-US" sz="1200" dirty="0" smtClean="0">
                <a:solidFill>
                  <a:schemeClr val="tx1"/>
                </a:solidFill>
                <a:latin typeface="Times New Roman" panose="02020603050405020304" pitchFamily="18" charset="0"/>
                <a:cs typeface="Times New Roman" panose="02020603050405020304" pitchFamily="18" charset="0"/>
              </a:rPr>
              <a:t>he true way to God is not by people and objects being purified by blood, fire or water, i.e., not by externals. You’ll die before that happens. Or using another symbol, you will die before you ever cross the finish line. Christ died to break sinners out of the grave, to break the tape, (now explaining the cords) to break out of the prison house, out of sickness, out of debt, out of legalism, out of this world. Rahab!</a:t>
            </a:r>
            <a:endParaRPr lang="en-US" sz="1200" dirty="0">
              <a:solidFill>
                <a:schemeClr val="tx1"/>
              </a:solidFill>
              <a:latin typeface="Times New Roman" panose="02020603050405020304" pitchFamily="18" charset="0"/>
              <a:cs typeface="Times New Roman" panose="02020603050405020304" pitchFamily="18" charset="0"/>
            </a:endParaRPr>
          </a:p>
        </p:txBody>
      </p:sp>
      <p:sp>
        <p:nvSpPr>
          <p:cNvPr id="19" name="Rectangular Callout 18"/>
          <p:cNvSpPr/>
          <p:nvPr/>
        </p:nvSpPr>
        <p:spPr>
          <a:xfrm>
            <a:off x="7892732" y="5115945"/>
            <a:ext cx="4299268" cy="1752266"/>
          </a:xfrm>
          <a:prstGeom prst="wedgeRectCallout">
            <a:avLst>
              <a:gd name="adj1" fmla="val -72968"/>
              <a:gd name="adj2" fmla="val -88448"/>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sz="1200" dirty="0">
                <a:solidFill>
                  <a:schemeClr val="tx1"/>
                </a:solidFill>
                <a:latin typeface="Times New Roman" panose="02020603050405020304" pitchFamily="18" charset="0"/>
                <a:cs typeface="Times New Roman" panose="02020603050405020304" pitchFamily="18" charset="0"/>
              </a:rPr>
              <a:t>5</a:t>
            </a:r>
            <a:r>
              <a:rPr lang="en-US" sz="1200" dirty="0" smtClean="0">
                <a:solidFill>
                  <a:schemeClr val="tx1"/>
                </a:solidFill>
                <a:latin typeface="Times New Roman" panose="02020603050405020304" pitchFamily="18" charset="0"/>
                <a:cs typeface="Times New Roman" panose="02020603050405020304" pitchFamily="18" charset="0"/>
              </a:rPr>
              <a:t>. </a:t>
            </a:r>
            <a:r>
              <a:rPr lang="en-US" sz="1200" u="sng" dirty="0" smtClean="0">
                <a:solidFill>
                  <a:schemeClr val="tx1"/>
                </a:solidFill>
                <a:latin typeface="Times New Roman" panose="02020603050405020304" pitchFamily="18" charset="0"/>
                <a:cs typeface="Times New Roman" panose="02020603050405020304" pitchFamily="18" charset="0"/>
              </a:rPr>
              <a:t>Hand on heart</a:t>
            </a:r>
            <a:r>
              <a:rPr lang="en-US" sz="1200" dirty="0" smtClean="0">
                <a:solidFill>
                  <a:schemeClr val="tx1"/>
                </a:solidFill>
                <a:latin typeface="Times New Roman" panose="02020603050405020304" pitchFamily="18" charset="0"/>
                <a:cs typeface="Times New Roman" panose="02020603050405020304" pitchFamily="18" charset="0"/>
              </a:rPr>
              <a:t>: Rahab was a women of ill repute, Gentile, prostitute, morally filthy. Neither her hands nor heart were clean. The Law keeping Jew had clean hands. But Rahab </a:t>
            </a:r>
            <a:r>
              <a:rPr lang="en-US" sz="1200" dirty="0" err="1" smtClean="0">
                <a:solidFill>
                  <a:schemeClr val="tx1"/>
                </a:solidFill>
                <a:latin typeface="Times New Roman" panose="02020603050405020304" pitchFamily="18" charset="0"/>
                <a:cs typeface="Times New Roman" panose="02020603050405020304" pitchFamily="18" charset="0"/>
              </a:rPr>
              <a:t>rrrsssss</a:t>
            </a:r>
            <a:r>
              <a:rPr lang="en-US" sz="1200" dirty="0" smtClean="0">
                <a:solidFill>
                  <a:schemeClr val="tx1"/>
                </a:solidFill>
                <a:latin typeface="Times New Roman" panose="02020603050405020304" pitchFamily="18" charset="0"/>
                <a:cs typeface="Times New Roman" panose="02020603050405020304" pitchFamily="18" charset="0"/>
              </a:rPr>
              <a:t>! (big laugh). By faith she hid the two spies the jail bird can see under the stocks of drying flax on her flat </a:t>
            </a:r>
            <a:r>
              <a:rPr lang="en-US" sz="1200" dirty="0">
                <a:solidFill>
                  <a:schemeClr val="tx1"/>
                </a:solidFill>
                <a:latin typeface="Times New Roman" panose="02020603050405020304" pitchFamily="18" charset="0"/>
                <a:cs typeface="Times New Roman" panose="02020603050405020304" pitchFamily="18" charset="0"/>
              </a:rPr>
              <a:t>roof. </a:t>
            </a:r>
            <a:r>
              <a:rPr lang="en-US" sz="1200" dirty="0" smtClean="0">
                <a:solidFill>
                  <a:schemeClr val="tx1"/>
                </a:solidFill>
                <a:latin typeface="Times New Roman" panose="02020603050405020304" pitchFamily="18" charset="0"/>
                <a:cs typeface="Times New Roman" panose="02020603050405020304" pitchFamily="18" charset="0"/>
              </a:rPr>
              <a:t>And by </a:t>
            </a:r>
            <a:r>
              <a:rPr lang="en-US" sz="1200" dirty="0">
                <a:solidFill>
                  <a:schemeClr val="tx1"/>
                </a:solidFill>
                <a:latin typeface="Times New Roman" panose="02020603050405020304" pitchFamily="18" charset="0"/>
                <a:cs typeface="Times New Roman" panose="02020603050405020304" pitchFamily="18" charset="0"/>
              </a:rPr>
              <a:t>grace </a:t>
            </a:r>
            <a:r>
              <a:rPr lang="en-US" sz="1200" dirty="0" smtClean="0">
                <a:solidFill>
                  <a:schemeClr val="tx1"/>
                </a:solidFill>
                <a:latin typeface="Times New Roman" panose="02020603050405020304" pitchFamily="18" charset="0"/>
                <a:cs typeface="Times New Roman" panose="02020603050405020304" pitchFamily="18" charset="0"/>
              </a:rPr>
              <a:t>she hung the crimson cord out her window for all Israel to see that the light unto the Gentiles </a:t>
            </a:r>
            <a:r>
              <a:rPr lang="en-US" sz="1200" dirty="0">
                <a:solidFill>
                  <a:schemeClr val="tx1"/>
                </a:solidFill>
                <a:latin typeface="Times New Roman" panose="02020603050405020304" pitchFamily="18" charset="0"/>
                <a:cs typeface="Times New Roman" panose="02020603050405020304" pitchFamily="18" charset="0"/>
              </a:rPr>
              <a:t>i</a:t>
            </a:r>
            <a:r>
              <a:rPr lang="en-US" sz="1200" dirty="0" smtClean="0">
                <a:solidFill>
                  <a:schemeClr val="tx1"/>
                </a:solidFill>
                <a:latin typeface="Times New Roman" panose="02020603050405020304" pitchFamily="18" charset="0"/>
                <a:cs typeface="Times New Roman" panose="02020603050405020304" pitchFamily="18" charset="0"/>
              </a:rPr>
              <a:t>s none other than Jesus of Nazareth, the I AM, the Messiah. Since the beginning, all who come to God by looking, live. Know the Person and you know the way, the truth and life!</a:t>
            </a:r>
            <a:endParaRPr lang="en-US" sz="12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0833524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3414948" y="1636787"/>
            <a:ext cx="5264616" cy="3412094"/>
          </a:xfrm>
          <a:prstGeom prst="rect">
            <a:avLst/>
          </a:prstGeom>
          <a:noFill/>
          <a:extLst>
            <a:ext uri="{909E8E84-426E-40DD-AFC4-6F175D3DCCD1}">
              <a14:hiddenFill xmlns:a14="http://schemas.microsoft.com/office/drawing/2010/main">
                <a:solidFill>
                  <a:srgbClr val="FFFFFF"/>
                </a:solidFill>
              </a14:hiddenFill>
            </a:ext>
          </a:extLst>
        </p:spPr>
      </p:pic>
      <p:sp>
        <p:nvSpPr>
          <p:cNvPr id="27" name="Rectangular Callout 26"/>
          <p:cNvSpPr/>
          <p:nvPr/>
        </p:nvSpPr>
        <p:spPr>
          <a:xfrm>
            <a:off x="0" y="0"/>
            <a:ext cx="8656704" cy="1575404"/>
          </a:xfrm>
          <a:prstGeom prst="wedgeRectCallout">
            <a:avLst>
              <a:gd name="adj1" fmla="val 20764"/>
              <a:gd name="adj2" fmla="val 89243"/>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tabLst>
                <a:tab pos="2292350" algn="l"/>
              </a:tabLst>
            </a:pPr>
            <a:r>
              <a:rPr lang="en-US" sz="1200" dirty="0" smtClean="0">
                <a:solidFill>
                  <a:schemeClr val="tx1"/>
                </a:solidFill>
                <a:latin typeface="Times New Roman" panose="02020603050405020304" pitchFamily="18" charset="0"/>
                <a:cs typeface="Times New Roman" panose="02020603050405020304" pitchFamily="18" charset="0"/>
              </a:rPr>
              <a:t>1. Based on Heb 10:1-18</a:t>
            </a:r>
            <a:r>
              <a:rPr lang="en-US" sz="1200" dirty="0">
                <a:solidFill>
                  <a:schemeClr val="tx1"/>
                </a:solidFill>
                <a:latin typeface="Times New Roman" panose="02020603050405020304" pitchFamily="18" charset="0"/>
                <a:cs typeface="Times New Roman" panose="02020603050405020304" pitchFamily="18" charset="0"/>
              </a:rPr>
              <a:t>. On the left is the earthly sanctuary, on the right the heavenly. This picture is the last one illustrating the expository unit that began in Hebrews </a:t>
            </a:r>
            <a:r>
              <a:rPr lang="en-US" sz="1200" dirty="0" smtClean="0">
                <a:solidFill>
                  <a:schemeClr val="tx1"/>
                </a:solidFill>
                <a:latin typeface="Times New Roman" panose="02020603050405020304" pitchFamily="18" charset="0"/>
                <a:cs typeface="Times New Roman" panose="02020603050405020304" pitchFamily="18" charset="0"/>
              </a:rPr>
              <a:t>7:1; BKC. Thus there is a </a:t>
            </a:r>
            <a:r>
              <a:rPr lang="en-US" sz="1200" dirty="0">
                <a:solidFill>
                  <a:schemeClr val="tx1"/>
                </a:solidFill>
                <a:latin typeface="Times New Roman" panose="02020603050405020304" pitchFamily="18" charset="0"/>
                <a:cs typeface="Times New Roman" panose="02020603050405020304" pitchFamily="18" charset="0"/>
              </a:rPr>
              <a:t>red veil </a:t>
            </a:r>
            <a:r>
              <a:rPr lang="en-US" sz="1200" dirty="0" smtClean="0">
                <a:solidFill>
                  <a:schemeClr val="tx1"/>
                </a:solidFill>
                <a:latin typeface="Times New Roman" panose="02020603050405020304" pitchFamily="18" charset="0"/>
                <a:cs typeface="Times New Roman" panose="02020603050405020304" pitchFamily="18" charset="0"/>
              </a:rPr>
              <a:t>permanently open, here and in five previous pictures. </a:t>
            </a:r>
            <a:r>
              <a:rPr lang="en-US" sz="1200" dirty="0">
                <a:solidFill>
                  <a:schemeClr val="tx1"/>
                </a:solidFill>
                <a:latin typeface="Times New Roman" panose="02020603050405020304" pitchFamily="18" charset="0"/>
                <a:cs typeface="Times New Roman" panose="02020603050405020304" pitchFamily="18" charset="0"/>
              </a:rPr>
              <a:t>O</a:t>
            </a:r>
            <a:r>
              <a:rPr lang="en-US" sz="1200" dirty="0" smtClean="0">
                <a:solidFill>
                  <a:schemeClr val="tx1"/>
                </a:solidFill>
                <a:latin typeface="Times New Roman" panose="02020603050405020304" pitchFamily="18" charset="0"/>
                <a:cs typeface="Times New Roman" panose="02020603050405020304" pitchFamily="18" charset="0"/>
              </a:rPr>
              <a:t>ur high priest’s ministry in heaven is superior to the Aaronic earthly ministry  Heb 9:1-10:18. </a:t>
            </a:r>
            <a:r>
              <a:rPr lang="en-US" sz="1200" u="sng" dirty="0" smtClean="0">
                <a:solidFill>
                  <a:schemeClr val="tx1"/>
                </a:solidFill>
                <a:latin typeface="Times New Roman" panose="02020603050405020304" pitchFamily="18" charset="0"/>
                <a:cs typeface="Times New Roman" panose="02020603050405020304" pitchFamily="18" charset="0"/>
              </a:rPr>
              <a:t>For the Law</a:t>
            </a:r>
            <a:r>
              <a:rPr lang="en-US" sz="1200" dirty="0" smtClean="0">
                <a:solidFill>
                  <a:schemeClr val="tx1"/>
                </a:solidFill>
                <a:latin typeface="Times New Roman" panose="02020603050405020304" pitchFamily="18" charset="0"/>
                <a:cs typeface="Times New Roman" panose="02020603050405020304" pitchFamily="18" charset="0"/>
              </a:rPr>
              <a:t> Heb 10:1, The author states that Hebrews 10:1-18 is a summary of chapter 9. The many sacrifices of the earthly tabernacle are an outward expression of the sacrifice of a contrite heart Ps 51:17. </a:t>
            </a:r>
            <a:r>
              <a:rPr lang="en-US" sz="1200" u="sng" dirty="0" smtClean="0">
                <a:solidFill>
                  <a:schemeClr val="tx1"/>
                </a:solidFill>
                <a:latin typeface="Times New Roman" panose="02020603050405020304" pitchFamily="18" charset="0"/>
                <a:cs typeface="Times New Roman" panose="02020603050405020304" pitchFamily="18" charset="0"/>
              </a:rPr>
              <a:t>Once for all</a:t>
            </a:r>
            <a:r>
              <a:rPr lang="en-US" sz="1200" dirty="0" smtClean="0">
                <a:solidFill>
                  <a:schemeClr val="tx1"/>
                </a:solidFill>
                <a:latin typeface="Times New Roman" panose="02020603050405020304" pitchFamily="18" charset="0"/>
                <a:cs typeface="Times New Roman" panose="02020603050405020304" pitchFamily="18" charset="0"/>
              </a:rPr>
              <a:t> Heb 10:10, Jesus Christ in His superior sacrifice did the Father’s will. We have been sanctified, set apart to worship God by faith. </a:t>
            </a:r>
            <a:r>
              <a:rPr lang="en-US" sz="1200" u="sng" dirty="0">
                <a:solidFill>
                  <a:schemeClr val="tx1"/>
                </a:solidFill>
                <a:latin typeface="Times New Roman" panose="02020603050405020304" pitchFamily="18" charset="0"/>
                <a:cs typeface="Times New Roman" panose="02020603050405020304" pitchFamily="18" charset="0"/>
              </a:rPr>
              <a:t>Cain and Abel talking</a:t>
            </a:r>
            <a:r>
              <a:rPr lang="en-US" sz="1200" dirty="0">
                <a:solidFill>
                  <a:schemeClr val="tx1"/>
                </a:solidFill>
                <a:latin typeface="Times New Roman" panose="02020603050405020304" pitchFamily="18" charset="0"/>
                <a:cs typeface="Times New Roman" panose="02020603050405020304" pitchFamily="18" charset="0"/>
              </a:rPr>
              <a:t>: </a:t>
            </a:r>
            <a:r>
              <a:rPr lang="en-US" sz="1200" dirty="0" smtClean="0">
                <a:solidFill>
                  <a:schemeClr val="tx1"/>
                </a:solidFill>
                <a:latin typeface="Times New Roman" panose="02020603050405020304" pitchFamily="18" charset="0"/>
                <a:cs typeface="Times New Roman" panose="02020603050405020304" pitchFamily="18" charset="0"/>
              </a:rPr>
              <a:t>The first one who worshiped by faith was Abel Heb 11:4. We picture Cain turned away from seeing the Lamb of God. But Abel by faith sees the Lamb and believes the Word.  </a:t>
            </a:r>
            <a:r>
              <a:rPr lang="en-US" sz="1200" u="sng" dirty="0" smtClean="0">
                <a:solidFill>
                  <a:schemeClr val="tx1"/>
                </a:solidFill>
                <a:latin typeface="Times New Roman" panose="02020603050405020304" pitchFamily="18" charset="0"/>
                <a:cs typeface="Times New Roman" panose="02020603050405020304" pitchFamily="18" charset="0"/>
              </a:rPr>
              <a:t>And every priest</a:t>
            </a:r>
            <a:r>
              <a:rPr lang="en-US" sz="1200" dirty="0" smtClean="0">
                <a:solidFill>
                  <a:schemeClr val="tx1"/>
                </a:solidFill>
                <a:latin typeface="Times New Roman" panose="02020603050405020304" pitchFamily="18" charset="0"/>
                <a:cs typeface="Times New Roman" panose="02020603050405020304" pitchFamily="18" charset="0"/>
              </a:rPr>
              <a:t> Heb 10:11, Sacrifice in the earthly tabernacle was repeated in many scenarios. </a:t>
            </a:r>
            <a:r>
              <a:rPr lang="en-US" sz="1200" u="sng" dirty="0" smtClean="0">
                <a:solidFill>
                  <a:schemeClr val="tx1"/>
                </a:solidFill>
                <a:latin typeface="Times New Roman" panose="02020603050405020304" pitchFamily="18" charset="0"/>
                <a:cs typeface="Times New Roman" panose="02020603050405020304" pitchFamily="18" charset="0"/>
              </a:rPr>
              <a:t>He sat down</a:t>
            </a:r>
            <a:r>
              <a:rPr lang="en-US" sz="1200" dirty="0" smtClean="0">
                <a:solidFill>
                  <a:schemeClr val="tx1"/>
                </a:solidFill>
                <a:latin typeface="Times New Roman" panose="02020603050405020304" pitchFamily="18" charset="0"/>
                <a:cs typeface="Times New Roman" panose="02020603050405020304" pitchFamily="18" charset="0"/>
              </a:rPr>
              <a:t> Heb 10:12, Christ’s sacrifice was never repeated Heb 10:12-18.   </a:t>
            </a:r>
          </a:p>
        </p:txBody>
      </p:sp>
      <p:sp>
        <p:nvSpPr>
          <p:cNvPr id="28" name="Rectangular Callout 27"/>
          <p:cNvSpPr/>
          <p:nvPr/>
        </p:nvSpPr>
        <p:spPr>
          <a:xfrm>
            <a:off x="0" y="1636787"/>
            <a:ext cx="3326208" cy="3412094"/>
          </a:xfrm>
          <a:prstGeom prst="wedgeRectCallout">
            <a:avLst>
              <a:gd name="adj1" fmla="val 95521"/>
              <a:gd name="adj2" fmla="val -20635"/>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sz="1200" dirty="0">
                <a:solidFill>
                  <a:schemeClr val="tx1"/>
                </a:solidFill>
                <a:latin typeface="Times New Roman" panose="02020603050405020304" pitchFamily="18" charset="0"/>
                <a:cs typeface="Times New Roman" panose="02020603050405020304" pitchFamily="18" charset="0"/>
              </a:rPr>
              <a:t>2</a:t>
            </a:r>
            <a:r>
              <a:rPr lang="en-US" sz="1200" dirty="0" smtClean="0">
                <a:solidFill>
                  <a:schemeClr val="tx1"/>
                </a:solidFill>
                <a:latin typeface="Times New Roman" panose="02020603050405020304" pitchFamily="18" charset="0"/>
                <a:cs typeface="Times New Roman" panose="02020603050405020304" pitchFamily="18" charset="0"/>
              </a:rPr>
              <a:t>. Heb 10:1-4 </a:t>
            </a:r>
            <a:r>
              <a:rPr lang="en-US" sz="1200" u="sng" dirty="0" smtClean="0">
                <a:solidFill>
                  <a:schemeClr val="tx1"/>
                </a:solidFill>
                <a:latin typeface="Times New Roman" panose="02020603050405020304" pitchFamily="18" charset="0"/>
                <a:cs typeface="Times New Roman" panose="02020603050405020304" pitchFamily="18" charset="0"/>
              </a:rPr>
              <a:t>For the Law</a:t>
            </a:r>
            <a:r>
              <a:rPr lang="en-US" sz="1200" dirty="0" smtClean="0">
                <a:solidFill>
                  <a:schemeClr val="tx1"/>
                </a:solidFill>
                <a:latin typeface="Times New Roman" panose="02020603050405020304" pitchFamily="18" charset="0"/>
                <a:cs typeface="Times New Roman" panose="02020603050405020304" pitchFamily="18" charset="0"/>
              </a:rPr>
              <a:t>: Though a shadow, the tabernacle served the purpose that God intended. </a:t>
            </a:r>
            <a:r>
              <a:rPr lang="en-US" sz="1200" u="sng" dirty="0" smtClean="0">
                <a:solidFill>
                  <a:schemeClr val="tx1"/>
                </a:solidFill>
                <a:latin typeface="Times New Roman" panose="02020603050405020304" pitchFamily="18" charset="0"/>
                <a:cs typeface="Times New Roman" panose="02020603050405020304" pitchFamily="18" charset="0"/>
              </a:rPr>
              <a:t>Lower right</a:t>
            </a:r>
            <a:r>
              <a:rPr lang="en-US" sz="1200" dirty="0" smtClean="0">
                <a:solidFill>
                  <a:schemeClr val="tx1"/>
                </a:solidFill>
                <a:latin typeface="Times New Roman" panose="02020603050405020304" pitchFamily="18" charset="0"/>
                <a:cs typeface="Times New Roman" panose="02020603050405020304" pitchFamily="18" charset="0"/>
              </a:rPr>
              <a:t>: Looking over the ministry is a worshiper eating unleavened bread. He, like all </a:t>
            </a:r>
            <a:r>
              <a:rPr lang="en-US" sz="1200" dirty="0">
                <a:solidFill>
                  <a:schemeClr val="tx1"/>
                </a:solidFill>
                <a:latin typeface="Times New Roman" panose="02020603050405020304" pitchFamily="18" charset="0"/>
                <a:cs typeface="Times New Roman" panose="02020603050405020304" pitchFamily="18" charset="0"/>
              </a:rPr>
              <a:t>those who worshiped in the </a:t>
            </a:r>
            <a:r>
              <a:rPr lang="en-US" sz="1200" dirty="0" smtClean="0">
                <a:solidFill>
                  <a:schemeClr val="tx1"/>
                </a:solidFill>
                <a:latin typeface="Times New Roman" panose="02020603050405020304" pitchFamily="18" charset="0"/>
                <a:cs typeface="Times New Roman" panose="02020603050405020304" pitchFamily="18" charset="0"/>
              </a:rPr>
              <a:t>desert, had eaten </a:t>
            </a:r>
            <a:r>
              <a:rPr lang="en-US" sz="1200" dirty="0">
                <a:solidFill>
                  <a:schemeClr val="tx1"/>
                </a:solidFill>
                <a:latin typeface="Times New Roman" panose="02020603050405020304" pitchFamily="18" charset="0"/>
                <a:cs typeface="Times New Roman" panose="02020603050405020304" pitchFamily="18" charset="0"/>
              </a:rPr>
              <a:t>the Passover</a:t>
            </a:r>
            <a:r>
              <a:rPr lang="en-US" sz="1200" dirty="0" smtClean="0">
                <a:solidFill>
                  <a:schemeClr val="tx1"/>
                </a:solidFill>
                <a:latin typeface="Times New Roman" panose="02020603050405020304" pitchFamily="18" charset="0"/>
                <a:cs typeface="Times New Roman" panose="02020603050405020304" pitchFamily="18" charset="0"/>
              </a:rPr>
              <a:t>. He sees Moses, the Levites and the priests but he is not allowed inside </a:t>
            </a:r>
            <a:r>
              <a:rPr lang="en-US" sz="1200" dirty="0">
                <a:solidFill>
                  <a:schemeClr val="tx1"/>
                </a:solidFill>
                <a:latin typeface="Times New Roman" panose="02020603050405020304" pitchFamily="18" charset="0"/>
                <a:cs typeface="Times New Roman" panose="02020603050405020304" pitchFamily="18" charset="0"/>
              </a:rPr>
              <a:t>the tabernacle</a:t>
            </a:r>
            <a:r>
              <a:rPr lang="en-US" sz="1200" dirty="0" smtClean="0">
                <a:solidFill>
                  <a:schemeClr val="tx1"/>
                </a:solidFill>
                <a:latin typeface="Times New Roman" panose="02020603050405020304" pitchFamily="18" charset="0"/>
                <a:cs typeface="Times New Roman" panose="02020603050405020304" pitchFamily="18" charset="0"/>
              </a:rPr>
              <a:t>. His sacrifice is a broken spirit Ps 51:17. </a:t>
            </a:r>
            <a:r>
              <a:rPr lang="en-US" sz="1200" u="sng" dirty="0" smtClean="0">
                <a:solidFill>
                  <a:schemeClr val="tx1"/>
                </a:solidFill>
                <a:latin typeface="Times New Roman" panose="02020603050405020304" pitchFamily="18" charset="0"/>
                <a:cs typeface="Times New Roman" panose="02020603050405020304" pitchFamily="18" charset="0"/>
              </a:rPr>
              <a:t>Center left</a:t>
            </a:r>
            <a:r>
              <a:rPr lang="en-US" sz="1200" dirty="0" smtClean="0">
                <a:solidFill>
                  <a:schemeClr val="tx1"/>
                </a:solidFill>
                <a:latin typeface="Times New Roman" panose="02020603050405020304" pitchFamily="18" charset="0"/>
                <a:cs typeface="Times New Roman" panose="02020603050405020304" pitchFamily="18" charset="0"/>
              </a:rPr>
              <a:t>: By faith Moses inaugurated the Law by blood. </a:t>
            </a:r>
            <a:r>
              <a:rPr lang="en-US" sz="1200" u="sng" dirty="0" smtClean="0">
                <a:solidFill>
                  <a:schemeClr val="tx1"/>
                </a:solidFill>
                <a:latin typeface="Times New Roman" panose="02020603050405020304" pitchFamily="18" charset="0"/>
                <a:cs typeface="Times New Roman" panose="02020603050405020304" pitchFamily="18" charset="0"/>
              </a:rPr>
              <a:t>Right</a:t>
            </a:r>
            <a:r>
              <a:rPr lang="en-US" sz="1200" dirty="0" smtClean="0">
                <a:solidFill>
                  <a:schemeClr val="tx1"/>
                </a:solidFill>
                <a:latin typeface="Times New Roman" panose="02020603050405020304" pitchFamily="18" charset="0"/>
                <a:cs typeface="Times New Roman" panose="02020603050405020304" pitchFamily="18" charset="0"/>
              </a:rPr>
              <a:t>: By faith the Levite turns to God in the daily sacrifices. </a:t>
            </a:r>
            <a:r>
              <a:rPr lang="en-US" sz="1200" u="sng" dirty="0" smtClean="0">
                <a:solidFill>
                  <a:schemeClr val="tx1"/>
                </a:solidFill>
                <a:latin typeface="Times New Roman" panose="02020603050405020304" pitchFamily="18" charset="0"/>
                <a:cs typeface="Times New Roman" panose="02020603050405020304" pitchFamily="18" charset="0"/>
              </a:rPr>
              <a:t>Lower left</a:t>
            </a:r>
            <a:r>
              <a:rPr lang="en-US" sz="1200" dirty="0" smtClean="0">
                <a:solidFill>
                  <a:schemeClr val="tx1"/>
                </a:solidFill>
                <a:latin typeface="Times New Roman" panose="02020603050405020304" pitchFamily="18" charset="0"/>
                <a:cs typeface="Times New Roman" panose="02020603050405020304" pitchFamily="18" charset="0"/>
              </a:rPr>
              <a:t>: By faith Aaron and his sons </a:t>
            </a:r>
            <a:r>
              <a:rPr lang="en-US" sz="1200" dirty="0" err="1" smtClean="0">
                <a:solidFill>
                  <a:schemeClr val="tx1"/>
                </a:solidFill>
                <a:latin typeface="Times New Roman" panose="02020603050405020304" pitchFamily="18" charset="0"/>
                <a:cs typeface="Times New Roman" panose="02020603050405020304" pitchFamily="18" charset="0"/>
              </a:rPr>
              <a:t>placee</a:t>
            </a:r>
            <a:r>
              <a:rPr lang="en-US" sz="1200" dirty="0" smtClean="0">
                <a:solidFill>
                  <a:schemeClr val="tx1"/>
                </a:solidFill>
                <a:latin typeface="Times New Roman" panose="02020603050405020304" pitchFamily="18" charset="0"/>
                <a:cs typeface="Times New Roman" panose="02020603050405020304" pitchFamily="18" charset="0"/>
              </a:rPr>
              <a:t> their hands on the head of a bull then sprinkle the blood on the mercy seat on the Day of Atonement. The blood co</a:t>
            </a:r>
            <a:r>
              <a:rPr lang="en-US" sz="1200" i="1" dirty="0" smtClean="0">
                <a:solidFill>
                  <a:schemeClr val="tx1"/>
                </a:solidFill>
                <a:latin typeface="Times New Roman" panose="02020603050405020304" pitchFamily="18" charset="0"/>
                <a:cs typeface="Times New Roman" panose="02020603050405020304" pitchFamily="18" charset="0"/>
              </a:rPr>
              <a:t>u</a:t>
            </a:r>
            <a:r>
              <a:rPr lang="en-US" sz="1200" dirty="0" smtClean="0">
                <a:solidFill>
                  <a:schemeClr val="tx1"/>
                </a:solidFill>
                <a:latin typeface="Times New Roman" panose="02020603050405020304" pitchFamily="18" charset="0"/>
                <a:cs typeface="Times New Roman" panose="02020603050405020304" pitchFamily="18" charset="0"/>
              </a:rPr>
              <a:t>ld never make perfect the worshiper Heb 10:1-4</a:t>
            </a:r>
            <a:r>
              <a:rPr lang="en-US" sz="1200" dirty="0">
                <a:solidFill>
                  <a:schemeClr val="tx1"/>
                </a:solidFill>
                <a:latin typeface="Times New Roman" panose="02020603050405020304" pitchFamily="18" charset="0"/>
                <a:cs typeface="Times New Roman" panose="02020603050405020304" pitchFamily="18" charset="0"/>
              </a:rPr>
              <a:t>. N</a:t>
            </a:r>
            <a:r>
              <a:rPr lang="en-US" sz="1200" dirty="0" smtClean="0">
                <a:solidFill>
                  <a:schemeClr val="tx1"/>
                </a:solidFill>
                <a:latin typeface="Times New Roman" panose="02020603050405020304" pitchFamily="18" charset="0"/>
                <a:cs typeface="Times New Roman" panose="02020603050405020304" pitchFamily="18" charset="0"/>
              </a:rPr>
              <a:t>o </a:t>
            </a:r>
            <a:r>
              <a:rPr lang="en-US" sz="1200" dirty="0">
                <a:solidFill>
                  <a:schemeClr val="tx1"/>
                </a:solidFill>
                <a:latin typeface="Times New Roman" panose="02020603050405020304" pitchFamily="18" charset="0"/>
                <a:cs typeface="Times New Roman" panose="02020603050405020304" pitchFamily="18" charset="0"/>
              </a:rPr>
              <a:t>sacrifice was final, they always had to be </a:t>
            </a:r>
            <a:r>
              <a:rPr lang="en-US" sz="1200" dirty="0" smtClean="0">
                <a:solidFill>
                  <a:schemeClr val="tx1"/>
                </a:solidFill>
                <a:latin typeface="Times New Roman" panose="02020603050405020304" pitchFamily="18" charset="0"/>
                <a:cs typeface="Times New Roman" panose="02020603050405020304" pitchFamily="18" charset="0"/>
              </a:rPr>
              <a:t>repeated Heb 10:11. So the picture emphasizes the drab color of the sea cow skins over the tabernacle vs the glory of heaven.</a:t>
            </a:r>
            <a:endParaRPr lang="en-US" sz="1200" dirty="0">
              <a:solidFill>
                <a:schemeClr val="tx1"/>
              </a:solidFill>
              <a:latin typeface="Times New Roman" panose="02020603050405020304" pitchFamily="18" charset="0"/>
              <a:cs typeface="Times New Roman" panose="02020603050405020304" pitchFamily="18" charset="0"/>
            </a:endParaRPr>
          </a:p>
        </p:txBody>
      </p:sp>
      <p:sp>
        <p:nvSpPr>
          <p:cNvPr id="29" name="Rectangular Callout 28"/>
          <p:cNvSpPr/>
          <p:nvPr/>
        </p:nvSpPr>
        <p:spPr>
          <a:xfrm>
            <a:off x="0" y="5110264"/>
            <a:ext cx="4866968" cy="1747736"/>
          </a:xfrm>
          <a:prstGeom prst="wedgeRectCallout">
            <a:avLst>
              <a:gd name="adj1" fmla="val 97153"/>
              <a:gd name="adj2" fmla="val -14953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sz="1200" dirty="0" smtClean="0">
                <a:solidFill>
                  <a:schemeClr val="tx1"/>
                </a:solidFill>
                <a:latin typeface="Times New Roman" panose="02020603050405020304" pitchFamily="18" charset="0"/>
                <a:cs typeface="Times New Roman" panose="02020603050405020304" pitchFamily="18" charset="0"/>
              </a:rPr>
              <a:t>3. Heb 10:5-10 </a:t>
            </a:r>
            <a:r>
              <a:rPr lang="en-US" sz="1200" u="sng" dirty="0" smtClean="0">
                <a:solidFill>
                  <a:schemeClr val="tx1"/>
                </a:solidFill>
                <a:latin typeface="Times New Roman" panose="02020603050405020304" pitchFamily="18" charset="0"/>
                <a:cs typeface="Times New Roman" panose="02020603050405020304" pitchFamily="18" charset="0"/>
              </a:rPr>
              <a:t>Once for all, center right</a:t>
            </a:r>
            <a:r>
              <a:rPr lang="en-US" sz="1200" dirty="0" smtClean="0">
                <a:solidFill>
                  <a:schemeClr val="tx1"/>
                </a:solidFill>
                <a:latin typeface="Times New Roman" panose="02020603050405020304" pitchFamily="18" charset="0"/>
                <a:cs typeface="Times New Roman" panose="02020603050405020304" pitchFamily="18" charset="0"/>
              </a:rPr>
              <a:t>:  </a:t>
            </a:r>
            <a:r>
              <a:rPr lang="en-US" sz="1200" dirty="0">
                <a:solidFill>
                  <a:schemeClr val="tx1"/>
                </a:solidFill>
                <a:latin typeface="Times New Roman" panose="02020603050405020304" pitchFamily="18" charset="0"/>
                <a:cs typeface="Times New Roman" panose="02020603050405020304" pitchFamily="18" charset="0"/>
              </a:rPr>
              <a:t>Perfection had to await the inauguration of the New Covenant Heb 10:5-10. </a:t>
            </a:r>
            <a:r>
              <a:rPr lang="en-US" sz="1200" dirty="0" smtClean="0">
                <a:solidFill>
                  <a:schemeClr val="tx1"/>
                </a:solidFill>
                <a:latin typeface="Times New Roman" panose="02020603050405020304" pitchFamily="18" charset="0"/>
                <a:cs typeface="Times New Roman" panose="02020603050405020304" pitchFamily="18" charset="0"/>
              </a:rPr>
              <a:t>Jesus of Nazareth did the will of God in becoming the sacrifice for sin once for all Heb 7:27; 9:12. </a:t>
            </a:r>
            <a:r>
              <a:rPr lang="en-US" sz="1200" dirty="0">
                <a:solidFill>
                  <a:schemeClr val="tx1"/>
                </a:solidFill>
                <a:latin typeface="Times New Roman" panose="02020603050405020304" pitchFamily="18" charset="0"/>
                <a:cs typeface="Times New Roman" panose="02020603050405020304" pitchFamily="18" charset="0"/>
              </a:rPr>
              <a:t>He is able to sprinkle many people as a priest does in order to purity </a:t>
            </a:r>
            <a:r>
              <a:rPr lang="en-US" sz="1200" dirty="0" smtClean="0">
                <a:solidFill>
                  <a:schemeClr val="tx1"/>
                </a:solidFill>
                <a:latin typeface="Times New Roman" panose="02020603050405020304" pitchFamily="18" charset="0"/>
                <a:cs typeface="Times New Roman" panose="02020603050405020304" pitchFamily="18" charset="0"/>
              </a:rPr>
              <a:t>them Isa 52:15; </a:t>
            </a:r>
            <a:r>
              <a:rPr lang="en-US" sz="1200" dirty="0">
                <a:solidFill>
                  <a:schemeClr val="tx1"/>
                </a:solidFill>
                <a:latin typeface="Times New Roman" panose="02020603050405020304" pitchFamily="18" charset="0"/>
                <a:cs typeface="Times New Roman" panose="02020603050405020304" pitchFamily="18" charset="0"/>
              </a:rPr>
              <a:t>1 Pet 1:2. </a:t>
            </a:r>
            <a:r>
              <a:rPr lang="en-US" sz="1200" dirty="0" smtClean="0">
                <a:solidFill>
                  <a:schemeClr val="tx1"/>
                </a:solidFill>
                <a:latin typeface="Times New Roman" panose="02020603050405020304" pitchFamily="18" charset="0"/>
                <a:cs typeface="Times New Roman" panose="02020603050405020304" pitchFamily="18" charset="0"/>
              </a:rPr>
              <a:t> The Holy Spirit bears witness applying </a:t>
            </a:r>
            <a:r>
              <a:rPr lang="en-US" sz="1200" dirty="0">
                <a:solidFill>
                  <a:schemeClr val="tx1"/>
                </a:solidFill>
                <a:latin typeface="Times New Roman" panose="02020603050405020304" pitchFamily="18" charset="0"/>
                <a:cs typeface="Times New Roman" panose="02020603050405020304" pitchFamily="18" charset="0"/>
              </a:rPr>
              <a:t>the </a:t>
            </a:r>
            <a:r>
              <a:rPr lang="en-US" sz="1200" dirty="0" smtClean="0">
                <a:solidFill>
                  <a:schemeClr val="tx1"/>
                </a:solidFill>
                <a:latin typeface="Times New Roman" panose="02020603050405020304" pitchFamily="18" charset="0"/>
                <a:cs typeface="Times New Roman" panose="02020603050405020304" pitchFamily="18" charset="0"/>
              </a:rPr>
              <a:t>sacrifice to the many who come to him by faith. Our </a:t>
            </a:r>
            <a:r>
              <a:rPr lang="en-US" sz="1200" dirty="0">
                <a:solidFill>
                  <a:schemeClr val="tx1"/>
                </a:solidFill>
                <a:latin typeface="Times New Roman" panose="02020603050405020304" pitchFamily="18" charset="0"/>
                <a:cs typeface="Times New Roman" panose="02020603050405020304" pitchFamily="18" charset="0"/>
              </a:rPr>
              <a:t>picture features a herd of sheep feeding in green pasture</a:t>
            </a:r>
            <a:r>
              <a:rPr lang="en-US" sz="1200" dirty="0" smtClean="0">
                <a:solidFill>
                  <a:schemeClr val="tx1"/>
                </a:solidFill>
                <a:latin typeface="Times New Roman" panose="02020603050405020304" pitchFamily="18" charset="0"/>
                <a:cs typeface="Times New Roman" panose="02020603050405020304" pitchFamily="18" charset="0"/>
              </a:rPr>
              <a:t>. His sheep have been sanctified, set apart for guilt-free service to God Heb 2:11. One by one the sheep hear his voice and come to Him Heb 11:6. The first one who came by faith was Abel Heb 11:4. </a:t>
            </a:r>
            <a:endParaRPr lang="en-US" sz="1200" dirty="0">
              <a:solidFill>
                <a:schemeClr val="tx1"/>
              </a:solidFill>
              <a:latin typeface="Times New Roman" panose="02020603050405020304" pitchFamily="18" charset="0"/>
              <a:cs typeface="Times New Roman" panose="02020603050405020304" pitchFamily="18" charset="0"/>
            </a:endParaRPr>
          </a:p>
        </p:txBody>
      </p:sp>
      <p:sp>
        <p:nvSpPr>
          <p:cNvPr id="33" name="Rectangular Callout 32"/>
          <p:cNvSpPr/>
          <p:nvPr/>
        </p:nvSpPr>
        <p:spPr>
          <a:xfrm>
            <a:off x="8758989" y="5048881"/>
            <a:ext cx="3433011" cy="1809118"/>
          </a:xfrm>
          <a:prstGeom prst="wedgeRectCallout">
            <a:avLst>
              <a:gd name="adj1" fmla="val -60134"/>
              <a:gd name="adj2" fmla="val -27582"/>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sz="1200" dirty="0" smtClean="0">
                <a:solidFill>
                  <a:schemeClr val="tx1"/>
                </a:solidFill>
                <a:latin typeface="Times New Roman" panose="02020603050405020304" pitchFamily="18" charset="0"/>
                <a:cs typeface="Times New Roman" panose="02020603050405020304" pitchFamily="18" charset="0"/>
              </a:rPr>
              <a:t> 5. </a:t>
            </a:r>
            <a:r>
              <a:rPr lang="en-US" sz="1200" u="sng" dirty="0" smtClean="0">
                <a:solidFill>
                  <a:schemeClr val="tx1"/>
                </a:solidFill>
                <a:latin typeface="Times New Roman" panose="02020603050405020304" pitchFamily="18" charset="0"/>
                <a:cs typeface="Times New Roman" panose="02020603050405020304" pitchFamily="18" charset="0"/>
              </a:rPr>
              <a:t>And every priest</a:t>
            </a:r>
            <a:r>
              <a:rPr lang="en-US" sz="1200" dirty="0" smtClean="0">
                <a:solidFill>
                  <a:schemeClr val="tx1"/>
                </a:solidFill>
                <a:latin typeface="Times New Roman" panose="02020603050405020304" pitchFamily="18" charset="0"/>
                <a:cs typeface="Times New Roman" panose="02020603050405020304" pitchFamily="18" charset="0"/>
              </a:rPr>
              <a:t>, Heb 10:11. The Levitical priests could never sit down while they worked because their mission was never done. There sacrificial ministry was never completed. The furniture in the tabernacle did not include a chair. Besides, they offered the same sacrifices day after day. Nothing really varied from year to year. The constant repetition was proof that their sacrifices did not take away sin.</a:t>
            </a:r>
          </a:p>
        </p:txBody>
      </p:sp>
      <p:sp>
        <p:nvSpPr>
          <p:cNvPr id="14" name="Rectangular Callout 13"/>
          <p:cNvSpPr/>
          <p:nvPr/>
        </p:nvSpPr>
        <p:spPr>
          <a:xfrm>
            <a:off x="8768304" y="-22381"/>
            <a:ext cx="3433011" cy="2319014"/>
          </a:xfrm>
          <a:prstGeom prst="wedgeRectCallout">
            <a:avLst>
              <a:gd name="adj1" fmla="val -81364"/>
              <a:gd name="adj2" fmla="val 36546"/>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sz="1200" dirty="0" smtClean="0">
                <a:solidFill>
                  <a:schemeClr val="tx1"/>
                </a:solidFill>
                <a:latin typeface="Times New Roman" panose="02020603050405020304" pitchFamily="18" charset="0"/>
                <a:cs typeface="Times New Roman" panose="02020603050405020304" pitchFamily="18" charset="0"/>
              </a:rPr>
              <a:t>7. </a:t>
            </a:r>
            <a:r>
              <a:rPr lang="en-US" sz="1200" u="sng" dirty="0" smtClean="0">
                <a:solidFill>
                  <a:schemeClr val="tx1"/>
                </a:solidFill>
                <a:latin typeface="Times New Roman" panose="02020603050405020304" pitchFamily="18" charset="0"/>
                <a:cs typeface="Times New Roman" panose="02020603050405020304" pitchFamily="18" charset="0"/>
              </a:rPr>
              <a:t>The dark foreboding closed tabernacle vs the bright inviting open way to Go</a:t>
            </a:r>
            <a:r>
              <a:rPr lang="en-US" sz="1200" dirty="0" smtClean="0">
                <a:solidFill>
                  <a:schemeClr val="tx1"/>
                </a:solidFill>
                <a:latin typeface="Times New Roman" panose="02020603050405020304" pitchFamily="18" charset="0"/>
                <a:cs typeface="Times New Roman" panose="02020603050405020304" pitchFamily="18" charset="0"/>
              </a:rPr>
              <a:t>d.  Four layers covered the tabernacle seen in the doorway: white linen, matted goat hair, sheep skin, and sea cow leather. These veils was designed to conceal. But the heavenly sanctuary is designed to reveal that the only way is Jesus. The picture is designed to reveal that if  you miss the way of the cross, there is no other sacrifice for sins Heb 10:26. No one goes to  heaven without going through the veil of His flesh Heb 10:19-20. We have to keep this truth in mind as we go to the following faith narrative.  </a:t>
            </a:r>
            <a:endParaRPr lang="en-US" sz="1200" dirty="0">
              <a:solidFill>
                <a:schemeClr val="tx1"/>
              </a:solidFill>
              <a:latin typeface="Times New Roman" panose="02020603050405020304" pitchFamily="18" charset="0"/>
              <a:cs typeface="Times New Roman" panose="02020603050405020304" pitchFamily="18" charset="0"/>
            </a:endParaRPr>
          </a:p>
        </p:txBody>
      </p:sp>
      <p:sp>
        <p:nvSpPr>
          <p:cNvPr id="15" name="Rectangular Callout 14"/>
          <p:cNvSpPr/>
          <p:nvPr/>
        </p:nvSpPr>
        <p:spPr>
          <a:xfrm>
            <a:off x="4948083" y="5117638"/>
            <a:ext cx="3731481" cy="1747736"/>
          </a:xfrm>
          <a:prstGeom prst="wedgeRectCallout">
            <a:avLst>
              <a:gd name="adj1" fmla="val 31246"/>
              <a:gd name="adj2" fmla="val -75279"/>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sz="1200" dirty="0" smtClean="0">
                <a:solidFill>
                  <a:schemeClr val="tx1"/>
                </a:solidFill>
                <a:latin typeface="Times New Roman" panose="02020603050405020304" pitchFamily="18" charset="0"/>
                <a:cs typeface="Times New Roman" panose="02020603050405020304" pitchFamily="18" charset="0"/>
              </a:rPr>
              <a:t>4. </a:t>
            </a:r>
            <a:r>
              <a:rPr lang="en-US" sz="1200" u="sng" dirty="0" smtClean="0">
                <a:solidFill>
                  <a:schemeClr val="tx1"/>
                </a:solidFill>
                <a:latin typeface="Times New Roman" panose="02020603050405020304" pitchFamily="18" charset="0"/>
                <a:cs typeface="Times New Roman" panose="02020603050405020304" pitchFamily="18" charset="0"/>
              </a:rPr>
              <a:t>Cain and Abel talking, lower right</a:t>
            </a:r>
            <a:r>
              <a:rPr lang="en-US" sz="1200" dirty="0" smtClean="0">
                <a:solidFill>
                  <a:schemeClr val="tx1"/>
                </a:solidFill>
                <a:latin typeface="Times New Roman" panose="02020603050405020304" pitchFamily="18" charset="0"/>
                <a:cs typeface="Times New Roman" panose="02020603050405020304" pitchFamily="18" charset="0"/>
              </a:rPr>
              <a:t>: The Holy Spirit placed Abel as the first one in a long list of those who came to God by faith Heb 11:4. Both brothers knew God’s will but only Abel offered his sacrifice by faith. Abel </a:t>
            </a:r>
            <a:r>
              <a:rPr lang="en-US" sz="1200" dirty="0">
                <a:solidFill>
                  <a:schemeClr val="tx1"/>
                </a:solidFill>
                <a:latin typeface="Times New Roman" panose="02020603050405020304" pitchFamily="18" charset="0"/>
                <a:cs typeface="Times New Roman" panose="02020603050405020304" pitchFamily="18" charset="0"/>
              </a:rPr>
              <a:t>is shown speaking in Cain’s ear</a:t>
            </a:r>
            <a:r>
              <a:rPr lang="en-US" sz="1200" dirty="0" smtClean="0">
                <a:solidFill>
                  <a:schemeClr val="tx1"/>
                </a:solidFill>
                <a:latin typeface="Times New Roman" panose="02020603050405020304" pitchFamily="18" charset="0"/>
                <a:cs typeface="Times New Roman" panose="02020603050405020304" pitchFamily="18" charset="0"/>
              </a:rPr>
              <a:t>. </a:t>
            </a:r>
            <a:r>
              <a:rPr lang="en-US" sz="1200" dirty="0">
                <a:solidFill>
                  <a:schemeClr val="tx1"/>
                </a:solidFill>
                <a:latin typeface="Times New Roman" panose="02020603050405020304" pitchFamily="18" charset="0"/>
                <a:cs typeface="Times New Roman" panose="02020603050405020304" pitchFamily="18" charset="0"/>
              </a:rPr>
              <a:t>Cain has turned his back on God.</a:t>
            </a:r>
            <a:r>
              <a:rPr lang="en-US" sz="1200" dirty="0" smtClean="0">
                <a:solidFill>
                  <a:schemeClr val="tx1"/>
                </a:solidFill>
                <a:latin typeface="Times New Roman" panose="02020603050405020304" pitchFamily="18" charset="0"/>
                <a:cs typeface="Times New Roman" panose="02020603050405020304" pitchFamily="18" charset="0"/>
              </a:rPr>
              <a:t> But Abel is facing God. Though </a:t>
            </a:r>
            <a:r>
              <a:rPr lang="en-US" sz="1200" dirty="0">
                <a:solidFill>
                  <a:schemeClr val="tx1"/>
                </a:solidFill>
                <a:latin typeface="Times New Roman" panose="02020603050405020304" pitchFamily="18" charset="0"/>
                <a:cs typeface="Times New Roman" panose="02020603050405020304" pitchFamily="18" charset="0"/>
              </a:rPr>
              <a:t>long dead, he still </a:t>
            </a:r>
            <a:r>
              <a:rPr lang="en-US" sz="1200" dirty="0" smtClean="0">
                <a:solidFill>
                  <a:schemeClr val="tx1"/>
                </a:solidFill>
                <a:latin typeface="Times New Roman" panose="02020603050405020304" pitchFamily="18" charset="0"/>
                <a:cs typeface="Times New Roman" panose="02020603050405020304" pitchFamily="18" charset="0"/>
              </a:rPr>
              <a:t>speaks: Look unto me and be ye saved all the ends of the earth Isa 44:22.</a:t>
            </a:r>
            <a:endParaRPr lang="en-US" sz="1200" dirty="0">
              <a:solidFill>
                <a:schemeClr val="tx1"/>
              </a:solidFill>
              <a:latin typeface="Times New Roman" panose="02020603050405020304" pitchFamily="18" charset="0"/>
              <a:cs typeface="Times New Roman" panose="02020603050405020304" pitchFamily="18" charset="0"/>
            </a:endParaRPr>
          </a:p>
        </p:txBody>
      </p:sp>
      <p:sp>
        <p:nvSpPr>
          <p:cNvPr id="9" name="Rectangular Callout 8"/>
          <p:cNvSpPr/>
          <p:nvPr/>
        </p:nvSpPr>
        <p:spPr>
          <a:xfrm>
            <a:off x="8768304" y="2445488"/>
            <a:ext cx="3433011" cy="2479978"/>
          </a:xfrm>
          <a:prstGeom prst="wedgeRectCallout">
            <a:avLst>
              <a:gd name="adj1" fmla="val -100240"/>
              <a:gd name="adj2" fmla="val -68845"/>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sz="1200" dirty="0" smtClean="0">
                <a:solidFill>
                  <a:schemeClr val="tx1"/>
                </a:solidFill>
                <a:latin typeface="Times New Roman" panose="02020603050405020304" pitchFamily="18" charset="0"/>
                <a:cs typeface="Times New Roman" panose="02020603050405020304" pitchFamily="18" charset="0"/>
              </a:rPr>
              <a:t>6. </a:t>
            </a:r>
            <a:r>
              <a:rPr lang="en-US" sz="1200" u="sng" dirty="0">
                <a:solidFill>
                  <a:schemeClr val="tx1"/>
                </a:solidFill>
                <a:latin typeface="Times New Roman" panose="02020603050405020304" pitchFamily="18" charset="0"/>
                <a:cs typeface="Times New Roman" panose="02020603050405020304" pitchFamily="18" charset="0"/>
              </a:rPr>
              <a:t>Jesus sitting at the right hand of God</a:t>
            </a:r>
            <a:r>
              <a:rPr lang="en-US" sz="1200" dirty="0">
                <a:solidFill>
                  <a:schemeClr val="tx1"/>
                </a:solidFill>
                <a:latin typeface="Times New Roman" panose="02020603050405020304" pitchFamily="18" charset="0"/>
                <a:cs typeface="Times New Roman" panose="02020603050405020304" pitchFamily="18" charset="0"/>
              </a:rPr>
              <a:t>, Heb </a:t>
            </a:r>
            <a:r>
              <a:rPr lang="en-US" sz="1200" dirty="0" smtClean="0">
                <a:solidFill>
                  <a:schemeClr val="tx1"/>
                </a:solidFill>
                <a:latin typeface="Times New Roman" panose="02020603050405020304" pitchFamily="18" charset="0"/>
                <a:cs typeface="Times New Roman" panose="02020603050405020304" pitchFamily="18" charset="0"/>
              </a:rPr>
              <a:t>10:12-13: What constant sacrifices of thousands of animals in a thousand years could not accomplish, Christ accomplished with once sacrifice forever. The fact that Jesus sat down after He had ascended to the Father in heaven is proof that His work was completed Heb 1:3, 13; 8:1. In the composition, the cross is between the earth and heaven. He is the mediator who applies what He set out to do. Many will be sprinkled or they would never believe for the salvation of their souls. His grace is efficacious. God accomplishes his intended purpose against stubborn wills, blinded minds and hardened hearts.</a:t>
            </a:r>
          </a:p>
        </p:txBody>
      </p:sp>
    </p:spTree>
    <p:extLst>
      <p:ext uri="{BB962C8B-B14F-4D97-AF65-F5344CB8AC3E}">
        <p14:creationId xmlns:p14="http://schemas.microsoft.com/office/powerpoint/2010/main" val="249139426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66531" y="1575404"/>
            <a:ext cx="5167402" cy="3481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Rectangular Callout 26"/>
          <p:cNvSpPr/>
          <p:nvPr/>
        </p:nvSpPr>
        <p:spPr>
          <a:xfrm>
            <a:off x="0" y="0"/>
            <a:ext cx="8623300" cy="1479884"/>
          </a:xfrm>
          <a:prstGeom prst="wedgeRectCallout">
            <a:avLst>
              <a:gd name="adj1" fmla="val 20106"/>
              <a:gd name="adj2" fmla="val 99566"/>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tabLst>
                <a:tab pos="2292350" algn="l"/>
              </a:tabLst>
            </a:pPr>
            <a:r>
              <a:rPr lang="en-US" sz="1200" dirty="0" smtClean="0">
                <a:solidFill>
                  <a:schemeClr val="tx1"/>
                </a:solidFill>
                <a:latin typeface="Times New Roman" panose="02020603050405020304" pitchFamily="18" charset="0"/>
                <a:cs typeface="Times New Roman" panose="02020603050405020304" pitchFamily="18" charset="0"/>
              </a:rPr>
              <a:t>1. Based on Heb 10:19-31 </a:t>
            </a:r>
            <a:r>
              <a:rPr lang="en-US" sz="1200" dirty="0">
                <a:solidFill>
                  <a:schemeClr val="tx1"/>
                </a:solidFill>
                <a:latin typeface="Times New Roman" panose="02020603050405020304" pitchFamily="18" charset="0"/>
                <a:cs typeface="Times New Roman" panose="02020603050405020304" pitchFamily="18" charset="0"/>
              </a:rPr>
              <a:t>A</a:t>
            </a:r>
            <a:r>
              <a:rPr lang="en-US" sz="1200" dirty="0" smtClean="0">
                <a:solidFill>
                  <a:schemeClr val="tx1"/>
                </a:solidFill>
                <a:latin typeface="Times New Roman" panose="02020603050405020304" pitchFamily="18" charset="0"/>
                <a:cs typeface="Times New Roman" panose="02020603050405020304" pitchFamily="18" charset="0"/>
              </a:rPr>
              <a:t> </a:t>
            </a:r>
            <a:r>
              <a:rPr lang="en-US" sz="1200" dirty="0">
                <a:solidFill>
                  <a:schemeClr val="tx1"/>
                </a:solidFill>
                <a:latin typeface="Times New Roman" panose="02020603050405020304" pitchFamily="18" charset="0"/>
                <a:cs typeface="Times New Roman" panose="02020603050405020304" pitchFamily="18" charset="0"/>
              </a:rPr>
              <a:t>warning to </a:t>
            </a:r>
            <a:r>
              <a:rPr lang="en-US" sz="1200" dirty="0" smtClean="0">
                <a:solidFill>
                  <a:schemeClr val="tx1"/>
                </a:solidFill>
                <a:latin typeface="Times New Roman" panose="02020603050405020304" pitchFamily="18" charset="0"/>
                <a:cs typeface="Times New Roman" panose="02020603050405020304" pitchFamily="18" charset="0"/>
              </a:rPr>
              <a:t>live by faith and </a:t>
            </a:r>
            <a:r>
              <a:rPr lang="en-US" sz="1200" dirty="0">
                <a:solidFill>
                  <a:schemeClr val="tx1"/>
                </a:solidFill>
                <a:latin typeface="Times New Roman" panose="02020603050405020304" pitchFamily="18" charset="0"/>
                <a:cs typeface="Times New Roman" panose="02020603050405020304" pitchFamily="18" charset="0"/>
              </a:rPr>
              <a:t>not misapply Christ’s sacrifice for </a:t>
            </a:r>
            <a:r>
              <a:rPr lang="en-US" sz="1200" dirty="0" smtClean="0">
                <a:solidFill>
                  <a:schemeClr val="tx1"/>
                </a:solidFill>
                <a:latin typeface="Times New Roman" panose="02020603050405020304" pitchFamily="18" charset="0"/>
                <a:cs typeface="Times New Roman" panose="02020603050405020304" pitchFamily="18" charset="0"/>
              </a:rPr>
              <a:t>sin</a:t>
            </a:r>
            <a:r>
              <a:rPr lang="en-US" sz="1200" dirty="0">
                <a:solidFill>
                  <a:schemeClr val="tx1"/>
                </a:solidFill>
                <a:latin typeface="Times New Roman" panose="02020603050405020304" pitchFamily="18" charset="0"/>
                <a:cs typeface="Times New Roman" panose="02020603050405020304" pitchFamily="18" charset="0"/>
              </a:rPr>
              <a:t>.</a:t>
            </a:r>
            <a:r>
              <a:rPr lang="en-US" sz="1200" dirty="0" smtClean="0">
                <a:solidFill>
                  <a:schemeClr val="tx1"/>
                </a:solidFill>
                <a:latin typeface="Times New Roman" panose="02020603050405020304" pitchFamily="18" charset="0"/>
                <a:cs typeface="Times New Roman" panose="02020603050405020304" pitchFamily="18" charset="0"/>
              </a:rPr>
              <a:t> </a:t>
            </a:r>
            <a:r>
              <a:rPr lang="en-US" sz="1200" u="sng" dirty="0" smtClean="0">
                <a:solidFill>
                  <a:schemeClr val="tx1"/>
                </a:solidFill>
                <a:latin typeface="Times New Roman" panose="02020603050405020304" pitchFamily="18" charset="0"/>
                <a:cs typeface="Times New Roman" panose="02020603050405020304" pitchFamily="18" charset="0"/>
              </a:rPr>
              <a:t>Right, </a:t>
            </a:r>
            <a:r>
              <a:rPr lang="en-US" sz="1200" u="sng" dirty="0">
                <a:solidFill>
                  <a:schemeClr val="tx1"/>
                </a:solidFill>
                <a:latin typeface="Times New Roman" panose="02020603050405020304" pitchFamily="18" charset="0"/>
                <a:cs typeface="Times New Roman" panose="02020603050405020304" pitchFamily="18" charset="0"/>
              </a:rPr>
              <a:t>f</a:t>
            </a:r>
            <a:r>
              <a:rPr lang="en-US" sz="1200" u="sng" dirty="0" smtClean="0">
                <a:solidFill>
                  <a:schemeClr val="tx1"/>
                </a:solidFill>
                <a:latin typeface="Times New Roman" panose="02020603050405020304" pitchFamily="18" charset="0"/>
                <a:cs typeface="Times New Roman" panose="02020603050405020304" pitchFamily="18" charset="0"/>
              </a:rPr>
              <a:t>lesh tones</a:t>
            </a:r>
            <a:r>
              <a:rPr lang="en-US" sz="1200" dirty="0" smtClean="0">
                <a:solidFill>
                  <a:schemeClr val="tx1"/>
                </a:solidFill>
                <a:latin typeface="Times New Roman" panose="02020603050405020304" pitchFamily="18" charset="0"/>
                <a:cs typeface="Times New Roman" panose="02020603050405020304" pitchFamily="18" charset="0"/>
              </a:rPr>
              <a:t>: No one enters the holy place without going through the veil of His flesh Heb 10:19-20. A hand holding hyssop dipped in blood is striking the Savior Ex 12:22; </a:t>
            </a:r>
            <a:r>
              <a:rPr lang="en-US" sz="1200" dirty="0" err="1" smtClean="0">
                <a:solidFill>
                  <a:schemeClr val="tx1"/>
                </a:solidFill>
                <a:latin typeface="Times New Roman" panose="02020603050405020304" pitchFamily="18" charset="0"/>
                <a:cs typeface="Times New Roman" panose="02020603050405020304" pitchFamily="18" charset="0"/>
              </a:rPr>
              <a:t>Jn</a:t>
            </a:r>
            <a:r>
              <a:rPr lang="en-US" sz="1200" dirty="0" smtClean="0">
                <a:solidFill>
                  <a:schemeClr val="tx1"/>
                </a:solidFill>
                <a:latin typeface="Times New Roman" panose="02020603050405020304" pitchFamily="18" charset="0"/>
                <a:cs typeface="Times New Roman" panose="02020603050405020304" pitchFamily="18" charset="0"/>
              </a:rPr>
              <a:t> 1:29; 1 Cor 5:7. Christian and Christiana are near the cross, entering through the veil of His flesh. </a:t>
            </a:r>
            <a:r>
              <a:rPr lang="en-US" sz="1200" u="sng" dirty="0" smtClean="0">
                <a:solidFill>
                  <a:schemeClr val="tx1"/>
                </a:solidFill>
                <a:latin typeface="Times New Roman" panose="02020603050405020304" pitchFamily="18" charset="0"/>
                <a:cs typeface="Times New Roman" panose="02020603050405020304" pitchFamily="18" charset="0"/>
              </a:rPr>
              <a:t>Right, Great Priest</a:t>
            </a:r>
            <a:r>
              <a:rPr lang="en-US" sz="1200" dirty="0" smtClean="0">
                <a:solidFill>
                  <a:schemeClr val="tx1"/>
                </a:solidFill>
                <a:latin typeface="Times New Roman" panose="02020603050405020304" pitchFamily="18" charset="0"/>
                <a:cs typeface="Times New Roman" panose="02020603050405020304" pitchFamily="18" charset="0"/>
              </a:rPr>
              <a:t>: Jesus is the new and living way to God. Let us draw near to Calvary, a fountain laver that never has to be refilled </a:t>
            </a:r>
            <a:r>
              <a:rPr lang="en-US" sz="1200" dirty="0" err="1" smtClean="0">
                <a:solidFill>
                  <a:schemeClr val="tx1"/>
                </a:solidFill>
                <a:latin typeface="Times New Roman" panose="02020603050405020304" pitchFamily="18" charset="0"/>
                <a:cs typeface="Times New Roman" panose="02020603050405020304" pitchFamily="18" charset="0"/>
              </a:rPr>
              <a:t>Zech</a:t>
            </a:r>
            <a:r>
              <a:rPr lang="en-US" sz="1200" dirty="0" smtClean="0">
                <a:solidFill>
                  <a:schemeClr val="tx1"/>
                </a:solidFill>
                <a:latin typeface="Times New Roman" panose="02020603050405020304" pitchFamily="18" charset="0"/>
                <a:cs typeface="Times New Roman" panose="02020603050405020304" pitchFamily="18" charset="0"/>
              </a:rPr>
              <a:t> 13:1. </a:t>
            </a:r>
            <a:r>
              <a:rPr lang="en-US" sz="1200" u="sng" dirty="0" smtClean="0">
                <a:solidFill>
                  <a:schemeClr val="tx1"/>
                </a:solidFill>
                <a:latin typeface="Times New Roman" panose="02020603050405020304" pitchFamily="18" charset="0"/>
                <a:cs typeface="Times New Roman" panose="02020603050405020304" pitchFamily="18" charset="0"/>
              </a:rPr>
              <a:t>Why the striking skull</a:t>
            </a:r>
            <a:r>
              <a:rPr lang="en-US" sz="1200" dirty="0" smtClean="0">
                <a:solidFill>
                  <a:schemeClr val="tx1"/>
                </a:solidFill>
                <a:latin typeface="Times New Roman" panose="02020603050405020304" pitchFamily="18" charset="0"/>
                <a:cs typeface="Times New Roman" panose="02020603050405020304" pitchFamily="18" charset="0"/>
              </a:rPr>
              <a:t>? To strike the Shepherd means to be taken in death Isa 53:9; </a:t>
            </a:r>
            <a:r>
              <a:rPr lang="en-US" sz="1200" dirty="0" err="1" smtClean="0">
                <a:solidFill>
                  <a:schemeClr val="tx1"/>
                </a:solidFill>
                <a:latin typeface="Times New Roman" panose="02020603050405020304" pitchFamily="18" charset="0"/>
                <a:cs typeface="Times New Roman" panose="02020603050405020304" pitchFamily="18" charset="0"/>
              </a:rPr>
              <a:t>Zech</a:t>
            </a:r>
            <a:r>
              <a:rPr lang="en-US" sz="1200" dirty="0" smtClean="0">
                <a:solidFill>
                  <a:schemeClr val="tx1"/>
                </a:solidFill>
                <a:latin typeface="Times New Roman" panose="02020603050405020304" pitchFamily="18" charset="0"/>
                <a:cs typeface="Times New Roman" panose="02020603050405020304" pitchFamily="18" charset="0"/>
              </a:rPr>
              <a:t> 13:7. In death Christ took the blow due the sinner giving the believer life eternal </a:t>
            </a:r>
            <a:r>
              <a:rPr lang="en-US" sz="1200" dirty="0" err="1" smtClean="0">
                <a:solidFill>
                  <a:schemeClr val="tx1"/>
                </a:solidFill>
                <a:latin typeface="Times New Roman" panose="02020603050405020304" pitchFamily="18" charset="0"/>
                <a:cs typeface="Times New Roman" panose="02020603050405020304" pitchFamily="18" charset="0"/>
              </a:rPr>
              <a:t>Jn</a:t>
            </a:r>
            <a:r>
              <a:rPr lang="en-US" sz="1200" dirty="0" smtClean="0">
                <a:solidFill>
                  <a:schemeClr val="tx1"/>
                </a:solidFill>
                <a:latin typeface="Times New Roman" panose="02020603050405020304" pitchFamily="18" charset="0"/>
                <a:cs typeface="Times New Roman" panose="02020603050405020304" pitchFamily="18" charset="0"/>
              </a:rPr>
              <a:t> 10:28. Death is striking both sides. If Christ is not your Savior, then death will strike you. Wake up or you’ll burn, burn, burn in a raging fire Heb </a:t>
            </a:r>
            <a:r>
              <a:rPr lang="en-US" sz="1200" dirty="0">
                <a:solidFill>
                  <a:schemeClr val="tx1"/>
                </a:solidFill>
                <a:latin typeface="Times New Roman" panose="02020603050405020304" pitchFamily="18" charset="0"/>
                <a:cs typeface="Times New Roman" panose="02020603050405020304" pitchFamily="18" charset="0"/>
              </a:rPr>
              <a:t>10:27. </a:t>
            </a:r>
            <a:r>
              <a:rPr lang="en-US" sz="1200" u="sng" dirty="0" smtClean="0">
                <a:solidFill>
                  <a:schemeClr val="tx1"/>
                </a:solidFill>
                <a:latin typeface="Times New Roman" panose="02020603050405020304" pitchFamily="18" charset="0"/>
                <a:cs typeface="Times New Roman" panose="02020603050405020304" pitchFamily="18" charset="0"/>
              </a:rPr>
              <a:t>Trusted friends betray Him Ps 41:6</a:t>
            </a:r>
            <a:r>
              <a:rPr lang="en-US" sz="1200" dirty="0">
                <a:solidFill>
                  <a:schemeClr val="tx1"/>
                </a:solidFill>
                <a:latin typeface="Times New Roman" panose="02020603050405020304" pitchFamily="18" charset="0"/>
                <a:cs typeface="Times New Roman" panose="02020603050405020304" pitchFamily="18" charset="0"/>
              </a:rPr>
              <a:t>,</a:t>
            </a:r>
            <a:r>
              <a:rPr lang="en-US" sz="1200" dirty="0" smtClean="0">
                <a:solidFill>
                  <a:schemeClr val="tx1"/>
                </a:solidFill>
                <a:latin typeface="Times New Roman" panose="02020603050405020304" pitchFamily="18" charset="0"/>
                <a:cs typeface="Times New Roman" panose="02020603050405020304" pitchFamily="18" charset="0"/>
              </a:rPr>
              <a:t> </a:t>
            </a:r>
            <a:r>
              <a:rPr lang="en-US" sz="1200" u="sng" dirty="0" smtClean="0">
                <a:solidFill>
                  <a:schemeClr val="tx1"/>
                </a:solidFill>
                <a:latin typeface="Times New Roman" panose="02020603050405020304" pitchFamily="18" charset="0"/>
                <a:cs typeface="Times New Roman" panose="02020603050405020304" pitchFamily="18" charset="0"/>
              </a:rPr>
              <a:t>No Faith</a:t>
            </a:r>
            <a:r>
              <a:rPr lang="en-US" sz="1200" dirty="0" smtClean="0">
                <a:solidFill>
                  <a:schemeClr val="tx1"/>
                </a:solidFill>
                <a:latin typeface="Times New Roman" panose="02020603050405020304" pitchFamily="18" charset="0"/>
                <a:cs typeface="Times New Roman" panose="02020603050405020304" pitchFamily="18" charset="0"/>
              </a:rPr>
              <a:t> strikes bloodless hyssop in shame. </a:t>
            </a:r>
            <a:r>
              <a:rPr lang="en-US" sz="1200" u="sng" dirty="0" smtClean="0">
                <a:solidFill>
                  <a:schemeClr val="tx1"/>
                </a:solidFill>
                <a:latin typeface="Times New Roman" panose="02020603050405020304" pitchFamily="18" charset="0"/>
                <a:cs typeface="Times New Roman" panose="02020603050405020304" pitchFamily="18" charset="0"/>
              </a:rPr>
              <a:t>No Hope</a:t>
            </a:r>
            <a:r>
              <a:rPr lang="en-US" sz="1200" dirty="0" smtClean="0">
                <a:solidFill>
                  <a:schemeClr val="tx1"/>
                </a:solidFill>
                <a:latin typeface="Times New Roman" panose="02020603050405020304" pitchFamily="18" charset="0"/>
                <a:cs typeface="Times New Roman" panose="02020603050405020304" pitchFamily="18" charset="0"/>
              </a:rPr>
              <a:t> can’t stand the New Covenant.</a:t>
            </a:r>
            <a:r>
              <a:rPr lang="en-US" sz="1200" u="sng" dirty="0" smtClean="0">
                <a:solidFill>
                  <a:schemeClr val="tx1"/>
                </a:solidFill>
                <a:latin typeface="Times New Roman" panose="02020603050405020304" pitchFamily="18" charset="0"/>
                <a:cs typeface="Times New Roman" panose="02020603050405020304" pitchFamily="18" charset="0"/>
              </a:rPr>
              <a:t> No Love</a:t>
            </a:r>
            <a:r>
              <a:rPr lang="en-US" sz="1200" dirty="0" smtClean="0">
                <a:solidFill>
                  <a:schemeClr val="tx1"/>
                </a:solidFill>
                <a:latin typeface="Times New Roman" panose="02020603050405020304" pitchFamily="18" charset="0"/>
                <a:cs typeface="Times New Roman" panose="02020603050405020304" pitchFamily="18" charset="0"/>
              </a:rPr>
              <a:t> poke fun at the atonement, unable to </a:t>
            </a:r>
            <a:r>
              <a:rPr lang="en-US" sz="1200" dirty="0">
                <a:solidFill>
                  <a:schemeClr val="tx1"/>
                </a:solidFill>
                <a:latin typeface="Times New Roman" panose="02020603050405020304" pitchFamily="18" charset="0"/>
                <a:cs typeface="Times New Roman" panose="02020603050405020304" pitchFamily="18" charset="0"/>
              </a:rPr>
              <a:t>stomach the one sacrifice for </a:t>
            </a:r>
            <a:r>
              <a:rPr lang="en-US" sz="1200" dirty="0" smtClean="0">
                <a:solidFill>
                  <a:schemeClr val="tx1"/>
                </a:solidFill>
                <a:latin typeface="Times New Roman" panose="02020603050405020304" pitchFamily="18" charset="0"/>
                <a:cs typeface="Times New Roman" panose="02020603050405020304" pitchFamily="18" charset="0"/>
              </a:rPr>
              <a:t>sin. </a:t>
            </a:r>
            <a:r>
              <a:rPr lang="en-US" sz="1200" u="sng" dirty="0" smtClean="0">
                <a:solidFill>
                  <a:schemeClr val="tx1"/>
                </a:solidFill>
                <a:latin typeface="Times New Roman" panose="02020603050405020304" pitchFamily="18" charset="0"/>
                <a:cs typeface="Times New Roman" panose="02020603050405020304" pitchFamily="18" charset="0"/>
              </a:rPr>
              <a:t>But the just who live by faith are rewarded</a:t>
            </a:r>
            <a:r>
              <a:rPr lang="en-US" sz="1200" dirty="0" smtClean="0">
                <a:solidFill>
                  <a:schemeClr val="tx1"/>
                </a:solidFill>
                <a:latin typeface="Times New Roman" panose="02020603050405020304" pitchFamily="18" charset="0"/>
                <a:cs typeface="Times New Roman" panose="02020603050405020304" pitchFamily="18" charset="0"/>
              </a:rPr>
              <a:t>.</a:t>
            </a:r>
            <a:endParaRPr lang="en-US" sz="1200" dirty="0">
              <a:solidFill>
                <a:schemeClr val="tx1"/>
              </a:solidFill>
              <a:latin typeface="Times New Roman" panose="02020603050405020304" pitchFamily="18" charset="0"/>
              <a:cs typeface="Times New Roman" panose="02020603050405020304" pitchFamily="18" charset="0"/>
            </a:endParaRPr>
          </a:p>
        </p:txBody>
      </p:sp>
      <p:sp>
        <p:nvSpPr>
          <p:cNvPr id="28" name="Rectangular Callout 27"/>
          <p:cNvSpPr/>
          <p:nvPr/>
        </p:nvSpPr>
        <p:spPr>
          <a:xfrm>
            <a:off x="-1" y="1575404"/>
            <a:ext cx="3401737" cy="3467418"/>
          </a:xfrm>
          <a:prstGeom prst="wedgeRectCallout">
            <a:avLst>
              <a:gd name="adj1" fmla="val 154281"/>
              <a:gd name="adj2" fmla="val -16404"/>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sz="1200" dirty="0" smtClean="0">
                <a:solidFill>
                  <a:schemeClr val="tx1"/>
                </a:solidFill>
                <a:latin typeface="Times New Roman" panose="02020603050405020304" pitchFamily="18" charset="0"/>
                <a:cs typeface="Times New Roman" panose="02020603050405020304" pitchFamily="18" charset="0"/>
              </a:rPr>
              <a:t>2. </a:t>
            </a:r>
            <a:r>
              <a:rPr lang="en-US" sz="1200" u="sng" dirty="0" smtClean="0">
                <a:solidFill>
                  <a:schemeClr val="tx1"/>
                </a:solidFill>
                <a:latin typeface="Times New Roman" panose="02020603050405020304" pitchFamily="18" charset="0"/>
                <a:cs typeface="Times New Roman" panose="02020603050405020304" pitchFamily="18" charset="0"/>
              </a:rPr>
              <a:t>Right side, flesh color</a:t>
            </a:r>
            <a:r>
              <a:rPr lang="en-US" sz="1200" dirty="0" smtClean="0">
                <a:solidFill>
                  <a:schemeClr val="tx1"/>
                </a:solidFill>
                <a:latin typeface="Times New Roman" panose="02020603050405020304" pitchFamily="18" charset="0"/>
                <a:cs typeface="Times New Roman" panose="02020603050405020304" pitchFamily="18" charset="0"/>
              </a:rPr>
              <a:t>: Tabernacle imagery is describes the veil of His flesh Heb 10:19-20. No one enters the holy place without going through the veil of His flesh. Christ’s body has removed the barrier giving believers access to the route to God. It was a dark day when Jesus died on the cross, receiving the blow due the sinner Isa 53:8. The connection to the Passover lamb is illustrated by a hand holding and striking the Redeemer, Ex 12:22. Faith is illustrated by Christian and Christiana standing near the cross which is superimposed over Christ’s flesh. </a:t>
            </a:r>
            <a:r>
              <a:rPr lang="en-US" sz="1200" dirty="0">
                <a:solidFill>
                  <a:schemeClr val="tx1"/>
                </a:solidFill>
                <a:latin typeface="Times New Roman" panose="02020603050405020304" pitchFamily="18" charset="0"/>
                <a:cs typeface="Times New Roman" panose="02020603050405020304" pitchFamily="18" charset="0"/>
              </a:rPr>
              <a:t>The </a:t>
            </a:r>
            <a:r>
              <a:rPr lang="en-US" sz="1200" dirty="0" smtClean="0">
                <a:solidFill>
                  <a:schemeClr val="tx1"/>
                </a:solidFill>
                <a:latin typeface="Times New Roman" panose="02020603050405020304" pitchFamily="18" charset="0"/>
                <a:cs typeface="Times New Roman" panose="02020603050405020304" pitchFamily="18" charset="0"/>
              </a:rPr>
              <a:t>suddenness and certainty of death </a:t>
            </a:r>
            <a:r>
              <a:rPr lang="en-US" sz="1200" dirty="0">
                <a:solidFill>
                  <a:schemeClr val="tx1"/>
                </a:solidFill>
                <a:latin typeface="Times New Roman" panose="02020603050405020304" pitchFamily="18" charset="0"/>
                <a:cs typeface="Times New Roman" panose="02020603050405020304" pitchFamily="18" charset="0"/>
              </a:rPr>
              <a:t>is illustrated by multiple </a:t>
            </a:r>
            <a:r>
              <a:rPr lang="en-US" sz="1200" dirty="0" smtClean="0">
                <a:solidFill>
                  <a:schemeClr val="tx1"/>
                </a:solidFill>
                <a:latin typeface="Times New Roman" panose="02020603050405020304" pitchFamily="18" charset="0"/>
                <a:cs typeface="Times New Roman" panose="02020603050405020304" pitchFamily="18" charset="0"/>
              </a:rPr>
              <a:t>skulls. God promised to meet the people for an appointed meeting</a:t>
            </a:r>
            <a:r>
              <a:rPr lang="en-US" sz="1200" dirty="0">
                <a:solidFill>
                  <a:schemeClr val="tx1"/>
                </a:solidFill>
                <a:latin typeface="Times New Roman" panose="02020603050405020304" pitchFamily="18" charset="0"/>
                <a:cs typeface="Times New Roman" panose="02020603050405020304" pitchFamily="18" charset="0"/>
              </a:rPr>
              <a:t>,</a:t>
            </a:r>
            <a:r>
              <a:rPr lang="en-US" sz="1200" dirty="0" smtClean="0">
                <a:solidFill>
                  <a:schemeClr val="tx1"/>
                </a:solidFill>
                <a:latin typeface="Times New Roman" panose="02020603050405020304" pitchFamily="18" charset="0"/>
                <a:cs typeface="Times New Roman" panose="02020603050405020304" pitchFamily="18" charset="0"/>
              </a:rPr>
              <a:t> Ex 25:22, </a:t>
            </a:r>
            <a:r>
              <a:rPr lang="en-US" sz="1200" dirty="0">
                <a:solidFill>
                  <a:schemeClr val="tx1"/>
                </a:solidFill>
                <a:latin typeface="Times New Roman" panose="02020603050405020304" pitchFamily="18" charset="0"/>
                <a:cs typeface="Times New Roman" panose="02020603050405020304" pitchFamily="18" charset="0"/>
              </a:rPr>
              <a:t>TWOT 878. </a:t>
            </a:r>
            <a:r>
              <a:rPr lang="en-US" sz="1200" dirty="0" smtClean="0">
                <a:solidFill>
                  <a:schemeClr val="tx1"/>
                </a:solidFill>
                <a:latin typeface="Times New Roman" panose="02020603050405020304" pitchFamily="18" charset="0"/>
                <a:cs typeface="Times New Roman" panose="02020603050405020304" pitchFamily="18" charset="0"/>
              </a:rPr>
              <a:t>God keeps his appointments, Gal 4:4. But the people didn’t always show up because sin separates from God, Amos 3:3. Three have </a:t>
            </a:r>
            <a:r>
              <a:rPr lang="en-US" sz="1200" smtClean="0">
                <a:solidFill>
                  <a:schemeClr val="tx1"/>
                </a:solidFill>
                <a:latin typeface="Times New Roman" panose="02020603050405020304" pitchFamily="18" charset="0"/>
                <a:cs typeface="Times New Roman" panose="02020603050405020304" pitchFamily="18" charset="0"/>
              </a:rPr>
              <a:t>kept God’s </a:t>
            </a:r>
            <a:r>
              <a:rPr lang="en-US" sz="1200" dirty="0" smtClean="0">
                <a:solidFill>
                  <a:schemeClr val="tx1"/>
                </a:solidFill>
                <a:latin typeface="Times New Roman" panose="02020603050405020304" pitchFamily="18" charset="0"/>
                <a:cs typeface="Times New Roman" panose="02020603050405020304" pitchFamily="18" charset="0"/>
              </a:rPr>
              <a:t>appointment at the foot of the cross, but twice their number, across the way, could care less. </a:t>
            </a:r>
            <a:endParaRPr lang="en-US" sz="1200" dirty="0">
              <a:solidFill>
                <a:schemeClr val="tx1"/>
              </a:solidFill>
              <a:latin typeface="Times New Roman" panose="02020603050405020304" pitchFamily="18" charset="0"/>
              <a:cs typeface="Times New Roman" panose="02020603050405020304" pitchFamily="18" charset="0"/>
            </a:endParaRPr>
          </a:p>
        </p:txBody>
      </p:sp>
      <p:sp>
        <p:nvSpPr>
          <p:cNvPr id="29" name="Rectangular Callout 28"/>
          <p:cNvSpPr/>
          <p:nvPr/>
        </p:nvSpPr>
        <p:spPr>
          <a:xfrm>
            <a:off x="1" y="5110264"/>
            <a:ext cx="4402394" cy="1747735"/>
          </a:xfrm>
          <a:prstGeom prst="wedgeRectCallout">
            <a:avLst>
              <a:gd name="adj1" fmla="val 123277"/>
              <a:gd name="adj2" fmla="val -17938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sz="1200" dirty="0" smtClean="0">
                <a:solidFill>
                  <a:schemeClr val="tx1"/>
                </a:solidFill>
                <a:latin typeface="Times New Roman" panose="02020603050405020304" pitchFamily="18" charset="0"/>
                <a:cs typeface="Times New Roman" panose="02020603050405020304" pitchFamily="18" charset="0"/>
              </a:rPr>
              <a:t>3. </a:t>
            </a:r>
            <a:r>
              <a:rPr lang="en-US" sz="1200" u="sng" dirty="0">
                <a:solidFill>
                  <a:schemeClr val="tx1"/>
                </a:solidFill>
                <a:latin typeface="Times New Roman" panose="02020603050405020304" pitchFamily="18" charset="0"/>
                <a:cs typeface="Times New Roman" panose="02020603050405020304" pitchFamily="18" charset="0"/>
              </a:rPr>
              <a:t>Right, Great Priest</a:t>
            </a:r>
            <a:r>
              <a:rPr lang="en-US" sz="1200" dirty="0" smtClean="0">
                <a:solidFill>
                  <a:schemeClr val="tx1"/>
                </a:solidFill>
                <a:latin typeface="Times New Roman" panose="02020603050405020304" pitchFamily="18" charset="0"/>
                <a:cs typeface="Times New Roman" panose="02020603050405020304" pitchFamily="18" charset="0"/>
              </a:rPr>
              <a:t>: The tabernacle imagery is used to describe </a:t>
            </a:r>
            <a:r>
              <a:rPr lang="en-US" sz="1200" dirty="0">
                <a:solidFill>
                  <a:schemeClr val="tx1"/>
                </a:solidFill>
                <a:latin typeface="Times New Roman" panose="02020603050405020304" pitchFamily="18" charset="0"/>
                <a:cs typeface="Times New Roman" panose="02020603050405020304" pitchFamily="18" charset="0"/>
              </a:rPr>
              <a:t>Jesus </a:t>
            </a:r>
            <a:r>
              <a:rPr lang="en-US" sz="1200" dirty="0" smtClean="0">
                <a:solidFill>
                  <a:schemeClr val="tx1"/>
                </a:solidFill>
                <a:latin typeface="Times New Roman" panose="02020603050405020304" pitchFamily="18" charset="0"/>
                <a:cs typeface="Times New Roman" panose="02020603050405020304" pitchFamily="18" charset="0"/>
              </a:rPr>
              <a:t>as </a:t>
            </a:r>
            <a:r>
              <a:rPr lang="en-US" sz="1200" dirty="0">
                <a:solidFill>
                  <a:schemeClr val="tx1"/>
                </a:solidFill>
                <a:latin typeface="Times New Roman" panose="02020603050405020304" pitchFamily="18" charset="0"/>
                <a:cs typeface="Times New Roman" panose="02020603050405020304" pitchFamily="18" charset="0"/>
              </a:rPr>
              <a:t>the new and living way </a:t>
            </a:r>
            <a:r>
              <a:rPr lang="en-US" sz="1200" dirty="0" smtClean="0">
                <a:solidFill>
                  <a:schemeClr val="tx1"/>
                </a:solidFill>
                <a:latin typeface="Times New Roman" panose="02020603050405020304" pitchFamily="18" charset="0"/>
                <a:cs typeface="Times New Roman" panose="02020603050405020304" pitchFamily="18" charset="0"/>
              </a:rPr>
              <a:t>Heb 10:19-20. </a:t>
            </a:r>
            <a:r>
              <a:rPr lang="en-US" sz="1200" dirty="0">
                <a:solidFill>
                  <a:schemeClr val="tx1"/>
                </a:solidFill>
                <a:latin typeface="Times New Roman" panose="02020603050405020304" pitchFamily="18" charset="0"/>
                <a:cs typeface="Times New Roman" panose="02020603050405020304" pitchFamily="18" charset="0"/>
              </a:rPr>
              <a:t>The red </a:t>
            </a:r>
            <a:r>
              <a:rPr lang="en-US" sz="1200" dirty="0" smtClean="0">
                <a:solidFill>
                  <a:schemeClr val="tx1"/>
                </a:solidFill>
                <a:latin typeface="Times New Roman" panose="02020603050405020304" pitchFamily="18" charset="0"/>
                <a:cs typeface="Times New Roman" panose="02020603050405020304" pitchFamily="18" charset="0"/>
              </a:rPr>
              <a:t>veil </a:t>
            </a:r>
            <a:r>
              <a:rPr lang="en-US" sz="1200" dirty="0">
                <a:solidFill>
                  <a:schemeClr val="tx1"/>
                </a:solidFill>
                <a:latin typeface="Times New Roman" panose="02020603050405020304" pitchFamily="18" charset="0"/>
                <a:cs typeface="Times New Roman" panose="02020603050405020304" pitchFamily="18" charset="0"/>
              </a:rPr>
              <a:t>in the previous six pictures </a:t>
            </a:r>
            <a:r>
              <a:rPr lang="en-US" sz="1200" dirty="0" smtClean="0">
                <a:solidFill>
                  <a:schemeClr val="tx1"/>
                </a:solidFill>
                <a:latin typeface="Times New Roman" panose="02020603050405020304" pitchFamily="18" charset="0"/>
                <a:cs typeface="Times New Roman" panose="02020603050405020304" pitchFamily="18" charset="0"/>
              </a:rPr>
              <a:t>is </a:t>
            </a:r>
            <a:r>
              <a:rPr lang="en-US" sz="1200" dirty="0">
                <a:solidFill>
                  <a:schemeClr val="tx1"/>
                </a:solidFill>
                <a:latin typeface="Times New Roman" panose="02020603050405020304" pitchFamily="18" charset="0"/>
                <a:cs typeface="Times New Roman" panose="02020603050405020304" pitchFamily="18" charset="0"/>
              </a:rPr>
              <a:t>the veil of His </a:t>
            </a:r>
            <a:r>
              <a:rPr lang="en-US" sz="1200" dirty="0" smtClean="0">
                <a:solidFill>
                  <a:schemeClr val="tx1"/>
                </a:solidFill>
                <a:latin typeface="Times New Roman" panose="02020603050405020304" pitchFamily="18" charset="0"/>
                <a:cs typeface="Times New Roman" panose="02020603050405020304" pitchFamily="18" charset="0"/>
              </a:rPr>
              <a:t>flesh</a:t>
            </a:r>
            <a:r>
              <a:rPr lang="en-US" sz="1200" dirty="0">
                <a:solidFill>
                  <a:schemeClr val="tx1"/>
                </a:solidFill>
                <a:latin typeface="Times New Roman" panose="02020603050405020304" pitchFamily="18" charset="0"/>
                <a:cs typeface="Times New Roman" panose="02020603050405020304" pitchFamily="18" charset="0"/>
              </a:rPr>
              <a:t> </a:t>
            </a:r>
            <a:r>
              <a:rPr lang="en-US" sz="1200" dirty="0" smtClean="0">
                <a:solidFill>
                  <a:schemeClr val="tx1"/>
                </a:solidFill>
                <a:latin typeface="Times New Roman" panose="02020603050405020304" pitchFamily="18" charset="0"/>
                <a:cs typeface="Times New Roman" panose="02020603050405020304" pitchFamily="18" charset="0"/>
              </a:rPr>
              <a:t>through which the just enter </a:t>
            </a:r>
            <a:r>
              <a:rPr lang="en-US" sz="1200" dirty="0">
                <a:solidFill>
                  <a:schemeClr val="tx1"/>
                </a:solidFill>
                <a:latin typeface="Times New Roman" panose="02020603050405020304" pitchFamily="18" charset="0"/>
                <a:cs typeface="Times New Roman" panose="02020603050405020304" pitchFamily="18" charset="0"/>
              </a:rPr>
              <a:t>the heavenly </a:t>
            </a:r>
            <a:r>
              <a:rPr lang="en-US" sz="1200" dirty="0" smtClean="0">
                <a:solidFill>
                  <a:schemeClr val="tx1"/>
                </a:solidFill>
                <a:latin typeface="Times New Roman" panose="02020603050405020304" pitchFamily="18" charset="0"/>
                <a:cs typeface="Times New Roman" panose="02020603050405020304" pitchFamily="18" charset="0"/>
              </a:rPr>
              <a:t>sanctuary. Calvary is a fountain laver now opened for the salvation of all living, especially at the return of Christ </a:t>
            </a:r>
            <a:r>
              <a:rPr lang="en-US" sz="1200" dirty="0" err="1" smtClean="0">
                <a:solidFill>
                  <a:schemeClr val="tx1"/>
                </a:solidFill>
                <a:latin typeface="Times New Roman" panose="02020603050405020304" pitchFamily="18" charset="0"/>
                <a:cs typeface="Times New Roman" panose="02020603050405020304" pitchFamily="18" charset="0"/>
              </a:rPr>
              <a:t>Zech</a:t>
            </a:r>
            <a:r>
              <a:rPr lang="en-US" sz="1200" dirty="0" smtClean="0">
                <a:solidFill>
                  <a:schemeClr val="tx1"/>
                </a:solidFill>
                <a:latin typeface="Times New Roman" panose="02020603050405020304" pitchFamily="18" charset="0"/>
                <a:cs typeface="Times New Roman" panose="02020603050405020304" pitchFamily="18" charset="0"/>
              </a:rPr>
              <a:t> 13:1. Ah, above is the circle unbroken, all saints in white who were washed in the blood of the Lamb. Faith, hope and love are united. </a:t>
            </a:r>
            <a:r>
              <a:rPr lang="en-US" sz="1200" dirty="0">
                <a:solidFill>
                  <a:schemeClr val="tx1"/>
                </a:solidFill>
                <a:latin typeface="Times New Roman" panose="02020603050405020304" pitchFamily="18" charset="0"/>
                <a:cs typeface="Times New Roman" panose="02020603050405020304" pitchFamily="18" charset="0"/>
              </a:rPr>
              <a:t>Let us draw near, let us hold fast and let us </a:t>
            </a:r>
            <a:r>
              <a:rPr lang="en-US" sz="1200" dirty="0" smtClean="0">
                <a:solidFill>
                  <a:schemeClr val="tx1"/>
                </a:solidFill>
                <a:latin typeface="Times New Roman" panose="02020603050405020304" pitchFamily="18" charset="0"/>
                <a:cs typeface="Times New Roman" panose="02020603050405020304" pitchFamily="18" charset="0"/>
              </a:rPr>
              <a:t>consider that if we go on sinning willfully, there is no other sacrifice that cleanses from sin, </a:t>
            </a:r>
            <a:endParaRPr lang="en-US" sz="1200" dirty="0">
              <a:solidFill>
                <a:schemeClr val="tx1"/>
              </a:solidFill>
              <a:latin typeface="Times New Roman" panose="02020603050405020304" pitchFamily="18" charset="0"/>
              <a:cs typeface="Times New Roman" panose="02020603050405020304" pitchFamily="18" charset="0"/>
            </a:endParaRPr>
          </a:p>
        </p:txBody>
      </p:sp>
      <p:sp>
        <p:nvSpPr>
          <p:cNvPr id="33" name="Rectangular Callout 32"/>
          <p:cNvSpPr/>
          <p:nvPr/>
        </p:nvSpPr>
        <p:spPr>
          <a:xfrm>
            <a:off x="8709359" y="2588342"/>
            <a:ext cx="3493273" cy="4257784"/>
          </a:xfrm>
          <a:prstGeom prst="wedgeRectCallout">
            <a:avLst>
              <a:gd name="adj1" fmla="val -165181"/>
              <a:gd name="adj2" fmla="val -12158"/>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tabLst>
                <a:tab pos="1712913" algn="l"/>
              </a:tabLst>
            </a:pPr>
            <a:r>
              <a:rPr lang="en-US" sz="1200" dirty="0">
                <a:solidFill>
                  <a:schemeClr val="tx1"/>
                </a:solidFill>
                <a:latin typeface="Times New Roman" panose="02020603050405020304" pitchFamily="18" charset="0"/>
                <a:cs typeface="Times New Roman" panose="02020603050405020304" pitchFamily="18" charset="0"/>
              </a:rPr>
              <a:t>5</a:t>
            </a:r>
            <a:r>
              <a:rPr lang="en-US" sz="1200" dirty="0" smtClean="0">
                <a:solidFill>
                  <a:schemeClr val="tx1"/>
                </a:solidFill>
                <a:latin typeface="Times New Roman" panose="02020603050405020304" pitchFamily="18" charset="0"/>
                <a:cs typeface="Times New Roman" panose="02020603050405020304" pitchFamily="18" charset="0"/>
              </a:rPr>
              <a:t>. </a:t>
            </a:r>
            <a:r>
              <a:rPr lang="en-US" sz="1200" u="sng" dirty="0">
                <a:solidFill>
                  <a:schemeClr val="tx1"/>
                </a:solidFill>
                <a:latin typeface="Times New Roman" panose="02020603050405020304" pitchFamily="18" charset="0"/>
                <a:cs typeface="Times New Roman" panose="02020603050405020304" pitchFamily="18" charset="0"/>
              </a:rPr>
              <a:t>Trusted friends </a:t>
            </a:r>
            <a:r>
              <a:rPr lang="en-US" sz="1200" u="sng" dirty="0" smtClean="0">
                <a:solidFill>
                  <a:schemeClr val="tx1"/>
                </a:solidFill>
                <a:latin typeface="Times New Roman" panose="02020603050405020304" pitchFamily="18" charset="0"/>
                <a:cs typeface="Times New Roman" panose="02020603050405020304" pitchFamily="18" charset="0"/>
              </a:rPr>
              <a:t>shrinking back to destruction</a:t>
            </a:r>
            <a:r>
              <a:rPr lang="en-US" sz="1200" dirty="0" smtClean="0">
                <a:solidFill>
                  <a:schemeClr val="tx1"/>
                </a:solidFill>
                <a:latin typeface="Times New Roman" panose="02020603050405020304" pitchFamily="18" charset="0"/>
                <a:cs typeface="Times New Roman" panose="02020603050405020304" pitchFamily="18" charset="0"/>
              </a:rPr>
              <a:t>, </a:t>
            </a:r>
            <a:r>
              <a:rPr lang="en-US" sz="1200" dirty="0">
                <a:solidFill>
                  <a:schemeClr val="tx1"/>
                </a:solidFill>
                <a:latin typeface="Times New Roman" panose="02020603050405020304" pitchFamily="18" charset="0"/>
                <a:cs typeface="Times New Roman" panose="02020603050405020304" pitchFamily="18" charset="0"/>
              </a:rPr>
              <a:t>W</a:t>
            </a:r>
            <a:r>
              <a:rPr lang="en-US" sz="1200" dirty="0" smtClean="0">
                <a:solidFill>
                  <a:schemeClr val="tx1"/>
                </a:solidFill>
                <a:latin typeface="Times New Roman" panose="02020603050405020304" pitchFamily="18" charset="0"/>
                <a:cs typeface="Times New Roman" panose="02020603050405020304" pitchFamily="18" charset="0"/>
              </a:rPr>
              <a:t>avering in faith vs 22, love vs 23 and hope vs 24, they don’t draw near Heb 10:38. </a:t>
            </a:r>
            <a:r>
              <a:rPr lang="en-US" sz="1200" u="sng" dirty="0" smtClean="0">
                <a:solidFill>
                  <a:schemeClr val="tx1"/>
                </a:solidFill>
                <a:latin typeface="Times New Roman" panose="02020603050405020304" pitchFamily="18" charset="0"/>
                <a:cs typeface="Times New Roman" panose="02020603050405020304" pitchFamily="18" charset="0"/>
              </a:rPr>
              <a:t>No Faith</a:t>
            </a:r>
            <a:r>
              <a:rPr lang="en-US" sz="1200" dirty="0" smtClean="0">
                <a:solidFill>
                  <a:schemeClr val="tx1"/>
                </a:solidFill>
                <a:latin typeface="Times New Roman" panose="02020603050405020304" pitchFamily="18" charset="0"/>
                <a:cs typeface="Times New Roman" panose="02020603050405020304" pitchFamily="18" charset="0"/>
              </a:rPr>
              <a:t> is farthest away with his bloodless hyssop, like Cain</a:t>
            </a:r>
            <a:r>
              <a:rPr lang="en-US" sz="1200" dirty="0">
                <a:solidFill>
                  <a:schemeClr val="tx1"/>
                </a:solidFill>
                <a:latin typeface="Times New Roman" panose="02020603050405020304" pitchFamily="18" charset="0"/>
                <a:cs typeface="Times New Roman" panose="02020603050405020304" pitchFamily="18" charset="0"/>
              </a:rPr>
              <a:t>,</a:t>
            </a:r>
            <a:r>
              <a:rPr lang="en-US" sz="1200" dirty="0" smtClean="0">
                <a:solidFill>
                  <a:schemeClr val="tx1"/>
                </a:solidFill>
                <a:latin typeface="Times New Roman" panose="02020603050405020304" pitchFamily="18" charset="0"/>
                <a:cs typeface="Times New Roman" panose="02020603050405020304" pitchFamily="18" charset="0"/>
              </a:rPr>
              <a:t> closing church doors! The </a:t>
            </a:r>
            <a:r>
              <a:rPr lang="en-US" sz="1200" u="sng" dirty="0" smtClean="0">
                <a:solidFill>
                  <a:schemeClr val="tx1"/>
                </a:solidFill>
                <a:latin typeface="Times New Roman" panose="02020603050405020304" pitchFamily="18" charset="0"/>
                <a:cs typeface="Times New Roman" panose="02020603050405020304" pitchFamily="18" charset="0"/>
              </a:rPr>
              <a:t>No Hope</a:t>
            </a:r>
            <a:r>
              <a:rPr lang="en-US" sz="1200" dirty="0" smtClean="0">
                <a:solidFill>
                  <a:schemeClr val="tx1"/>
                </a:solidFill>
                <a:latin typeface="Times New Roman" panose="02020603050405020304" pitchFamily="18" charset="0"/>
                <a:cs typeface="Times New Roman" panose="02020603050405020304" pitchFamily="18" charset="0"/>
              </a:rPr>
              <a:t> </a:t>
            </a:r>
            <a:r>
              <a:rPr lang="en-US" sz="1200" dirty="0" err="1" smtClean="0">
                <a:solidFill>
                  <a:schemeClr val="tx1"/>
                </a:solidFill>
                <a:latin typeface="Times New Roman" panose="02020603050405020304" pitchFamily="18" charset="0"/>
                <a:cs typeface="Times New Roman" panose="02020603050405020304" pitchFamily="18" charset="0"/>
              </a:rPr>
              <a:t>triology</a:t>
            </a:r>
            <a:r>
              <a:rPr lang="en-US" sz="1200" dirty="0" smtClean="0">
                <a:solidFill>
                  <a:schemeClr val="tx1"/>
                </a:solidFill>
                <a:latin typeface="Times New Roman" panose="02020603050405020304" pitchFamily="18" charset="0"/>
                <a:cs typeface="Times New Roman" panose="02020603050405020304" pitchFamily="18" charset="0"/>
              </a:rPr>
              <a:t> is asleep; is wavering, walking away from their confession of hope, blind to Christ’s coming. Sleep on! </a:t>
            </a:r>
            <a:r>
              <a:rPr lang="en-US" sz="1200" dirty="0">
                <a:solidFill>
                  <a:schemeClr val="tx1"/>
                </a:solidFill>
                <a:latin typeface="Times New Roman" panose="02020603050405020304" pitchFamily="18" charset="0"/>
                <a:cs typeface="Times New Roman" panose="02020603050405020304" pitchFamily="18" charset="0"/>
              </a:rPr>
              <a:t>B</a:t>
            </a:r>
            <a:r>
              <a:rPr lang="en-US" sz="1200" dirty="0" smtClean="0">
                <a:solidFill>
                  <a:schemeClr val="tx1"/>
                </a:solidFill>
                <a:latin typeface="Times New Roman" panose="02020603050405020304" pitchFamily="18" charset="0"/>
                <a:cs typeface="Times New Roman" panose="02020603050405020304" pitchFamily="18" charset="0"/>
              </a:rPr>
              <a:t>urn baby, you have no future! </a:t>
            </a:r>
            <a:r>
              <a:rPr lang="en-US" sz="1200" u="sng" dirty="0" smtClean="0">
                <a:solidFill>
                  <a:schemeClr val="tx1"/>
                </a:solidFill>
                <a:latin typeface="Times New Roman" panose="02020603050405020304" pitchFamily="18" charset="0"/>
                <a:cs typeface="Times New Roman" panose="02020603050405020304" pitchFamily="18" charset="0"/>
              </a:rPr>
              <a:t>Mr. and Mrs. No Love</a:t>
            </a:r>
            <a:r>
              <a:rPr lang="en-US" sz="1200" dirty="0" smtClean="0">
                <a:solidFill>
                  <a:schemeClr val="tx1"/>
                </a:solidFill>
                <a:latin typeface="Times New Roman" panose="02020603050405020304" pitchFamily="18" charset="0"/>
                <a:cs typeface="Times New Roman" panose="02020603050405020304" pitchFamily="18" charset="0"/>
              </a:rPr>
              <a:t> do not stimulate one another to love and good deeds. Rather they poke fun at the Son of God, treating as unholy the blood of the covenant and spewing out of their mouths the Spirit of grace. Living by faith is farthest from their minds. The composition depicts group isolation, loneliness in a crowd, shrinking back from each other, not in the habit of assembling together. Each of the six are doing their own thing. Am I my brother’s keeper? Hell is not in the picture. This is not the Lake of Fire. It’s what you have if you reject the one sacrifice for sin. If you think Mosaic justice was harsh, think again Heb 10:28-29. It’s terrifying </a:t>
            </a:r>
            <a:r>
              <a:rPr lang="en-US" sz="1200" dirty="0">
                <a:solidFill>
                  <a:schemeClr val="tx1"/>
                </a:solidFill>
                <a:latin typeface="Times New Roman" panose="02020603050405020304" pitchFamily="18" charset="0"/>
                <a:cs typeface="Times New Roman" panose="02020603050405020304" pitchFamily="18" charset="0"/>
              </a:rPr>
              <a:t>when grace is rejected Rom </a:t>
            </a:r>
            <a:r>
              <a:rPr lang="en-US" sz="1200" dirty="0" smtClean="0">
                <a:solidFill>
                  <a:schemeClr val="tx1"/>
                </a:solidFill>
                <a:latin typeface="Times New Roman" panose="02020603050405020304" pitchFamily="18" charset="0"/>
                <a:cs typeface="Times New Roman" panose="02020603050405020304" pitchFamily="18" charset="0"/>
              </a:rPr>
              <a:t>2:5; Heb 10:31. </a:t>
            </a:r>
            <a:r>
              <a:rPr lang="en-US" sz="1200" dirty="0">
                <a:solidFill>
                  <a:schemeClr val="tx1"/>
                </a:solidFill>
                <a:latin typeface="Times New Roman" panose="02020603050405020304" pitchFamily="18" charset="0"/>
                <a:cs typeface="Times New Roman" panose="02020603050405020304" pitchFamily="18" charset="0"/>
              </a:rPr>
              <a:t>F</a:t>
            </a:r>
            <a:r>
              <a:rPr lang="en-US" sz="1200" dirty="0" smtClean="0">
                <a:solidFill>
                  <a:schemeClr val="tx1"/>
                </a:solidFill>
                <a:latin typeface="Times New Roman" panose="02020603050405020304" pitchFamily="18" charset="0"/>
                <a:cs typeface="Times New Roman" panose="02020603050405020304" pitchFamily="18" charset="0"/>
              </a:rPr>
              <a:t>aith, hope and love are three witnesses who will testify against you when you have your day in God’s court Heb 10:28.</a:t>
            </a:r>
          </a:p>
        </p:txBody>
      </p:sp>
      <p:sp>
        <p:nvSpPr>
          <p:cNvPr id="14" name="Rectangular Callout 13"/>
          <p:cNvSpPr/>
          <p:nvPr/>
        </p:nvSpPr>
        <p:spPr>
          <a:xfrm>
            <a:off x="8698727" y="1"/>
            <a:ext cx="3493273" cy="2521973"/>
          </a:xfrm>
          <a:prstGeom prst="wedgeRectCallout">
            <a:avLst>
              <a:gd name="adj1" fmla="val -68424"/>
              <a:gd name="adj2" fmla="val 1602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sz="1200" dirty="0" smtClean="0">
                <a:solidFill>
                  <a:schemeClr val="tx1"/>
                </a:solidFill>
                <a:latin typeface="Times New Roman" panose="02020603050405020304" pitchFamily="18" charset="0"/>
                <a:cs typeface="Times New Roman" panose="02020603050405020304" pitchFamily="18" charset="0"/>
              </a:rPr>
              <a:t>6. </a:t>
            </a:r>
            <a:r>
              <a:rPr lang="en-US" sz="1200" u="sng" dirty="0">
                <a:solidFill>
                  <a:schemeClr val="tx1"/>
                </a:solidFill>
                <a:latin typeface="Times New Roman" panose="02020603050405020304" pitchFamily="18" charset="0"/>
                <a:cs typeface="Times New Roman" panose="02020603050405020304" pitchFamily="18" charset="0"/>
              </a:rPr>
              <a:t>But the just who live by faith are </a:t>
            </a:r>
            <a:r>
              <a:rPr lang="en-US" sz="1200" u="sng" dirty="0" smtClean="0">
                <a:solidFill>
                  <a:schemeClr val="tx1"/>
                </a:solidFill>
                <a:latin typeface="Times New Roman" panose="02020603050405020304" pitchFamily="18" charset="0"/>
                <a:cs typeface="Times New Roman" panose="02020603050405020304" pitchFamily="18" charset="0"/>
              </a:rPr>
              <a:t>rewarded</a:t>
            </a:r>
            <a:r>
              <a:rPr lang="en-US" sz="1200" dirty="0" smtClean="0">
                <a:solidFill>
                  <a:schemeClr val="tx1"/>
                </a:solidFill>
                <a:latin typeface="Times New Roman" panose="02020603050405020304" pitchFamily="18" charset="0"/>
                <a:cs typeface="Times New Roman" panose="02020603050405020304" pitchFamily="18" charset="0"/>
              </a:rPr>
              <a:t>: </a:t>
            </a:r>
            <a:r>
              <a:rPr lang="en-US" sz="1200" dirty="0">
                <a:solidFill>
                  <a:schemeClr val="tx1"/>
                </a:solidFill>
                <a:latin typeface="Times New Roman" panose="02020603050405020304" pitchFamily="18" charset="0"/>
                <a:cs typeface="Times New Roman" panose="02020603050405020304" pitchFamily="18" charset="0"/>
              </a:rPr>
              <a:t>Your confidence has great reward Heb 10:35</a:t>
            </a:r>
            <a:r>
              <a:rPr lang="en-US" sz="1200" dirty="0" smtClean="0">
                <a:solidFill>
                  <a:schemeClr val="tx1"/>
                </a:solidFill>
                <a:latin typeface="Times New Roman" panose="02020603050405020304" pitchFamily="18" charset="0"/>
                <a:cs typeface="Times New Roman" panose="02020603050405020304" pitchFamily="18" charset="0"/>
              </a:rPr>
              <a:t>. </a:t>
            </a:r>
            <a:r>
              <a:rPr lang="en-US" sz="1200" dirty="0">
                <a:solidFill>
                  <a:schemeClr val="tx1"/>
                </a:solidFill>
                <a:latin typeface="Times New Roman" panose="02020603050405020304" pitchFamily="18" charset="0"/>
                <a:cs typeface="Times New Roman" panose="02020603050405020304" pitchFamily="18" charset="0"/>
              </a:rPr>
              <a:t>Repentance is inseparable from cleansing</a:t>
            </a:r>
            <a:r>
              <a:rPr lang="en-US" sz="1200" dirty="0" smtClean="0">
                <a:solidFill>
                  <a:schemeClr val="tx1"/>
                </a:solidFill>
                <a:latin typeface="Times New Roman" panose="02020603050405020304" pitchFamily="18" charset="0"/>
                <a:cs typeface="Times New Roman" panose="02020603050405020304" pitchFamily="18" charset="0"/>
              </a:rPr>
              <a:t>. The cleansing </a:t>
            </a:r>
            <a:r>
              <a:rPr lang="en-US" sz="1200" dirty="0">
                <a:solidFill>
                  <a:schemeClr val="tx1"/>
                </a:solidFill>
                <a:latin typeface="Times New Roman" panose="02020603050405020304" pitchFamily="18" charset="0"/>
                <a:cs typeface="Times New Roman" panose="02020603050405020304" pitchFamily="18" charset="0"/>
              </a:rPr>
              <a:t>from sin </a:t>
            </a:r>
            <a:r>
              <a:rPr lang="en-US" sz="1200" dirty="0" err="1">
                <a:solidFill>
                  <a:schemeClr val="tx1"/>
                </a:solidFill>
                <a:latin typeface="Times New Roman" panose="02020603050405020304" pitchFamily="18" charset="0"/>
                <a:cs typeface="Times New Roman" panose="02020603050405020304" pitchFamily="18" charset="0"/>
              </a:rPr>
              <a:t>Zech</a:t>
            </a:r>
            <a:r>
              <a:rPr lang="en-US" sz="1200" dirty="0">
                <a:solidFill>
                  <a:schemeClr val="tx1"/>
                </a:solidFill>
                <a:latin typeface="Times New Roman" panose="02020603050405020304" pitchFamily="18" charset="0"/>
                <a:cs typeface="Times New Roman" panose="02020603050405020304" pitchFamily="18" charset="0"/>
              </a:rPr>
              <a:t> 13:1, follows the mourning of those who look on Him whom they have pierced </a:t>
            </a:r>
            <a:r>
              <a:rPr lang="en-US" sz="1200" dirty="0" err="1">
                <a:solidFill>
                  <a:schemeClr val="tx1"/>
                </a:solidFill>
                <a:latin typeface="Times New Roman" panose="02020603050405020304" pitchFamily="18" charset="0"/>
                <a:cs typeface="Times New Roman" panose="02020603050405020304" pitchFamily="18" charset="0"/>
              </a:rPr>
              <a:t>Zech</a:t>
            </a:r>
            <a:r>
              <a:rPr lang="en-US" sz="1200" dirty="0">
                <a:solidFill>
                  <a:schemeClr val="tx1"/>
                </a:solidFill>
                <a:latin typeface="Times New Roman" panose="02020603050405020304" pitchFamily="18" charset="0"/>
                <a:cs typeface="Times New Roman" panose="02020603050405020304" pitchFamily="18" charset="0"/>
              </a:rPr>
              <a:t> 12:9</a:t>
            </a:r>
            <a:r>
              <a:rPr lang="en-US" sz="1200" dirty="0" smtClean="0">
                <a:solidFill>
                  <a:schemeClr val="tx1"/>
                </a:solidFill>
                <a:latin typeface="Times New Roman" panose="02020603050405020304" pitchFamily="18" charset="0"/>
                <a:cs typeface="Times New Roman" panose="02020603050405020304" pitchFamily="18" charset="0"/>
              </a:rPr>
              <a:t>. No one is left out who has entered through the veil of His flesh, illustrated by the ring of unending love and eternal reward. The harsh sounds of warning are past, changed to onomatopoeic sounds of comfort and encouragement Isa 40. </a:t>
            </a:r>
            <a:r>
              <a:rPr lang="en-US" sz="1200" dirty="0">
                <a:solidFill>
                  <a:schemeClr val="tx1"/>
                </a:solidFill>
                <a:latin typeface="Times New Roman" panose="02020603050405020304" pitchFamily="18" charset="0"/>
                <a:cs typeface="Times New Roman" panose="02020603050405020304" pitchFamily="18" charset="0"/>
              </a:rPr>
              <a:t>F</a:t>
            </a:r>
            <a:r>
              <a:rPr lang="en-US" sz="1200" dirty="0" smtClean="0">
                <a:solidFill>
                  <a:schemeClr val="tx1"/>
                </a:solidFill>
                <a:latin typeface="Times New Roman" panose="02020603050405020304" pitchFamily="18" charset="0"/>
                <a:cs typeface="Times New Roman" panose="02020603050405020304" pitchFamily="18" charset="0"/>
              </a:rPr>
              <a:t>iery judgment against Christians who would insult the Spirit of grace is changed to trusting God in the next picture. </a:t>
            </a:r>
            <a:endParaRPr lang="en-US" sz="1200" dirty="0">
              <a:solidFill>
                <a:schemeClr val="tx1"/>
              </a:solidFill>
              <a:latin typeface="Times New Roman" panose="02020603050405020304" pitchFamily="18" charset="0"/>
              <a:cs typeface="Times New Roman" panose="02020603050405020304" pitchFamily="18" charset="0"/>
            </a:endParaRPr>
          </a:p>
        </p:txBody>
      </p:sp>
      <p:sp>
        <p:nvSpPr>
          <p:cNvPr id="15" name="Rectangular Callout 14"/>
          <p:cNvSpPr/>
          <p:nvPr/>
        </p:nvSpPr>
        <p:spPr>
          <a:xfrm>
            <a:off x="4477821" y="5110264"/>
            <a:ext cx="4145480" cy="1747736"/>
          </a:xfrm>
          <a:prstGeom prst="wedgeRectCallout">
            <a:avLst>
              <a:gd name="adj1" fmla="val 14285"/>
              <a:gd name="adj2" fmla="val -14760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sz="1200" dirty="0">
                <a:solidFill>
                  <a:schemeClr val="tx1"/>
                </a:solidFill>
                <a:latin typeface="Times New Roman" panose="02020603050405020304" pitchFamily="18" charset="0"/>
                <a:cs typeface="Times New Roman" panose="02020603050405020304" pitchFamily="18" charset="0"/>
              </a:rPr>
              <a:t>4</a:t>
            </a:r>
            <a:r>
              <a:rPr lang="en-US" sz="1200" dirty="0" smtClean="0">
                <a:solidFill>
                  <a:schemeClr val="tx1"/>
                </a:solidFill>
                <a:latin typeface="Times New Roman" panose="02020603050405020304" pitchFamily="18" charset="0"/>
                <a:cs typeface="Times New Roman" panose="02020603050405020304" pitchFamily="18" charset="0"/>
              </a:rPr>
              <a:t>. </a:t>
            </a:r>
            <a:r>
              <a:rPr lang="en-US" sz="1200" u="sng" dirty="0" smtClean="0">
                <a:solidFill>
                  <a:schemeClr val="tx1"/>
                </a:solidFill>
                <a:latin typeface="Times New Roman" panose="02020603050405020304" pitchFamily="18" charset="0"/>
                <a:cs typeface="Times New Roman" panose="02020603050405020304" pitchFamily="18" charset="0"/>
              </a:rPr>
              <a:t>Skull striking</a:t>
            </a:r>
            <a:r>
              <a:rPr lang="en-US" sz="1200" dirty="0" smtClean="0">
                <a:solidFill>
                  <a:schemeClr val="tx1"/>
                </a:solidFill>
                <a:latin typeface="Times New Roman" panose="02020603050405020304" pitchFamily="18" charset="0"/>
                <a:cs typeface="Times New Roman" panose="02020603050405020304" pitchFamily="18" charset="0"/>
              </a:rPr>
              <a:t>: To strike the Shepherd </a:t>
            </a:r>
            <a:r>
              <a:rPr lang="en-US" sz="1200" dirty="0" err="1" smtClean="0">
                <a:solidFill>
                  <a:schemeClr val="tx1"/>
                </a:solidFill>
                <a:latin typeface="Times New Roman" panose="02020603050405020304" pitchFamily="18" charset="0"/>
                <a:cs typeface="Times New Roman" panose="02020603050405020304" pitchFamily="18" charset="0"/>
              </a:rPr>
              <a:t>Zech</a:t>
            </a:r>
            <a:r>
              <a:rPr lang="en-US" sz="1200" dirty="0" smtClean="0">
                <a:solidFill>
                  <a:schemeClr val="tx1"/>
                </a:solidFill>
                <a:latin typeface="Times New Roman" panose="02020603050405020304" pitchFamily="18" charset="0"/>
                <a:cs typeface="Times New Roman" panose="02020603050405020304" pitchFamily="18" charset="0"/>
              </a:rPr>
              <a:t> 13:7, and to be taken away means to be taken in death. Christ took </a:t>
            </a:r>
            <a:r>
              <a:rPr lang="en-US" sz="1200" dirty="0">
                <a:solidFill>
                  <a:schemeClr val="tx1"/>
                </a:solidFill>
                <a:latin typeface="Times New Roman" panose="02020603050405020304" pitchFamily="18" charset="0"/>
                <a:cs typeface="Times New Roman" panose="02020603050405020304" pitchFamily="18" charset="0"/>
              </a:rPr>
              <a:t>the </a:t>
            </a:r>
            <a:r>
              <a:rPr lang="en-US" sz="1200" dirty="0" smtClean="0">
                <a:solidFill>
                  <a:schemeClr val="tx1"/>
                </a:solidFill>
                <a:latin typeface="Times New Roman" panose="02020603050405020304" pitchFamily="18" charset="0"/>
                <a:cs typeface="Times New Roman" panose="02020603050405020304" pitchFamily="18" charset="0"/>
              </a:rPr>
              <a:t>blow </a:t>
            </a:r>
            <a:r>
              <a:rPr lang="en-US" sz="1200" dirty="0">
                <a:solidFill>
                  <a:schemeClr val="tx1"/>
                </a:solidFill>
                <a:latin typeface="Times New Roman" panose="02020603050405020304" pitchFamily="18" charset="0"/>
                <a:cs typeface="Times New Roman" panose="02020603050405020304" pitchFamily="18" charset="0"/>
              </a:rPr>
              <a:t>due the </a:t>
            </a:r>
            <a:r>
              <a:rPr lang="en-US" sz="1200" dirty="0" smtClean="0">
                <a:solidFill>
                  <a:schemeClr val="tx1"/>
                </a:solidFill>
                <a:latin typeface="Times New Roman" panose="02020603050405020304" pitchFamily="18" charset="0"/>
                <a:cs typeface="Times New Roman" panose="02020603050405020304" pitchFamily="18" charset="0"/>
              </a:rPr>
              <a:t>sinner, actions done by God the Father Isa 53:8 BKC; Baron, </a:t>
            </a:r>
            <a:r>
              <a:rPr lang="en-US" sz="1200" u="sng" dirty="0" smtClean="0">
                <a:solidFill>
                  <a:schemeClr val="tx1"/>
                </a:solidFill>
                <a:latin typeface="Times New Roman" panose="02020603050405020304" pitchFamily="18" charset="0"/>
                <a:cs typeface="Times New Roman" panose="02020603050405020304" pitchFamily="18" charset="0"/>
              </a:rPr>
              <a:t>Rays</a:t>
            </a:r>
            <a:r>
              <a:rPr lang="en-US" sz="1200" dirty="0" smtClean="0">
                <a:solidFill>
                  <a:schemeClr val="tx1"/>
                </a:solidFill>
                <a:latin typeface="Times New Roman" panose="02020603050405020304" pitchFamily="18" charset="0"/>
                <a:cs typeface="Times New Roman" panose="02020603050405020304" pitchFamily="18" charset="0"/>
              </a:rPr>
              <a:t> 109. You will take the hit if you reject God’s one sacrifice for sin. Death will come fast, terrifying your soul. What seems so distant will suddenly fall upon you, illustrated by the multiple skulls. The loss is great </a:t>
            </a:r>
            <a:r>
              <a:rPr lang="en-US" sz="1200" dirty="0">
                <a:solidFill>
                  <a:schemeClr val="tx1"/>
                </a:solidFill>
                <a:latin typeface="Times New Roman" panose="02020603050405020304" pitchFamily="18" charset="0"/>
                <a:cs typeface="Times New Roman" panose="02020603050405020304" pitchFamily="18" charset="0"/>
              </a:rPr>
              <a:t>for </a:t>
            </a:r>
            <a:r>
              <a:rPr lang="en-US" sz="1200" dirty="0" smtClean="0">
                <a:solidFill>
                  <a:schemeClr val="tx1"/>
                </a:solidFill>
                <a:latin typeface="Times New Roman" panose="02020603050405020304" pitchFamily="18" charset="0"/>
                <a:cs typeface="Times New Roman" panose="02020603050405020304" pitchFamily="18" charset="0"/>
              </a:rPr>
              <a:t>those who </a:t>
            </a:r>
            <a:r>
              <a:rPr lang="en-US" sz="1200" dirty="0">
                <a:solidFill>
                  <a:schemeClr val="tx1"/>
                </a:solidFill>
                <a:latin typeface="Times New Roman" panose="02020603050405020304" pitchFamily="18" charset="0"/>
                <a:cs typeface="Times New Roman" panose="02020603050405020304" pitchFamily="18" charset="0"/>
              </a:rPr>
              <a:t>misapply Christ’s sacrifice for sin Heb 10:26-31. There is nothing to shield </a:t>
            </a:r>
            <a:r>
              <a:rPr lang="en-US" sz="1200" dirty="0" smtClean="0">
                <a:solidFill>
                  <a:schemeClr val="tx1"/>
                </a:solidFill>
                <a:latin typeface="Times New Roman" panose="02020603050405020304" pitchFamily="18" charset="0"/>
                <a:cs typeface="Times New Roman" panose="02020603050405020304" pitchFamily="18" charset="0"/>
              </a:rPr>
              <a:t>a renegade </a:t>
            </a:r>
            <a:r>
              <a:rPr lang="en-US" sz="1200" dirty="0">
                <a:solidFill>
                  <a:schemeClr val="tx1"/>
                </a:solidFill>
                <a:latin typeface="Times New Roman" panose="02020603050405020304" pitchFamily="18" charset="0"/>
                <a:cs typeface="Times New Roman" panose="02020603050405020304" pitchFamily="18" charset="0"/>
              </a:rPr>
              <a:t>from God’s judgment by raging </a:t>
            </a:r>
            <a:r>
              <a:rPr lang="en-US" sz="1200" dirty="0" smtClean="0">
                <a:solidFill>
                  <a:schemeClr val="tx1"/>
                </a:solidFill>
                <a:latin typeface="Times New Roman" panose="02020603050405020304" pitchFamily="18" charset="0"/>
                <a:cs typeface="Times New Roman" panose="02020603050405020304" pitchFamily="18" charset="0"/>
              </a:rPr>
              <a:t>fire, divine retribution.</a:t>
            </a:r>
            <a:endParaRPr lang="en-US" sz="12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8623444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19500" y="1698171"/>
            <a:ext cx="5118630" cy="3267529"/>
          </a:xfrm>
          <a:prstGeom prst="rect">
            <a:avLst/>
          </a:prstGeom>
        </p:spPr>
      </p:pic>
      <p:sp>
        <p:nvSpPr>
          <p:cNvPr id="27" name="Rectangular Callout 26"/>
          <p:cNvSpPr/>
          <p:nvPr/>
        </p:nvSpPr>
        <p:spPr>
          <a:xfrm>
            <a:off x="-21186" y="0"/>
            <a:ext cx="8759316" cy="1646702"/>
          </a:xfrm>
          <a:prstGeom prst="wedgeRectCallout">
            <a:avLst>
              <a:gd name="adj1" fmla="val 20790"/>
              <a:gd name="adj2" fmla="val 68576"/>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tabLst>
                <a:tab pos="2292350" algn="l"/>
              </a:tabLst>
            </a:pPr>
            <a:r>
              <a:rPr lang="en-US" sz="1200" dirty="0" smtClean="0">
                <a:solidFill>
                  <a:schemeClr val="tx1"/>
                </a:solidFill>
                <a:latin typeface="Times New Roman" panose="02020603050405020304" pitchFamily="18" charset="0"/>
                <a:cs typeface="Times New Roman" panose="02020603050405020304" pitchFamily="18" charset="0"/>
              </a:rPr>
              <a:t>1. Based </a:t>
            </a:r>
            <a:r>
              <a:rPr lang="en-US" sz="1200" dirty="0">
                <a:solidFill>
                  <a:schemeClr val="tx1"/>
                </a:solidFill>
                <a:latin typeface="Times New Roman" panose="02020603050405020304" pitchFamily="18" charset="0"/>
                <a:cs typeface="Times New Roman" panose="02020603050405020304" pitchFamily="18" charset="0"/>
              </a:rPr>
              <a:t>on </a:t>
            </a:r>
            <a:r>
              <a:rPr lang="en-US" sz="1200" dirty="0" smtClean="0">
                <a:solidFill>
                  <a:schemeClr val="tx1"/>
                </a:solidFill>
                <a:latin typeface="Times New Roman" panose="02020603050405020304" pitchFamily="18" charset="0"/>
                <a:cs typeface="Times New Roman" panose="02020603050405020304" pitchFamily="18" charset="0"/>
              </a:rPr>
              <a:t>Heb 10:19-11:1, Consider your High </a:t>
            </a:r>
            <a:r>
              <a:rPr lang="en-US" sz="1200" dirty="0">
                <a:solidFill>
                  <a:schemeClr val="tx1"/>
                </a:solidFill>
                <a:latin typeface="Times New Roman" panose="02020603050405020304" pitchFamily="18" charset="0"/>
                <a:cs typeface="Times New Roman" panose="02020603050405020304" pitchFamily="18" charset="0"/>
              </a:rPr>
              <a:t>P</a:t>
            </a:r>
            <a:r>
              <a:rPr lang="en-US" sz="1200" dirty="0" smtClean="0">
                <a:solidFill>
                  <a:schemeClr val="tx1"/>
                </a:solidFill>
                <a:latin typeface="Times New Roman" panose="02020603050405020304" pitchFamily="18" charset="0"/>
                <a:cs typeface="Times New Roman" panose="02020603050405020304" pitchFamily="18" charset="0"/>
              </a:rPr>
              <a:t>riest and His sacrifice and live by faith Heb 7:1-10:19. Reckless faith will be judged by fire Heb 10:19-31. Despite suffering, be encouraged, a pattern in Ps 22 and Heb 2:10-12</a:t>
            </a:r>
            <a:r>
              <a:rPr lang="en-US" sz="1200" dirty="0">
                <a:solidFill>
                  <a:schemeClr val="tx1"/>
                </a:solidFill>
                <a:latin typeface="Times New Roman" panose="02020603050405020304" pitchFamily="18" charset="0"/>
                <a:cs typeface="Times New Roman" panose="02020603050405020304" pitchFamily="18" charset="0"/>
              </a:rPr>
              <a:t>;</a:t>
            </a:r>
            <a:r>
              <a:rPr lang="en-US" sz="1200" dirty="0" smtClean="0">
                <a:solidFill>
                  <a:schemeClr val="tx1"/>
                </a:solidFill>
                <a:latin typeface="Times New Roman" panose="02020603050405020304" pitchFamily="18" charset="0"/>
                <a:cs typeface="Times New Roman" panose="02020603050405020304" pitchFamily="18" charset="0"/>
              </a:rPr>
              <a:t> suffering Ps 22:1-21b, then gratitude and consolation Ps 21c-31. </a:t>
            </a:r>
            <a:r>
              <a:rPr lang="en-US" sz="1200" u="sng" dirty="0">
                <a:solidFill>
                  <a:schemeClr val="tx1"/>
                </a:solidFill>
                <a:latin typeface="Times New Roman" panose="02020603050405020304" pitchFamily="18" charset="0"/>
                <a:cs typeface="Times New Roman" panose="02020603050405020304" pitchFamily="18" charset="0"/>
              </a:rPr>
              <a:t>A square framed in a circle</a:t>
            </a:r>
            <a:r>
              <a:rPr lang="en-US" sz="1200" dirty="0">
                <a:solidFill>
                  <a:schemeClr val="tx1"/>
                </a:solidFill>
                <a:latin typeface="Times New Roman" panose="02020603050405020304" pitchFamily="18" charset="0"/>
                <a:cs typeface="Times New Roman" panose="02020603050405020304" pitchFamily="18" charset="0"/>
              </a:rPr>
              <a:t>, </a:t>
            </a:r>
            <a:r>
              <a:rPr lang="en-US" sz="1200" dirty="0" smtClean="0">
                <a:solidFill>
                  <a:schemeClr val="tx1"/>
                </a:solidFill>
                <a:latin typeface="Times New Roman" panose="02020603050405020304" pitchFamily="18" charset="0"/>
                <a:cs typeface="Times New Roman" panose="02020603050405020304" pitchFamily="18" charset="0"/>
              </a:rPr>
              <a:t>Our existence finds meaning in His existence </a:t>
            </a:r>
            <a:r>
              <a:rPr lang="en-US" sz="1200" dirty="0">
                <a:solidFill>
                  <a:schemeClr val="tx1"/>
                </a:solidFill>
                <a:latin typeface="Times New Roman" panose="02020603050405020304" pitchFamily="18" charset="0"/>
                <a:cs typeface="Times New Roman" panose="02020603050405020304" pitchFamily="18" charset="0"/>
              </a:rPr>
              <a:t>H</a:t>
            </a:r>
            <a:r>
              <a:rPr lang="en-US" sz="1200" dirty="0" smtClean="0">
                <a:solidFill>
                  <a:schemeClr val="tx1"/>
                </a:solidFill>
                <a:latin typeface="Times New Roman" panose="02020603050405020304" pitchFamily="18" charset="0"/>
                <a:cs typeface="Times New Roman" panose="02020603050405020304" pitchFamily="18" charset="0"/>
              </a:rPr>
              <a:t>eb 12:3. Believers from all the world are learning what faith is by trusting Christ. He suffered when Satan’s plans ran adverse to God’s purpose Ps 22:11-21. The red depicts the rage of wild beasts, not flames. </a:t>
            </a:r>
            <a:r>
              <a:rPr lang="en-US" sz="1200" u="sng" dirty="0" smtClean="0">
                <a:solidFill>
                  <a:schemeClr val="tx1"/>
                </a:solidFill>
                <a:latin typeface="Times New Roman" panose="02020603050405020304" pitchFamily="18" charset="0"/>
                <a:cs typeface="Times New Roman" panose="02020603050405020304" pitchFamily="18" charset="0"/>
              </a:rPr>
              <a:t>He shall bear their sorrows</a:t>
            </a:r>
            <a:r>
              <a:rPr lang="en-US" sz="1200" dirty="0" smtClean="0">
                <a:solidFill>
                  <a:schemeClr val="tx1"/>
                </a:solidFill>
                <a:latin typeface="Times New Roman" panose="02020603050405020304" pitchFamily="18" charset="0"/>
                <a:cs typeface="Times New Roman" panose="02020603050405020304" pitchFamily="18" charset="0"/>
              </a:rPr>
              <a:t>: Those who sneered at Him said he trusted in the </a:t>
            </a:r>
            <a:r>
              <a:rPr lang="en-US" sz="1200" dirty="0">
                <a:solidFill>
                  <a:schemeClr val="tx1"/>
                </a:solidFill>
                <a:latin typeface="Times New Roman" panose="02020603050405020304" pitchFamily="18" charset="0"/>
                <a:cs typeface="Times New Roman" panose="02020603050405020304" pitchFamily="18" charset="0"/>
              </a:rPr>
              <a:t>LORD </a:t>
            </a:r>
            <a:r>
              <a:rPr lang="en-US" sz="1200" dirty="0" smtClean="0">
                <a:solidFill>
                  <a:schemeClr val="tx1"/>
                </a:solidFill>
                <a:latin typeface="Times New Roman" panose="02020603050405020304" pitchFamily="18" charset="0"/>
                <a:cs typeface="Times New Roman" panose="02020603050405020304" pitchFamily="18" charset="0"/>
              </a:rPr>
              <a:t>Ps 22:8, literally, he rolled His trust on God, TWOT #353. Learning from His sufferings, he became the source of eternal salvation Heb 5:7-9. </a:t>
            </a:r>
            <a:r>
              <a:rPr lang="en-US" sz="1200" u="sng" dirty="0">
                <a:solidFill>
                  <a:schemeClr val="tx1"/>
                </a:solidFill>
                <a:latin typeface="Times New Roman" panose="02020603050405020304" pitchFamily="18" charset="0"/>
                <a:cs typeface="Times New Roman" panose="02020603050405020304" pitchFamily="18" charset="0"/>
              </a:rPr>
              <a:t>F</a:t>
            </a:r>
            <a:r>
              <a:rPr lang="en-US" sz="1200" u="sng" dirty="0" smtClean="0">
                <a:solidFill>
                  <a:schemeClr val="tx1"/>
                </a:solidFill>
                <a:latin typeface="Times New Roman" panose="02020603050405020304" pitchFamily="18" charset="0"/>
                <a:cs typeface="Times New Roman" panose="02020603050405020304" pitchFamily="18" charset="0"/>
              </a:rPr>
              <a:t>ig leaves:</a:t>
            </a:r>
            <a:r>
              <a:rPr lang="en-US" sz="1200" dirty="0" smtClean="0">
                <a:solidFill>
                  <a:schemeClr val="tx1"/>
                </a:solidFill>
                <a:latin typeface="Times New Roman" panose="02020603050405020304" pitchFamily="18" charset="0"/>
                <a:cs typeface="Times New Roman" panose="02020603050405020304" pitchFamily="18" charset="0"/>
              </a:rPr>
              <a:t> Adam and Eve trusted in God’s provision to cover their bodies. They rolled their cares </a:t>
            </a:r>
            <a:r>
              <a:rPr lang="en-US" sz="1200" dirty="0">
                <a:solidFill>
                  <a:schemeClr val="tx1"/>
                </a:solidFill>
                <a:latin typeface="Times New Roman" panose="02020603050405020304" pitchFamily="18" charset="0"/>
                <a:cs typeface="Times New Roman" panose="02020603050405020304" pitchFamily="18" charset="0"/>
              </a:rPr>
              <a:t>upon the Man of Sorrows, 1 Pet </a:t>
            </a:r>
            <a:r>
              <a:rPr lang="en-US" sz="1200" dirty="0" smtClean="0">
                <a:solidFill>
                  <a:schemeClr val="tx1"/>
                </a:solidFill>
                <a:latin typeface="Times New Roman" panose="02020603050405020304" pitchFamily="18" charset="0"/>
                <a:cs typeface="Times New Roman" panose="02020603050405020304" pitchFamily="18" charset="0"/>
              </a:rPr>
              <a:t>2:24; </a:t>
            </a:r>
            <a:r>
              <a:rPr lang="en-US" sz="1200" dirty="0">
                <a:solidFill>
                  <a:schemeClr val="tx1"/>
                </a:solidFill>
                <a:latin typeface="Times New Roman" panose="02020603050405020304" pitchFamily="18" charset="0"/>
                <a:cs typeface="Times New Roman" panose="02020603050405020304" pitchFamily="18" charset="0"/>
              </a:rPr>
              <a:t>Ps 37:5-6, Delitzsch; 1 Pet </a:t>
            </a:r>
            <a:r>
              <a:rPr lang="en-US" sz="1200" dirty="0" smtClean="0">
                <a:solidFill>
                  <a:schemeClr val="tx1"/>
                </a:solidFill>
                <a:latin typeface="Times New Roman" panose="02020603050405020304" pitchFamily="18" charset="0"/>
                <a:cs typeface="Times New Roman" panose="02020603050405020304" pitchFamily="18" charset="0"/>
              </a:rPr>
              <a:t>5:7. </a:t>
            </a:r>
            <a:r>
              <a:rPr lang="en-US" sz="1200" u="sng" dirty="0">
                <a:solidFill>
                  <a:schemeClr val="tx1"/>
                </a:solidFill>
                <a:latin typeface="Times New Roman" panose="02020603050405020304" pitchFamily="18" charset="0"/>
                <a:cs typeface="Times New Roman" panose="02020603050405020304" pitchFamily="18" charset="0"/>
              </a:rPr>
              <a:t>W</a:t>
            </a:r>
            <a:r>
              <a:rPr lang="en-US" sz="1200" u="sng" dirty="0" smtClean="0">
                <a:solidFill>
                  <a:schemeClr val="tx1"/>
                </a:solidFill>
                <a:latin typeface="Times New Roman" panose="02020603050405020304" pitchFamily="18" charset="0"/>
                <a:cs typeface="Times New Roman" panose="02020603050405020304" pitchFamily="18" charset="0"/>
              </a:rPr>
              <a:t>ave</a:t>
            </a:r>
            <a:r>
              <a:rPr lang="en-US" sz="1200" dirty="0" smtClean="0">
                <a:solidFill>
                  <a:schemeClr val="tx1"/>
                </a:solidFill>
                <a:latin typeface="Times New Roman" panose="02020603050405020304" pitchFamily="18" charset="0"/>
                <a:cs typeface="Times New Roman" panose="02020603050405020304" pitchFamily="18" charset="0"/>
              </a:rPr>
              <a:t>: Faith is reliance, Ryrie, </a:t>
            </a:r>
            <a:r>
              <a:rPr lang="en-US" sz="1200" u="sng" dirty="0" smtClean="0">
                <a:solidFill>
                  <a:schemeClr val="tx1"/>
                </a:solidFill>
                <a:latin typeface="Times New Roman" panose="02020603050405020304" pitchFamily="18" charset="0"/>
                <a:cs typeface="Times New Roman" panose="02020603050405020304" pitchFamily="18" charset="0"/>
              </a:rPr>
              <a:t>Basic</a:t>
            </a:r>
            <a:r>
              <a:rPr lang="en-US" sz="1200" dirty="0">
                <a:solidFill>
                  <a:schemeClr val="tx1"/>
                </a:solidFill>
                <a:latin typeface="Times New Roman" panose="02020603050405020304" pitchFamily="18" charset="0"/>
                <a:cs typeface="Times New Roman" panose="02020603050405020304" pitchFamily="18" charset="0"/>
              </a:rPr>
              <a:t>,</a:t>
            </a:r>
            <a:r>
              <a:rPr lang="en-US" sz="1200" dirty="0" smtClean="0">
                <a:solidFill>
                  <a:schemeClr val="tx1"/>
                </a:solidFill>
                <a:latin typeface="Times New Roman" panose="02020603050405020304" pitchFamily="18" charset="0"/>
                <a:cs typeface="Times New Roman" panose="02020603050405020304" pitchFamily="18" charset="0"/>
              </a:rPr>
              <a:t> 377. Adam and Eve stand dressed </a:t>
            </a:r>
            <a:r>
              <a:rPr lang="en-US" sz="1200" dirty="0">
                <a:solidFill>
                  <a:schemeClr val="tx1"/>
                </a:solidFill>
                <a:latin typeface="Times New Roman" panose="02020603050405020304" pitchFamily="18" charset="0"/>
                <a:cs typeface="Times New Roman" panose="02020603050405020304" pitchFamily="18" charset="0"/>
              </a:rPr>
              <a:t>in a righteousness not their own, their </a:t>
            </a:r>
            <a:r>
              <a:rPr lang="en-US" sz="1200" dirty="0" smtClean="0">
                <a:solidFill>
                  <a:schemeClr val="tx1"/>
                </a:solidFill>
                <a:latin typeface="Times New Roman" panose="02020603050405020304" pitchFamily="18" charset="0"/>
                <a:cs typeface="Times New Roman" panose="02020603050405020304" pitchFamily="18" charset="0"/>
              </a:rPr>
              <a:t>trust </a:t>
            </a:r>
            <a:r>
              <a:rPr lang="en-US" sz="1200" dirty="0">
                <a:solidFill>
                  <a:schemeClr val="tx1"/>
                </a:solidFill>
                <a:latin typeface="Times New Roman" panose="02020603050405020304" pitchFamily="18" charset="0"/>
                <a:cs typeface="Times New Roman" panose="02020603050405020304" pitchFamily="18" charset="0"/>
              </a:rPr>
              <a:t>rolled upon the </a:t>
            </a:r>
            <a:r>
              <a:rPr lang="en-US" sz="1200" dirty="0" smtClean="0">
                <a:solidFill>
                  <a:schemeClr val="tx1"/>
                </a:solidFill>
                <a:latin typeface="Times New Roman" panose="02020603050405020304" pitchFamily="18" charset="0"/>
                <a:cs typeface="Times New Roman" panose="02020603050405020304" pitchFamily="18" charset="0"/>
              </a:rPr>
              <a:t>Lord. The justified of all ages join them. Faith gives reality and proof of things unseen. The picture sets the stage for Hebrews 11.</a:t>
            </a:r>
            <a:endParaRPr lang="en-US" sz="1200" dirty="0">
              <a:solidFill>
                <a:schemeClr val="tx1"/>
              </a:solidFill>
              <a:latin typeface="Times New Roman" panose="02020603050405020304" pitchFamily="18" charset="0"/>
              <a:cs typeface="Times New Roman" panose="02020603050405020304" pitchFamily="18" charset="0"/>
            </a:endParaRPr>
          </a:p>
        </p:txBody>
      </p:sp>
      <p:sp>
        <p:nvSpPr>
          <p:cNvPr id="28" name="Rectangular Callout 27"/>
          <p:cNvSpPr/>
          <p:nvPr/>
        </p:nvSpPr>
        <p:spPr>
          <a:xfrm>
            <a:off x="-1" y="1701579"/>
            <a:ext cx="3434429" cy="3264121"/>
          </a:xfrm>
          <a:prstGeom prst="wedgeRectCallout">
            <a:avLst>
              <a:gd name="adj1" fmla="val 113954"/>
              <a:gd name="adj2" fmla="val -31593"/>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tabLst>
                <a:tab pos="969963" algn="l"/>
              </a:tabLst>
            </a:pPr>
            <a:r>
              <a:rPr lang="en-US" sz="1200" dirty="0">
                <a:solidFill>
                  <a:schemeClr val="tx1"/>
                </a:solidFill>
                <a:latin typeface="Times New Roman" panose="02020603050405020304" pitchFamily="18" charset="0"/>
                <a:cs typeface="Times New Roman" panose="02020603050405020304" pitchFamily="18" charset="0"/>
              </a:rPr>
              <a:t>2</a:t>
            </a:r>
            <a:r>
              <a:rPr lang="en-US" sz="1200" dirty="0" smtClean="0">
                <a:solidFill>
                  <a:schemeClr val="tx1"/>
                </a:solidFill>
                <a:latin typeface="Times New Roman" panose="02020603050405020304" pitchFamily="18" charset="0"/>
                <a:cs typeface="Times New Roman" panose="02020603050405020304" pitchFamily="18" charset="0"/>
              </a:rPr>
              <a:t>. </a:t>
            </a:r>
            <a:r>
              <a:rPr lang="en-US" sz="1200" u="sng" dirty="0">
                <a:solidFill>
                  <a:schemeClr val="tx1"/>
                </a:solidFill>
                <a:latin typeface="Times New Roman" panose="02020603050405020304" pitchFamily="18" charset="0"/>
                <a:cs typeface="Times New Roman" panose="02020603050405020304" pitchFamily="18" charset="0"/>
              </a:rPr>
              <a:t>Square in a circle</a:t>
            </a:r>
            <a:r>
              <a:rPr lang="en-US" sz="1200" dirty="0" smtClean="0">
                <a:solidFill>
                  <a:schemeClr val="tx1"/>
                </a:solidFill>
                <a:latin typeface="Times New Roman" panose="02020603050405020304" pitchFamily="18" charset="0"/>
                <a:cs typeface="Times New Roman" panose="02020603050405020304" pitchFamily="18" charset="0"/>
              </a:rPr>
              <a:t>: How do you picture faith? Faith is trust, belief, or persuasion, the reality and proof of things unseen. Pictured is Christ accepting unseen things as seen rather than as hope Heb 11:1. In the box with Christ is Adam and Eve rolling their cares upon the LORD. The opposite of faith is constant agitation, crises and rage. Behind Christ is Cain and the wild beasts Ps 22:11-18, doing Satan’s will, raging against the Man of Sorrows. </a:t>
            </a:r>
            <a:r>
              <a:rPr lang="en-US" sz="1200" dirty="0">
                <a:solidFill>
                  <a:schemeClr val="tx1"/>
                </a:solidFill>
                <a:latin typeface="Times New Roman" panose="02020603050405020304" pitchFamily="18" charset="0"/>
                <a:cs typeface="Times New Roman" panose="02020603050405020304" pitchFamily="18" charset="0"/>
              </a:rPr>
              <a:t>But </a:t>
            </a:r>
            <a:r>
              <a:rPr lang="en-US" sz="1200" dirty="0" smtClean="0">
                <a:solidFill>
                  <a:schemeClr val="tx1"/>
                </a:solidFill>
                <a:latin typeface="Times New Roman" panose="02020603050405020304" pitchFamily="18" charset="0"/>
                <a:cs typeface="Times New Roman" panose="02020603050405020304" pitchFamily="18" charset="0"/>
              </a:rPr>
              <a:t>Christ had turned to the LORD and </a:t>
            </a:r>
            <a:r>
              <a:rPr lang="en-US" sz="1200" dirty="0">
                <a:solidFill>
                  <a:schemeClr val="tx1"/>
                </a:solidFill>
                <a:latin typeface="Times New Roman" panose="02020603050405020304" pitchFamily="18" charset="0"/>
                <a:cs typeface="Times New Roman" panose="02020603050405020304" pitchFamily="18" charset="0"/>
              </a:rPr>
              <a:t>drew </a:t>
            </a:r>
            <a:r>
              <a:rPr lang="en-US" sz="1200" dirty="0" smtClean="0">
                <a:solidFill>
                  <a:schemeClr val="tx1"/>
                </a:solidFill>
                <a:latin typeface="Times New Roman" panose="02020603050405020304" pitchFamily="18" charset="0"/>
                <a:cs typeface="Times New Roman" panose="02020603050405020304" pitchFamily="18" charset="0"/>
              </a:rPr>
              <a:t>His </a:t>
            </a:r>
            <a:r>
              <a:rPr lang="en-US" sz="1200" dirty="0">
                <a:solidFill>
                  <a:schemeClr val="tx1"/>
                </a:solidFill>
                <a:latin typeface="Times New Roman" panose="02020603050405020304" pitchFamily="18" charset="0"/>
                <a:cs typeface="Times New Roman" panose="02020603050405020304" pitchFamily="18" charset="0"/>
              </a:rPr>
              <a:t>confidence from his training as a child Ps 22:9-10. Powerful </a:t>
            </a:r>
            <a:r>
              <a:rPr lang="en-US" sz="1200" dirty="0" smtClean="0">
                <a:solidFill>
                  <a:schemeClr val="tx1"/>
                </a:solidFill>
                <a:latin typeface="Times New Roman" panose="02020603050405020304" pitchFamily="18" charset="0"/>
                <a:cs typeface="Times New Roman" panose="02020603050405020304" pitchFamily="18" charset="0"/>
              </a:rPr>
              <a:t>beasts struck </a:t>
            </a:r>
            <a:r>
              <a:rPr lang="en-US" sz="1200" dirty="0">
                <a:solidFill>
                  <a:schemeClr val="tx1"/>
                </a:solidFill>
                <a:latin typeface="Times New Roman" panose="02020603050405020304" pitchFamily="18" charset="0"/>
                <a:cs typeface="Times New Roman" panose="02020603050405020304" pitchFamily="18" charset="0"/>
              </a:rPr>
              <a:t>His </a:t>
            </a:r>
            <a:r>
              <a:rPr lang="en-US" sz="1200" dirty="0" smtClean="0">
                <a:solidFill>
                  <a:schemeClr val="tx1"/>
                </a:solidFill>
                <a:latin typeface="Times New Roman" panose="02020603050405020304" pitchFamily="18" charset="0"/>
                <a:cs typeface="Times New Roman" panose="02020603050405020304" pitchFamily="18" charset="0"/>
              </a:rPr>
              <a:t>heel. Notice that his enemies are not making headway, they’re not going any place. Though raging, they’re stymied, not getting out of their box. Only Adam and Eve are getting out. Their faith is revealed in their trust, not in their obedience. Their faith is active, they are pictured out of the box, dressed in a righteousness not their own.</a:t>
            </a:r>
            <a:endParaRPr lang="en-US" sz="1200" dirty="0">
              <a:solidFill>
                <a:schemeClr val="tx1"/>
              </a:solidFill>
              <a:latin typeface="Times New Roman" panose="02020603050405020304" pitchFamily="18" charset="0"/>
              <a:cs typeface="Times New Roman" panose="02020603050405020304" pitchFamily="18" charset="0"/>
            </a:endParaRPr>
          </a:p>
        </p:txBody>
      </p:sp>
      <p:sp>
        <p:nvSpPr>
          <p:cNvPr id="29" name="Rectangular Callout 28"/>
          <p:cNvSpPr/>
          <p:nvPr/>
        </p:nvSpPr>
        <p:spPr>
          <a:xfrm>
            <a:off x="-2" y="5017169"/>
            <a:ext cx="7234085" cy="1840832"/>
          </a:xfrm>
          <a:prstGeom prst="wedgeRectCallout">
            <a:avLst>
              <a:gd name="adj1" fmla="val 47147"/>
              <a:gd name="adj2" fmla="val -178142"/>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sz="1200" dirty="0" smtClean="0">
                <a:solidFill>
                  <a:schemeClr val="tx1"/>
                </a:solidFill>
                <a:latin typeface="Times New Roman" panose="02020603050405020304" pitchFamily="18" charset="0"/>
                <a:cs typeface="Times New Roman" panose="02020603050405020304" pitchFamily="18" charset="0"/>
              </a:rPr>
              <a:t>3. </a:t>
            </a:r>
            <a:r>
              <a:rPr lang="en-US" sz="1200" u="sng" dirty="0" smtClean="0">
                <a:solidFill>
                  <a:schemeClr val="tx1"/>
                </a:solidFill>
                <a:latin typeface="Times New Roman" panose="02020603050405020304" pitchFamily="18" charset="0"/>
                <a:cs typeface="Times New Roman" panose="02020603050405020304" pitchFamily="18" charset="0"/>
              </a:rPr>
              <a:t>He shall bear their sorrows</a:t>
            </a:r>
            <a:r>
              <a:rPr lang="en-US" sz="1200" dirty="0" smtClean="0">
                <a:solidFill>
                  <a:schemeClr val="tx1"/>
                </a:solidFill>
                <a:latin typeface="Times New Roman" panose="02020603050405020304" pitchFamily="18" charset="0"/>
                <a:cs typeface="Times New Roman" panose="02020603050405020304" pitchFamily="18" charset="0"/>
              </a:rPr>
              <a:t>: The square is adversity, the circle perfection. Christ is lifted above his foes, their rage against his body Ps 22:7; Heb 10:5, is laughably pathetic even in His weakest moment Ps 2:4. He </a:t>
            </a:r>
            <a:r>
              <a:rPr lang="en-US" sz="1200" dirty="0">
                <a:solidFill>
                  <a:schemeClr val="tx1"/>
                </a:solidFill>
                <a:latin typeface="Times New Roman" panose="02020603050405020304" pitchFamily="18" charset="0"/>
                <a:cs typeface="Times New Roman" panose="02020603050405020304" pitchFamily="18" charset="0"/>
              </a:rPr>
              <a:t>suffered at </a:t>
            </a:r>
            <a:r>
              <a:rPr lang="en-US" sz="1200" dirty="0" smtClean="0">
                <a:solidFill>
                  <a:schemeClr val="tx1"/>
                </a:solidFill>
                <a:latin typeface="Times New Roman" panose="02020603050405020304" pitchFamily="18" charset="0"/>
                <a:cs typeface="Times New Roman" panose="02020603050405020304" pitchFamily="18" charset="0"/>
              </a:rPr>
              <a:t>the hands of cruel men and insensitive wild beasts, like powerful oxen and lions, scavenger dogs Ps 22:11, His enemies mockingly mimicked his not being heard by the Father. Our fathers trusted and you delivered them, but not me, a worm, helpless and frail. In sneering mockery they accused him of trusting in the LORD Ps 22:7-8, literally, rolling His cares upon the LORD, TWOT #353; Ps 37:5 Delitzsch. A rolling trust is the unifying feature in our design, uniting the circle of believers with Christ in the square. In the end, Christ was heard by the Father Ps 22:21 BKC. And his brethren Heb 10:19, trust in Him and are heard. Faith is as strong as the object of our faith. It’s not how big my faith is but how big my God is. This picture is designed to lay the foundation for God’s Hall of Faith Heb 11. All the people from Abel to Abram us, have our faith rolled upon Christ, such shoulders to lean on!   </a:t>
            </a:r>
            <a:endParaRPr lang="en-US" sz="1200" dirty="0">
              <a:solidFill>
                <a:schemeClr val="tx1"/>
              </a:solidFill>
              <a:latin typeface="Times New Roman" panose="02020603050405020304" pitchFamily="18" charset="0"/>
              <a:cs typeface="Times New Roman" panose="02020603050405020304" pitchFamily="18" charset="0"/>
            </a:endParaRPr>
          </a:p>
        </p:txBody>
      </p:sp>
      <p:sp>
        <p:nvSpPr>
          <p:cNvPr id="33" name="Rectangular Callout 32"/>
          <p:cNvSpPr/>
          <p:nvPr/>
        </p:nvSpPr>
        <p:spPr>
          <a:xfrm>
            <a:off x="8830671" y="2246336"/>
            <a:ext cx="3361329" cy="2719364"/>
          </a:xfrm>
          <a:prstGeom prst="wedgeRectCallout">
            <a:avLst>
              <a:gd name="adj1" fmla="val -98582"/>
              <a:gd name="adj2" fmla="val 2055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sz="1200" dirty="0" smtClean="0">
                <a:solidFill>
                  <a:schemeClr val="tx1"/>
                </a:solidFill>
                <a:latin typeface="Times New Roman" panose="02020603050405020304" pitchFamily="18" charset="0"/>
                <a:cs typeface="Times New Roman" panose="02020603050405020304" pitchFamily="18" charset="0"/>
              </a:rPr>
              <a:t>5. </a:t>
            </a:r>
            <a:r>
              <a:rPr lang="en-US" sz="1200" u="sng" dirty="0" smtClean="0">
                <a:solidFill>
                  <a:schemeClr val="tx1"/>
                </a:solidFill>
                <a:latin typeface="Times New Roman" panose="02020603050405020304" pitchFamily="18" charset="0"/>
                <a:cs typeface="Times New Roman" panose="02020603050405020304" pitchFamily="18" charset="0"/>
              </a:rPr>
              <a:t>Cleansing </a:t>
            </a:r>
            <a:r>
              <a:rPr lang="en-US" sz="1200" u="sng" dirty="0">
                <a:solidFill>
                  <a:schemeClr val="tx1"/>
                </a:solidFill>
                <a:latin typeface="Times New Roman" panose="02020603050405020304" pitchFamily="18" charset="0"/>
                <a:cs typeface="Times New Roman" panose="02020603050405020304" pitchFamily="18" charset="0"/>
              </a:rPr>
              <a:t>wave</a:t>
            </a:r>
            <a:r>
              <a:rPr lang="en-US" sz="1200" dirty="0" smtClean="0">
                <a:solidFill>
                  <a:schemeClr val="tx1"/>
                </a:solidFill>
                <a:latin typeface="Times New Roman" panose="02020603050405020304" pitchFamily="18" charset="0"/>
                <a:cs typeface="Times New Roman" panose="02020603050405020304" pitchFamily="18" charset="0"/>
              </a:rPr>
              <a:t> Heb </a:t>
            </a:r>
            <a:r>
              <a:rPr lang="en-US" sz="1200" dirty="0">
                <a:solidFill>
                  <a:schemeClr val="tx1"/>
                </a:solidFill>
                <a:latin typeface="Times New Roman" panose="02020603050405020304" pitchFamily="18" charset="0"/>
                <a:cs typeface="Times New Roman" panose="02020603050405020304" pitchFamily="18" charset="0"/>
              </a:rPr>
              <a:t>10:37-39</a:t>
            </a:r>
            <a:r>
              <a:rPr lang="en-US" sz="1200" dirty="0" smtClean="0">
                <a:solidFill>
                  <a:schemeClr val="tx1"/>
                </a:solidFill>
                <a:latin typeface="Times New Roman" panose="02020603050405020304" pitchFamily="18" charset="0"/>
                <a:cs typeface="Times New Roman" panose="02020603050405020304" pitchFamily="18" charset="0"/>
              </a:rPr>
              <a:t>. </a:t>
            </a:r>
            <a:r>
              <a:rPr lang="en-US" sz="1200" dirty="0">
                <a:solidFill>
                  <a:schemeClr val="tx1"/>
                </a:solidFill>
                <a:latin typeface="Times New Roman" panose="02020603050405020304" pitchFamily="18" charset="0"/>
                <a:cs typeface="Times New Roman" panose="02020603050405020304" pitchFamily="18" charset="0"/>
              </a:rPr>
              <a:t>Adam and Eve stand in the foreground with the justified of  all ages, clothed in the righteousness of God</a:t>
            </a:r>
            <a:r>
              <a:rPr lang="en-US" sz="1200" dirty="0" smtClean="0">
                <a:solidFill>
                  <a:schemeClr val="tx1"/>
                </a:solidFill>
                <a:latin typeface="Times New Roman" panose="02020603050405020304" pitchFamily="18" charset="0"/>
                <a:cs typeface="Times New Roman" panose="02020603050405020304" pitchFamily="18" charset="0"/>
              </a:rPr>
              <a:t>. In Romans the sinner is justified by faith, ruined sinners to reclaim. His </a:t>
            </a:r>
            <a:r>
              <a:rPr lang="en-US" sz="1200" u="sng" dirty="0" smtClean="0">
                <a:solidFill>
                  <a:schemeClr val="tx1"/>
                </a:solidFill>
                <a:latin typeface="Times New Roman" panose="02020603050405020304" pitchFamily="18" charset="0"/>
                <a:cs typeface="Times New Roman" panose="02020603050405020304" pitchFamily="18" charset="0"/>
              </a:rPr>
              <a:t>trust</a:t>
            </a:r>
            <a:r>
              <a:rPr lang="en-US" sz="1200" dirty="0" smtClean="0">
                <a:solidFill>
                  <a:schemeClr val="tx1"/>
                </a:solidFill>
                <a:latin typeface="Times New Roman" panose="02020603050405020304" pitchFamily="18" charset="0"/>
                <a:cs typeface="Times New Roman" panose="02020603050405020304" pitchFamily="18" charset="0"/>
              </a:rPr>
              <a:t> in the Savior is the basis for removing sin and its accompanying vises. Without salvation, life’s problems can never be permanently solved. In Hebrews, the saint is justified by faith. His daily </a:t>
            </a:r>
            <a:r>
              <a:rPr lang="en-US" sz="1200" u="sng" dirty="0" smtClean="0">
                <a:solidFill>
                  <a:schemeClr val="tx1"/>
                </a:solidFill>
                <a:latin typeface="Times New Roman" panose="02020603050405020304" pitchFamily="18" charset="0"/>
                <a:cs typeface="Times New Roman" panose="02020603050405020304" pitchFamily="18" charset="0"/>
              </a:rPr>
              <a:t>trust</a:t>
            </a:r>
            <a:r>
              <a:rPr lang="en-US" sz="1200" dirty="0" smtClean="0">
                <a:solidFill>
                  <a:schemeClr val="tx1"/>
                </a:solidFill>
                <a:latin typeface="Times New Roman" panose="02020603050405020304" pitchFamily="18" charset="0"/>
                <a:cs typeface="Times New Roman" panose="02020603050405020304" pitchFamily="18" charset="0"/>
              </a:rPr>
              <a:t> is an outworking of holy living, sanctification</a:t>
            </a:r>
            <a:r>
              <a:rPr lang="en-US" sz="1200" dirty="0">
                <a:solidFill>
                  <a:schemeClr val="tx1"/>
                </a:solidFill>
                <a:latin typeface="Times New Roman" panose="02020603050405020304" pitchFamily="18" charset="0"/>
                <a:cs typeface="Times New Roman" panose="02020603050405020304" pitchFamily="18" charset="0"/>
              </a:rPr>
              <a:t>. No where in Hebrews or in the Bible is there a professional elite </a:t>
            </a:r>
            <a:r>
              <a:rPr lang="en-US" sz="1200" dirty="0" smtClean="0">
                <a:solidFill>
                  <a:schemeClr val="tx1"/>
                </a:solidFill>
                <a:latin typeface="Times New Roman" panose="02020603050405020304" pitchFamily="18" charset="0"/>
                <a:cs typeface="Times New Roman" panose="02020603050405020304" pitchFamily="18" charset="0"/>
              </a:rPr>
              <a:t>of </a:t>
            </a:r>
            <a:r>
              <a:rPr lang="en-US" sz="1200" dirty="0">
                <a:solidFill>
                  <a:schemeClr val="tx1"/>
                </a:solidFill>
                <a:latin typeface="Times New Roman" panose="02020603050405020304" pitchFamily="18" charset="0"/>
                <a:cs typeface="Times New Roman" panose="02020603050405020304" pitchFamily="18" charset="0"/>
              </a:rPr>
              <a:t>counselors that by definition make </a:t>
            </a:r>
            <a:r>
              <a:rPr lang="en-US" sz="1200" dirty="0" smtClean="0">
                <a:solidFill>
                  <a:schemeClr val="tx1"/>
                </a:solidFill>
                <a:latin typeface="Times New Roman" panose="02020603050405020304" pitchFamily="18" charset="0"/>
                <a:cs typeface="Times New Roman" panose="02020603050405020304" pitchFamily="18" charset="0"/>
              </a:rPr>
              <a:t>the untrained </a:t>
            </a:r>
            <a:r>
              <a:rPr lang="en-US" sz="1200" dirty="0">
                <a:solidFill>
                  <a:schemeClr val="tx1"/>
                </a:solidFill>
                <a:latin typeface="Times New Roman" panose="02020603050405020304" pitchFamily="18" charset="0"/>
                <a:cs typeface="Times New Roman" panose="02020603050405020304" pitchFamily="18" charset="0"/>
              </a:rPr>
              <a:t>Christian unable to effectively </a:t>
            </a:r>
            <a:r>
              <a:rPr lang="en-US" sz="1200" dirty="0" smtClean="0">
                <a:solidFill>
                  <a:schemeClr val="tx1"/>
                </a:solidFill>
                <a:latin typeface="Times New Roman" panose="02020603050405020304" pitchFamily="18" charset="0"/>
                <a:cs typeface="Times New Roman" panose="02020603050405020304" pitchFamily="18" charset="0"/>
              </a:rPr>
              <a:t>counsel. </a:t>
            </a:r>
            <a:r>
              <a:rPr lang="en-US" sz="1200" dirty="0">
                <a:solidFill>
                  <a:schemeClr val="tx1"/>
                </a:solidFill>
                <a:latin typeface="Times New Roman" panose="02020603050405020304" pitchFamily="18" charset="0"/>
                <a:cs typeface="Times New Roman" panose="02020603050405020304" pitchFamily="18" charset="0"/>
              </a:rPr>
              <a:t>The </a:t>
            </a:r>
            <a:r>
              <a:rPr lang="en-US" sz="1200" dirty="0" smtClean="0">
                <a:solidFill>
                  <a:schemeClr val="tx1"/>
                </a:solidFill>
                <a:latin typeface="Times New Roman" panose="02020603050405020304" pitchFamily="18" charset="0"/>
                <a:cs typeface="Times New Roman" panose="02020603050405020304" pitchFamily="18" charset="0"/>
              </a:rPr>
              <a:t>Bible and the Spirit of grace </a:t>
            </a:r>
            <a:r>
              <a:rPr lang="en-US" sz="1200" dirty="0">
                <a:solidFill>
                  <a:schemeClr val="tx1"/>
                </a:solidFill>
                <a:latin typeface="Times New Roman" panose="02020603050405020304" pitchFamily="18" charset="0"/>
                <a:cs typeface="Times New Roman" panose="02020603050405020304" pitchFamily="18" charset="0"/>
              </a:rPr>
              <a:t>meets all our </a:t>
            </a:r>
            <a:r>
              <a:rPr lang="en-US" sz="1200" dirty="0" smtClean="0">
                <a:solidFill>
                  <a:schemeClr val="tx1"/>
                </a:solidFill>
                <a:latin typeface="Times New Roman" panose="02020603050405020304" pitchFamily="18" charset="0"/>
                <a:cs typeface="Times New Roman" panose="02020603050405020304" pitchFamily="18" charset="0"/>
              </a:rPr>
              <a:t>needs for comfort and encouragement.. </a:t>
            </a:r>
          </a:p>
        </p:txBody>
      </p:sp>
      <p:sp>
        <p:nvSpPr>
          <p:cNvPr id="14" name="Rectangular Callout 13"/>
          <p:cNvSpPr/>
          <p:nvPr/>
        </p:nvSpPr>
        <p:spPr>
          <a:xfrm>
            <a:off x="8830671" y="-1"/>
            <a:ext cx="3361328" cy="2137718"/>
          </a:xfrm>
          <a:prstGeom prst="wedgeRectCallout">
            <a:avLst>
              <a:gd name="adj1" fmla="val -119073"/>
              <a:gd name="adj2" fmla="val 82629"/>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sz="1200" dirty="0" smtClean="0">
                <a:solidFill>
                  <a:schemeClr val="tx1"/>
                </a:solidFill>
                <a:latin typeface="Times New Roman" panose="02020603050405020304" pitchFamily="18" charset="0"/>
                <a:cs typeface="Times New Roman" panose="02020603050405020304" pitchFamily="18" charset="0"/>
              </a:rPr>
              <a:t>6. </a:t>
            </a:r>
            <a:r>
              <a:rPr lang="en-US" sz="1200" u="sng" dirty="0" smtClean="0">
                <a:solidFill>
                  <a:schemeClr val="tx1"/>
                </a:solidFill>
                <a:latin typeface="Times New Roman" panose="02020603050405020304" pitchFamily="18" charset="0"/>
                <a:cs typeface="Times New Roman" panose="02020603050405020304" pitchFamily="18" charset="0"/>
              </a:rPr>
              <a:t>Have </a:t>
            </a:r>
            <a:r>
              <a:rPr lang="en-US" sz="1200" u="sng" dirty="0" smtClean="0">
                <a:solidFill>
                  <a:schemeClr val="tx1"/>
                </a:solidFill>
                <a:latin typeface="Times New Roman" panose="02020603050405020304" pitchFamily="18" charset="0"/>
                <a:cs typeface="Times New Roman" panose="02020603050405020304" pitchFamily="18" charset="0"/>
              </a:rPr>
              <a:t>faith</a:t>
            </a:r>
            <a:r>
              <a:rPr lang="en-US" sz="1200" dirty="0" smtClean="0">
                <a:solidFill>
                  <a:schemeClr val="tx1"/>
                </a:solidFill>
                <a:latin typeface="Times New Roman" panose="02020603050405020304" pitchFamily="18" charset="0"/>
                <a:cs typeface="Times New Roman" panose="02020603050405020304" pitchFamily="18" charset="0"/>
              </a:rPr>
              <a:t> Heb </a:t>
            </a:r>
            <a:r>
              <a:rPr lang="en-US" sz="1200" dirty="0">
                <a:solidFill>
                  <a:schemeClr val="tx1"/>
                </a:solidFill>
                <a:latin typeface="Times New Roman" panose="02020603050405020304" pitchFamily="18" charset="0"/>
                <a:cs typeface="Times New Roman" panose="02020603050405020304" pitchFamily="18" charset="0"/>
              </a:rPr>
              <a:t>10:39. </a:t>
            </a:r>
            <a:r>
              <a:rPr lang="en-US" sz="1200" dirty="0" smtClean="0">
                <a:solidFill>
                  <a:schemeClr val="tx1"/>
                </a:solidFill>
                <a:latin typeface="Times New Roman" panose="02020603050405020304" pitchFamily="18" charset="0"/>
                <a:cs typeface="Times New Roman" panose="02020603050405020304" pitchFamily="18" charset="0"/>
              </a:rPr>
              <a:t>The events of faith are historical, taking </a:t>
            </a:r>
            <a:r>
              <a:rPr lang="en-US" sz="1200" dirty="0">
                <a:solidFill>
                  <a:schemeClr val="tx1"/>
                </a:solidFill>
                <a:latin typeface="Times New Roman" panose="02020603050405020304" pitchFamily="18" charset="0"/>
                <a:cs typeface="Times New Roman" panose="02020603050405020304" pitchFamily="18" charset="0"/>
              </a:rPr>
              <a:t>place </a:t>
            </a:r>
            <a:r>
              <a:rPr lang="en-US" sz="1200" dirty="0" smtClean="0">
                <a:solidFill>
                  <a:schemeClr val="tx1"/>
                </a:solidFill>
                <a:latin typeface="Times New Roman" panose="02020603050405020304" pitchFamily="18" charset="0"/>
                <a:cs typeface="Times New Roman" panose="02020603050405020304" pitchFamily="18" charset="0"/>
              </a:rPr>
              <a:t>in our </a:t>
            </a:r>
            <a:r>
              <a:rPr lang="en-US" sz="1200" dirty="0">
                <a:solidFill>
                  <a:schemeClr val="tx1"/>
                </a:solidFill>
                <a:latin typeface="Times New Roman" panose="02020603050405020304" pitchFamily="18" charset="0"/>
                <a:cs typeface="Times New Roman" panose="02020603050405020304" pitchFamily="18" charset="0"/>
              </a:rPr>
              <a:t>real </a:t>
            </a:r>
            <a:r>
              <a:rPr lang="en-US" sz="1200" dirty="0" smtClean="0">
                <a:solidFill>
                  <a:schemeClr val="tx1"/>
                </a:solidFill>
                <a:latin typeface="Times New Roman" panose="02020603050405020304" pitchFamily="18" charset="0"/>
                <a:cs typeface="Times New Roman" panose="02020603050405020304" pitchFamily="18" charset="0"/>
              </a:rPr>
              <a:t>world Heb 11. The Bible rejects modern philosophy that faith takes place as existential </a:t>
            </a:r>
            <a:r>
              <a:rPr lang="en-US" sz="1200" dirty="0" err="1" smtClean="0">
                <a:solidFill>
                  <a:schemeClr val="tx1"/>
                </a:solidFill>
                <a:latin typeface="Times New Roman" panose="02020603050405020304" pitchFamily="18" charset="0"/>
                <a:cs typeface="Times New Roman" panose="02020603050405020304" pitchFamily="18" charset="0"/>
              </a:rPr>
              <a:t>superhistory</a:t>
            </a:r>
            <a:r>
              <a:rPr lang="en-US" sz="1200" dirty="0" smtClean="0">
                <a:solidFill>
                  <a:schemeClr val="tx1"/>
                </a:solidFill>
                <a:latin typeface="Times New Roman" panose="02020603050405020304" pitchFamily="18" charset="0"/>
                <a:cs typeface="Times New Roman" panose="02020603050405020304" pitchFamily="18" charset="0"/>
              </a:rPr>
              <a:t>, Whitcomb </a:t>
            </a:r>
            <a:r>
              <a:rPr lang="en-US" sz="1200" u="sng" dirty="0" smtClean="0">
                <a:solidFill>
                  <a:schemeClr val="tx1"/>
                </a:solidFill>
                <a:latin typeface="Times New Roman" panose="02020603050405020304" pitchFamily="18" charset="0"/>
                <a:cs typeface="Times New Roman" panose="02020603050405020304" pitchFamily="18" charset="0"/>
              </a:rPr>
              <a:t>The World that Perished</a:t>
            </a:r>
            <a:r>
              <a:rPr lang="en-US" sz="1200" dirty="0" smtClean="0">
                <a:solidFill>
                  <a:schemeClr val="tx1"/>
                </a:solidFill>
                <a:latin typeface="Times New Roman" panose="02020603050405020304" pitchFamily="18" charset="0"/>
                <a:cs typeface="Times New Roman" panose="02020603050405020304" pitchFamily="18" charset="0"/>
              </a:rPr>
              <a:t> 95-139. Faith </a:t>
            </a:r>
            <a:r>
              <a:rPr lang="en-US" sz="1200" dirty="0">
                <a:solidFill>
                  <a:schemeClr val="tx1"/>
                </a:solidFill>
                <a:latin typeface="Times New Roman" panose="02020603050405020304" pitchFamily="18" charset="0"/>
                <a:cs typeface="Times New Roman" panose="02020603050405020304" pitchFamily="18" charset="0"/>
              </a:rPr>
              <a:t>involves our intellect, </a:t>
            </a:r>
            <a:r>
              <a:rPr lang="en-US" sz="1200" dirty="0" smtClean="0">
                <a:solidFill>
                  <a:schemeClr val="tx1"/>
                </a:solidFill>
                <a:latin typeface="Times New Roman" panose="02020603050405020304" pitchFamily="18" charset="0"/>
                <a:cs typeface="Times New Roman" panose="02020603050405020304" pitchFamily="18" charset="0"/>
              </a:rPr>
              <a:t>affections </a:t>
            </a:r>
            <a:r>
              <a:rPr lang="en-US" sz="1200" dirty="0">
                <a:solidFill>
                  <a:schemeClr val="tx1"/>
                </a:solidFill>
                <a:latin typeface="Times New Roman" panose="02020603050405020304" pitchFamily="18" charset="0"/>
                <a:cs typeface="Times New Roman" panose="02020603050405020304" pitchFamily="18" charset="0"/>
              </a:rPr>
              <a:t>and will, our entire being, </a:t>
            </a:r>
            <a:r>
              <a:rPr lang="en-US" sz="1200" dirty="0" smtClean="0">
                <a:solidFill>
                  <a:schemeClr val="tx1"/>
                </a:solidFill>
                <a:latin typeface="Times New Roman" panose="02020603050405020304" pitchFamily="18" charset="0"/>
                <a:cs typeface="Times New Roman" panose="02020603050405020304" pitchFamily="18" charset="0"/>
              </a:rPr>
              <a:t>Ryrie, </a:t>
            </a:r>
            <a:r>
              <a:rPr lang="en-US" sz="1200" u="sng" dirty="0">
                <a:solidFill>
                  <a:schemeClr val="tx1"/>
                </a:solidFill>
                <a:latin typeface="Times New Roman" panose="02020603050405020304" pitchFamily="18" charset="0"/>
                <a:cs typeface="Times New Roman" panose="02020603050405020304" pitchFamily="18" charset="0"/>
              </a:rPr>
              <a:t>Basic Theology</a:t>
            </a:r>
            <a:r>
              <a:rPr lang="en-US" sz="1200" dirty="0">
                <a:solidFill>
                  <a:schemeClr val="tx1"/>
                </a:solidFill>
                <a:latin typeface="Times New Roman" panose="02020603050405020304" pitchFamily="18" charset="0"/>
                <a:cs typeface="Times New Roman" panose="02020603050405020304" pitchFamily="18" charset="0"/>
              </a:rPr>
              <a:t> </a:t>
            </a:r>
            <a:r>
              <a:rPr lang="en-US" sz="1200" dirty="0" smtClean="0">
                <a:solidFill>
                  <a:schemeClr val="tx1"/>
                </a:solidFill>
                <a:latin typeface="Times New Roman" panose="02020603050405020304" pitchFamily="18" charset="0"/>
                <a:cs typeface="Times New Roman" panose="02020603050405020304" pitchFamily="18" charset="0"/>
              </a:rPr>
              <a:t>378. Faith is active, as in each of the faith narratives in Hebrews, Faith means belief, confidence, trust or persuasion</a:t>
            </a:r>
            <a:r>
              <a:rPr lang="en-US" sz="1200" dirty="0">
                <a:solidFill>
                  <a:schemeClr val="tx1"/>
                </a:solidFill>
                <a:latin typeface="Times New Roman" panose="02020603050405020304" pitchFamily="18" charset="0"/>
                <a:cs typeface="Times New Roman" panose="02020603050405020304" pitchFamily="18" charset="0"/>
              </a:rPr>
              <a:t>. </a:t>
            </a:r>
            <a:r>
              <a:rPr lang="en-US" sz="1200" dirty="0" err="1">
                <a:solidFill>
                  <a:schemeClr val="tx1"/>
                </a:solidFill>
                <a:latin typeface="Times New Roman" panose="02020603050405020304" pitchFamily="18" charset="0"/>
                <a:cs typeface="Times New Roman" panose="02020603050405020304" pitchFamily="18" charset="0"/>
              </a:rPr>
              <a:t>Dillow</a:t>
            </a:r>
            <a:r>
              <a:rPr lang="en-US" sz="1200" dirty="0">
                <a:solidFill>
                  <a:schemeClr val="tx1"/>
                </a:solidFill>
                <a:latin typeface="Times New Roman" panose="02020603050405020304" pitchFamily="18" charset="0"/>
                <a:cs typeface="Times New Roman" panose="02020603050405020304" pitchFamily="18" charset="0"/>
              </a:rPr>
              <a:t>, </a:t>
            </a:r>
            <a:r>
              <a:rPr lang="en-US" sz="1200" u="sng" dirty="0">
                <a:solidFill>
                  <a:schemeClr val="tx1"/>
                </a:solidFill>
                <a:latin typeface="Times New Roman" panose="02020603050405020304" pitchFamily="18" charset="0"/>
                <a:cs typeface="Times New Roman" panose="02020603050405020304" pitchFamily="18" charset="0"/>
              </a:rPr>
              <a:t>Reign of the Servant Kings</a:t>
            </a:r>
            <a:r>
              <a:rPr lang="en-US" sz="1200" dirty="0">
                <a:solidFill>
                  <a:schemeClr val="tx1"/>
                </a:solidFill>
                <a:latin typeface="Times New Roman" panose="02020603050405020304" pitchFamily="18" charset="0"/>
                <a:cs typeface="Times New Roman" panose="02020603050405020304" pitchFamily="18" charset="0"/>
              </a:rPr>
              <a:t>, xiii-xiv; 7ff; 271ff. </a:t>
            </a:r>
            <a:r>
              <a:rPr lang="en-US" sz="1200" dirty="0" smtClean="0">
                <a:solidFill>
                  <a:schemeClr val="tx1"/>
                </a:solidFill>
                <a:latin typeface="Times New Roman" panose="02020603050405020304" pitchFamily="18" charset="0"/>
                <a:cs typeface="Times New Roman" panose="02020603050405020304" pitchFamily="18" charset="0"/>
              </a:rPr>
              <a:t>Exposition and faith merge in Hebrews 11.</a:t>
            </a:r>
            <a:endParaRPr lang="en-US" sz="1200" dirty="0">
              <a:solidFill>
                <a:schemeClr val="tx1"/>
              </a:solidFill>
              <a:latin typeface="Times New Roman" panose="02020603050405020304" pitchFamily="18" charset="0"/>
              <a:cs typeface="Times New Roman" panose="02020603050405020304" pitchFamily="18" charset="0"/>
            </a:endParaRPr>
          </a:p>
        </p:txBody>
      </p:sp>
      <p:sp>
        <p:nvSpPr>
          <p:cNvPr id="15" name="Rectangular Callout 14"/>
          <p:cNvSpPr/>
          <p:nvPr/>
        </p:nvSpPr>
        <p:spPr>
          <a:xfrm>
            <a:off x="7300451" y="5017169"/>
            <a:ext cx="4891547" cy="1860567"/>
          </a:xfrm>
          <a:prstGeom prst="wedgeRectCallout">
            <a:avLst>
              <a:gd name="adj1" fmla="val -67467"/>
              <a:gd name="adj2" fmla="val -112991"/>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sz="1200" dirty="0" smtClean="0">
                <a:solidFill>
                  <a:schemeClr val="tx1"/>
                </a:solidFill>
                <a:latin typeface="Times New Roman" panose="02020603050405020304" pitchFamily="18" charset="0"/>
                <a:cs typeface="Times New Roman" panose="02020603050405020304" pitchFamily="18" charset="0"/>
              </a:rPr>
              <a:t>4.  </a:t>
            </a:r>
            <a:r>
              <a:rPr lang="en-US" sz="1200" u="sng" dirty="0">
                <a:solidFill>
                  <a:schemeClr val="tx1"/>
                </a:solidFill>
                <a:latin typeface="Times New Roman" panose="02020603050405020304" pitchFamily="18" charset="0"/>
                <a:cs typeface="Times New Roman" panose="02020603050405020304" pitchFamily="18" charset="0"/>
              </a:rPr>
              <a:t>Fig </a:t>
            </a:r>
            <a:r>
              <a:rPr lang="en-US" sz="1200" u="sng" dirty="0" smtClean="0">
                <a:solidFill>
                  <a:schemeClr val="tx1"/>
                </a:solidFill>
                <a:latin typeface="Times New Roman" panose="02020603050405020304" pitchFamily="18" charset="0"/>
                <a:cs typeface="Times New Roman" panose="02020603050405020304" pitchFamily="18" charset="0"/>
              </a:rPr>
              <a:t>leaves</a:t>
            </a:r>
            <a:r>
              <a:rPr lang="en-US" sz="1200" dirty="0" smtClean="0">
                <a:solidFill>
                  <a:schemeClr val="tx1"/>
                </a:solidFill>
                <a:latin typeface="Times New Roman" panose="02020603050405020304" pitchFamily="18" charset="0"/>
                <a:cs typeface="Times New Roman" panose="02020603050405020304" pitchFamily="18" charset="0"/>
              </a:rPr>
              <a:t>: The Man of Sorrow’s sacrifice on the cross provided for cleansing and forgiveness, past, present and future. </a:t>
            </a:r>
            <a:r>
              <a:rPr lang="en-US" sz="1200" dirty="0">
                <a:solidFill>
                  <a:schemeClr val="tx1"/>
                </a:solidFill>
                <a:latin typeface="Times New Roman" panose="02020603050405020304" pitchFamily="18" charset="0"/>
                <a:cs typeface="Times New Roman" panose="02020603050405020304" pitchFamily="18" charset="0"/>
              </a:rPr>
              <a:t>T</a:t>
            </a:r>
            <a:r>
              <a:rPr lang="en-US" sz="1200" dirty="0" smtClean="0">
                <a:solidFill>
                  <a:schemeClr val="tx1"/>
                </a:solidFill>
                <a:latin typeface="Times New Roman" panose="02020603050405020304" pitchFamily="18" charset="0"/>
                <a:cs typeface="Times New Roman" panose="02020603050405020304" pitchFamily="18" charset="0"/>
              </a:rPr>
              <a:t>o Adam and Eve God provided clothes made out of the skins of clean animals. Adam </a:t>
            </a:r>
            <a:r>
              <a:rPr lang="en-US" sz="1200" dirty="0">
                <a:solidFill>
                  <a:schemeClr val="tx1"/>
                </a:solidFill>
                <a:latin typeface="Times New Roman" panose="02020603050405020304" pitchFamily="18" charset="0"/>
                <a:cs typeface="Times New Roman" panose="02020603050405020304" pitchFamily="18" charset="0"/>
              </a:rPr>
              <a:t>and </a:t>
            </a:r>
            <a:r>
              <a:rPr lang="en-US" sz="1200" dirty="0" smtClean="0">
                <a:solidFill>
                  <a:schemeClr val="tx1"/>
                </a:solidFill>
                <a:latin typeface="Times New Roman" panose="02020603050405020304" pitchFamily="18" charset="0"/>
                <a:cs typeface="Times New Roman" panose="02020603050405020304" pitchFamily="18" charset="0"/>
              </a:rPr>
              <a:t>Eve trusted God, removed the covering made with their own hands and clothed themselves with God’s garments. He’s bearing their sin and they are rolling their trust upon God</a:t>
            </a:r>
            <a:r>
              <a:rPr lang="en-US" sz="1200" dirty="0">
                <a:solidFill>
                  <a:schemeClr val="tx1"/>
                </a:solidFill>
                <a:latin typeface="Times New Roman" panose="02020603050405020304" pitchFamily="18" charset="0"/>
                <a:cs typeface="Times New Roman" panose="02020603050405020304" pitchFamily="18" charset="0"/>
              </a:rPr>
              <a:t>. </a:t>
            </a:r>
            <a:r>
              <a:rPr lang="en-US" sz="1200" dirty="0" smtClean="0">
                <a:solidFill>
                  <a:schemeClr val="tx1"/>
                </a:solidFill>
                <a:latin typeface="Times New Roman" panose="02020603050405020304" pitchFamily="18" charset="0"/>
                <a:cs typeface="Times New Roman" panose="02020603050405020304" pitchFamily="18" charset="0"/>
              </a:rPr>
              <a:t>In </a:t>
            </a:r>
            <a:r>
              <a:rPr lang="en-US" sz="1200" dirty="0">
                <a:solidFill>
                  <a:schemeClr val="tx1"/>
                </a:solidFill>
                <a:latin typeface="Times New Roman" panose="02020603050405020304" pitchFamily="18" charset="0"/>
                <a:cs typeface="Times New Roman" panose="02020603050405020304" pitchFamily="18" charset="0"/>
              </a:rPr>
              <a:t>the </a:t>
            </a:r>
            <a:r>
              <a:rPr lang="en-US" sz="1200" dirty="0" smtClean="0">
                <a:solidFill>
                  <a:schemeClr val="tx1"/>
                </a:solidFill>
                <a:latin typeface="Times New Roman" panose="02020603050405020304" pitchFamily="18" charset="0"/>
                <a:cs typeface="Times New Roman" panose="02020603050405020304" pitchFamily="18" charset="0"/>
              </a:rPr>
              <a:t>square, right front is another sinner, Cain, </a:t>
            </a:r>
            <a:r>
              <a:rPr lang="en-US" sz="1200" dirty="0">
                <a:solidFill>
                  <a:schemeClr val="tx1"/>
                </a:solidFill>
                <a:latin typeface="Times New Roman" panose="02020603050405020304" pitchFamily="18" charset="0"/>
                <a:cs typeface="Times New Roman" panose="02020603050405020304" pitchFamily="18" charset="0"/>
              </a:rPr>
              <a:t>rolling his </a:t>
            </a:r>
            <a:r>
              <a:rPr lang="en-US" sz="1200" dirty="0" smtClean="0">
                <a:solidFill>
                  <a:schemeClr val="tx1"/>
                </a:solidFill>
                <a:latin typeface="Times New Roman" panose="02020603050405020304" pitchFamily="18" charset="0"/>
                <a:cs typeface="Times New Roman" panose="02020603050405020304" pitchFamily="18" charset="0"/>
              </a:rPr>
              <a:t>luck </a:t>
            </a:r>
            <a:r>
              <a:rPr lang="en-US" sz="1200" dirty="0">
                <a:solidFill>
                  <a:schemeClr val="tx1"/>
                </a:solidFill>
                <a:latin typeface="Times New Roman" panose="02020603050405020304" pitchFamily="18" charset="0"/>
                <a:cs typeface="Times New Roman" panose="02020603050405020304" pitchFamily="18" charset="0"/>
              </a:rPr>
              <a:t>upon the altar of his own </a:t>
            </a:r>
            <a:r>
              <a:rPr lang="en-US" sz="1200" dirty="0" smtClean="0">
                <a:solidFill>
                  <a:schemeClr val="tx1"/>
                </a:solidFill>
                <a:latin typeface="Times New Roman" panose="02020603050405020304" pitchFamily="18" charset="0"/>
                <a:cs typeface="Times New Roman" panose="02020603050405020304" pitchFamily="18" charset="0"/>
              </a:rPr>
              <a:t>making. All he has to show for his actions is premediated murder. Now faith is the assurance of things hoped for, the evidence of things not seen Heb 11:1. By faith Abel… Heb 11:4.</a:t>
            </a:r>
            <a:endParaRPr lang="en-US" sz="12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9009871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80619" y="1561583"/>
            <a:ext cx="5178248" cy="3395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Rectangular Callout 26"/>
          <p:cNvSpPr/>
          <p:nvPr/>
        </p:nvSpPr>
        <p:spPr>
          <a:xfrm>
            <a:off x="-21186" y="0"/>
            <a:ext cx="8680053" cy="1488042"/>
          </a:xfrm>
          <a:prstGeom prst="wedgeRectCallout">
            <a:avLst>
              <a:gd name="adj1" fmla="val 20169"/>
              <a:gd name="adj2" fmla="val 84075"/>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tabLst>
                <a:tab pos="2292350" algn="l"/>
              </a:tabLst>
            </a:pPr>
            <a:r>
              <a:rPr lang="en-US" sz="1200" dirty="0" smtClean="0">
                <a:solidFill>
                  <a:schemeClr val="tx1"/>
                </a:solidFill>
                <a:latin typeface="Times New Roman" panose="02020603050405020304" pitchFamily="18" charset="0"/>
                <a:cs typeface="Times New Roman" panose="02020603050405020304" pitchFamily="18" charset="0"/>
              </a:rPr>
              <a:t>1. Based on Heb 11:1-16. Second </a:t>
            </a:r>
            <a:r>
              <a:rPr lang="en-US" sz="1200" dirty="0">
                <a:solidFill>
                  <a:schemeClr val="tx1"/>
                </a:solidFill>
                <a:latin typeface="Times New Roman" panose="02020603050405020304" pitchFamily="18" charset="0"/>
                <a:cs typeface="Times New Roman" panose="02020603050405020304" pitchFamily="18" charset="0"/>
              </a:rPr>
              <a:t>of five pictures </a:t>
            </a:r>
            <a:r>
              <a:rPr lang="en-US" sz="1200" dirty="0" smtClean="0">
                <a:solidFill>
                  <a:schemeClr val="tx1"/>
                </a:solidFill>
                <a:latin typeface="Times New Roman" panose="02020603050405020304" pitchFamily="18" charset="0"/>
                <a:cs typeface="Times New Roman" panose="02020603050405020304" pitchFamily="18" charset="0"/>
              </a:rPr>
              <a:t>illustrating faith, here </a:t>
            </a:r>
            <a:r>
              <a:rPr lang="en-US" sz="1200" u="sng" dirty="0" smtClean="0">
                <a:solidFill>
                  <a:schemeClr val="tx1"/>
                </a:solidFill>
                <a:latin typeface="Times New Roman" panose="02020603050405020304" pitchFamily="18" charset="0"/>
                <a:cs typeface="Times New Roman" panose="02020603050405020304" pitchFamily="18" charset="0"/>
              </a:rPr>
              <a:t>the certainty of a future</a:t>
            </a:r>
            <a:r>
              <a:rPr lang="en-US" sz="1200" dirty="0" smtClean="0">
                <a:solidFill>
                  <a:schemeClr val="tx1"/>
                </a:solidFill>
                <a:latin typeface="Times New Roman" panose="02020603050405020304" pitchFamily="18" charset="0"/>
                <a:cs typeface="Times New Roman" panose="02020603050405020304" pitchFamily="18" charset="0"/>
              </a:rPr>
              <a:t>. </a:t>
            </a:r>
            <a:r>
              <a:rPr lang="en-US" sz="1200" dirty="0">
                <a:solidFill>
                  <a:schemeClr val="tx1"/>
                </a:solidFill>
                <a:latin typeface="Times New Roman" panose="02020603050405020304" pitchFamily="18" charset="0"/>
                <a:cs typeface="Times New Roman" panose="02020603050405020304" pitchFamily="18" charset="0"/>
              </a:rPr>
              <a:t>The parallelism </a:t>
            </a:r>
            <a:r>
              <a:rPr lang="en-US" sz="1200" dirty="0" smtClean="0">
                <a:solidFill>
                  <a:schemeClr val="tx1"/>
                </a:solidFill>
                <a:latin typeface="Times New Roman" panose="02020603050405020304" pitchFamily="18" charset="0"/>
                <a:cs typeface="Times New Roman" panose="02020603050405020304" pitchFamily="18" charset="0"/>
              </a:rPr>
              <a:t>is lineal, left to right, top to bottom, based on the Ascent Psalms 120-134</a:t>
            </a:r>
            <a:r>
              <a:rPr lang="en-US" sz="1200" dirty="0">
                <a:solidFill>
                  <a:schemeClr val="tx1"/>
                </a:solidFill>
                <a:latin typeface="Times New Roman" panose="02020603050405020304" pitchFamily="18" charset="0"/>
                <a:cs typeface="Times New Roman" panose="02020603050405020304" pitchFamily="18" charset="0"/>
              </a:rPr>
              <a:t>,</a:t>
            </a:r>
            <a:r>
              <a:rPr lang="en-US" sz="1200" dirty="0" smtClean="0">
                <a:solidFill>
                  <a:schemeClr val="tx1"/>
                </a:solidFill>
                <a:latin typeface="Times New Roman" panose="02020603050405020304" pitchFamily="18" charset="0"/>
                <a:cs typeface="Times New Roman" panose="02020603050405020304" pitchFamily="18" charset="0"/>
              </a:rPr>
              <a:t> Delitzsch p 267, each testimony moving onward toward a climax, Jesus Christ, the object of faith. Faith fixes purpose in life as opposed to the fatalistic doubt of Kantian dialectic loop around. Men of faith are fulfilling God’s will, living fruitful lives and living God’s call. </a:t>
            </a:r>
            <a:r>
              <a:rPr lang="en-US" sz="1200" u="sng" dirty="0" smtClean="0">
                <a:solidFill>
                  <a:schemeClr val="tx1"/>
                </a:solidFill>
                <a:latin typeface="Times New Roman" panose="02020603050405020304" pitchFamily="18" charset="0"/>
                <a:cs typeface="Times New Roman" panose="02020603050405020304" pitchFamily="18" charset="0"/>
              </a:rPr>
              <a:t>How did each father respond to God’s call</a:t>
            </a:r>
            <a:r>
              <a:rPr lang="en-US" sz="1200" dirty="0" smtClean="0">
                <a:solidFill>
                  <a:schemeClr val="tx1"/>
                </a:solidFill>
                <a:latin typeface="Times New Roman" panose="02020603050405020304" pitchFamily="18" charset="0"/>
                <a:cs typeface="Times New Roman" panose="02020603050405020304" pitchFamily="18" charset="0"/>
              </a:rPr>
              <a:t>? </a:t>
            </a:r>
            <a:r>
              <a:rPr lang="en-US" sz="1200" u="sng" dirty="0" smtClean="0">
                <a:solidFill>
                  <a:schemeClr val="tx1"/>
                </a:solidFill>
                <a:latin typeface="Times New Roman" panose="02020603050405020304" pitchFamily="18" charset="0"/>
                <a:cs typeface="Times New Roman" panose="02020603050405020304" pitchFamily="18" charset="0"/>
              </a:rPr>
              <a:t>First line</a:t>
            </a:r>
            <a:r>
              <a:rPr lang="en-US" sz="1200" dirty="0" smtClean="0">
                <a:solidFill>
                  <a:schemeClr val="tx1"/>
                </a:solidFill>
                <a:latin typeface="Times New Roman" panose="02020603050405020304" pitchFamily="18" charset="0"/>
                <a:cs typeface="Times New Roman" panose="02020603050405020304" pitchFamily="18" charset="0"/>
              </a:rPr>
              <a:t>, </a:t>
            </a:r>
            <a:r>
              <a:rPr lang="en-US" sz="1200" dirty="0">
                <a:solidFill>
                  <a:schemeClr val="tx1"/>
                </a:solidFill>
                <a:latin typeface="Times New Roman" panose="02020603050405020304" pitchFamily="18" charset="0"/>
                <a:cs typeface="Times New Roman" panose="02020603050405020304" pitchFamily="18" charset="0"/>
              </a:rPr>
              <a:t>Heb </a:t>
            </a:r>
            <a:r>
              <a:rPr lang="en-US" sz="1200" dirty="0" smtClean="0">
                <a:solidFill>
                  <a:schemeClr val="tx1"/>
                </a:solidFill>
                <a:latin typeface="Times New Roman" panose="02020603050405020304" pitchFamily="18" charset="0"/>
                <a:cs typeface="Times New Roman" panose="02020603050405020304" pitchFamily="18" charset="0"/>
              </a:rPr>
              <a:t>11:1-7. Abel: the way of faith; Enoch: the walk of faith; Noah: the work and worship of faith. </a:t>
            </a:r>
            <a:r>
              <a:rPr lang="en-US" sz="1200" u="sng" dirty="0" smtClean="0">
                <a:solidFill>
                  <a:schemeClr val="tx1"/>
                </a:solidFill>
                <a:latin typeface="Times New Roman" panose="02020603050405020304" pitchFamily="18" charset="0"/>
                <a:cs typeface="Times New Roman" panose="02020603050405020304" pitchFamily="18" charset="0"/>
              </a:rPr>
              <a:t>Second line</a:t>
            </a:r>
            <a:r>
              <a:rPr lang="en-US" sz="1200" dirty="0" smtClean="0">
                <a:solidFill>
                  <a:schemeClr val="tx1"/>
                </a:solidFill>
                <a:latin typeface="Times New Roman" panose="02020603050405020304" pitchFamily="18" charset="0"/>
                <a:cs typeface="Times New Roman" panose="02020603050405020304" pitchFamily="18" charset="0"/>
              </a:rPr>
              <a:t>, </a:t>
            </a:r>
            <a:r>
              <a:rPr lang="en-US" sz="1200" dirty="0">
                <a:solidFill>
                  <a:schemeClr val="tx1"/>
                </a:solidFill>
                <a:latin typeface="Times New Roman" panose="02020603050405020304" pitchFamily="18" charset="0"/>
                <a:cs typeface="Times New Roman" panose="02020603050405020304" pitchFamily="18" charset="0"/>
              </a:rPr>
              <a:t>Heb </a:t>
            </a:r>
            <a:r>
              <a:rPr lang="en-US" sz="1200" dirty="0" smtClean="0">
                <a:solidFill>
                  <a:schemeClr val="tx1"/>
                </a:solidFill>
                <a:latin typeface="Times New Roman" panose="02020603050405020304" pitchFamily="18" charset="0"/>
                <a:cs typeface="Times New Roman" panose="02020603050405020304" pitchFamily="18" charset="0"/>
              </a:rPr>
              <a:t>11:8-10</a:t>
            </a:r>
            <a:r>
              <a:rPr lang="en-US" sz="1200" dirty="0">
                <a:solidFill>
                  <a:schemeClr val="tx1"/>
                </a:solidFill>
                <a:latin typeface="Times New Roman" panose="02020603050405020304" pitchFamily="18" charset="0"/>
                <a:cs typeface="Times New Roman" panose="02020603050405020304" pitchFamily="18" charset="0"/>
              </a:rPr>
              <a:t>. </a:t>
            </a:r>
            <a:r>
              <a:rPr lang="en-US" sz="1200" dirty="0" smtClean="0">
                <a:solidFill>
                  <a:schemeClr val="tx1"/>
                </a:solidFill>
                <a:latin typeface="Times New Roman" panose="02020603050405020304" pitchFamily="18" charset="0"/>
                <a:cs typeface="Times New Roman" panose="02020603050405020304" pitchFamily="18" charset="0"/>
              </a:rPr>
              <a:t>God’s call made the difference for Abraham, thus his position on the stool and their upward look. </a:t>
            </a:r>
            <a:r>
              <a:rPr lang="en-US" sz="1200" u="sng" dirty="0" smtClean="0">
                <a:solidFill>
                  <a:schemeClr val="tx1"/>
                </a:solidFill>
                <a:latin typeface="Times New Roman" panose="02020603050405020304" pitchFamily="18" charset="0"/>
                <a:cs typeface="Times New Roman" panose="02020603050405020304" pitchFamily="18" charset="0"/>
              </a:rPr>
              <a:t>Third Line</a:t>
            </a:r>
            <a:r>
              <a:rPr lang="en-US" sz="1200" dirty="0" smtClean="0">
                <a:solidFill>
                  <a:schemeClr val="tx1"/>
                </a:solidFill>
                <a:latin typeface="Times New Roman" panose="02020603050405020304" pitchFamily="18" charset="0"/>
                <a:cs typeface="Times New Roman" panose="02020603050405020304" pitchFamily="18" charset="0"/>
              </a:rPr>
              <a:t>, Heb 11:11-12. Sarah holding her promised son, the 12 tribes and counting the stars. </a:t>
            </a:r>
            <a:r>
              <a:rPr lang="en-US" sz="1200" u="sng" dirty="0" smtClean="0">
                <a:solidFill>
                  <a:schemeClr val="tx1"/>
                </a:solidFill>
                <a:latin typeface="Times New Roman" panose="02020603050405020304" pitchFamily="18" charset="0"/>
                <a:cs typeface="Times New Roman" panose="02020603050405020304" pitchFamily="18" charset="0"/>
              </a:rPr>
              <a:t>Fourth line</a:t>
            </a:r>
            <a:r>
              <a:rPr lang="en-US" sz="1200" dirty="0" smtClean="0">
                <a:solidFill>
                  <a:schemeClr val="tx1"/>
                </a:solidFill>
                <a:latin typeface="Times New Roman" panose="02020603050405020304" pitchFamily="18" charset="0"/>
                <a:cs typeface="Times New Roman" panose="02020603050405020304" pitchFamily="18" charset="0"/>
              </a:rPr>
              <a:t>, Heb 11:13-16. </a:t>
            </a:r>
            <a:r>
              <a:rPr lang="en-US" sz="1200" dirty="0">
                <a:solidFill>
                  <a:schemeClr val="tx1"/>
                </a:solidFill>
                <a:latin typeface="Times New Roman" panose="02020603050405020304" pitchFamily="18" charset="0"/>
                <a:cs typeface="Times New Roman" panose="02020603050405020304" pitchFamily="18" charset="0"/>
              </a:rPr>
              <a:t>T</a:t>
            </a:r>
            <a:r>
              <a:rPr lang="en-US" sz="1200" dirty="0" smtClean="0">
                <a:solidFill>
                  <a:schemeClr val="tx1"/>
                </a:solidFill>
                <a:latin typeface="Times New Roman" panose="02020603050405020304" pitchFamily="18" charset="0"/>
                <a:cs typeface="Times New Roman" panose="02020603050405020304" pitchFamily="18" charset="0"/>
              </a:rPr>
              <a:t>he pictures run together to reflect the change from </a:t>
            </a:r>
            <a:r>
              <a:rPr lang="en-US" sz="1200" u="sng" dirty="0" smtClean="0">
                <a:solidFill>
                  <a:schemeClr val="tx1"/>
                </a:solidFill>
                <a:latin typeface="Times New Roman" panose="02020603050405020304" pitchFamily="18" charset="0"/>
                <a:cs typeface="Times New Roman" panose="02020603050405020304" pitchFamily="18" charset="0"/>
              </a:rPr>
              <a:t>by</a:t>
            </a:r>
            <a:r>
              <a:rPr lang="en-US" sz="1200" dirty="0" smtClean="0">
                <a:solidFill>
                  <a:schemeClr val="tx1"/>
                </a:solidFill>
                <a:latin typeface="Times New Roman" panose="02020603050405020304" pitchFamily="18" charset="0"/>
                <a:cs typeface="Times New Roman" panose="02020603050405020304" pitchFamily="18" charset="0"/>
              </a:rPr>
              <a:t> faith to </a:t>
            </a:r>
            <a:r>
              <a:rPr lang="en-US" sz="1200" u="sng" dirty="0" smtClean="0">
                <a:solidFill>
                  <a:schemeClr val="tx1"/>
                </a:solidFill>
                <a:latin typeface="Times New Roman" panose="02020603050405020304" pitchFamily="18" charset="0"/>
                <a:cs typeface="Times New Roman" panose="02020603050405020304" pitchFamily="18" charset="0"/>
              </a:rPr>
              <a:t>in</a:t>
            </a:r>
            <a:r>
              <a:rPr lang="en-US" sz="1200" dirty="0" smtClean="0">
                <a:solidFill>
                  <a:schemeClr val="tx1"/>
                </a:solidFill>
                <a:latin typeface="Times New Roman" panose="02020603050405020304" pitchFamily="18" charset="0"/>
                <a:cs typeface="Times New Roman" panose="02020603050405020304" pitchFamily="18" charset="0"/>
              </a:rPr>
              <a:t> faith, that which was hoped for is now a present possession in Jesus Christ. The certainty of a future in Christ is ours as well, thus we end with a current living example.   </a:t>
            </a:r>
            <a:endParaRPr lang="en-US" sz="1200" dirty="0">
              <a:solidFill>
                <a:schemeClr val="tx1"/>
              </a:solidFill>
              <a:latin typeface="Times New Roman" panose="02020603050405020304" pitchFamily="18" charset="0"/>
              <a:cs typeface="Times New Roman" panose="02020603050405020304" pitchFamily="18" charset="0"/>
            </a:endParaRPr>
          </a:p>
        </p:txBody>
      </p:sp>
      <p:sp>
        <p:nvSpPr>
          <p:cNvPr id="28" name="Rectangular Callout 27"/>
          <p:cNvSpPr/>
          <p:nvPr/>
        </p:nvSpPr>
        <p:spPr>
          <a:xfrm>
            <a:off x="0" y="1561583"/>
            <a:ext cx="3421626" cy="3395428"/>
          </a:xfrm>
          <a:prstGeom prst="wedgeRectCallout">
            <a:avLst>
              <a:gd name="adj1" fmla="val 54702"/>
              <a:gd name="adj2" fmla="val -37909"/>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sz="1200" dirty="0">
                <a:solidFill>
                  <a:schemeClr val="tx1"/>
                </a:solidFill>
                <a:latin typeface="Times New Roman" panose="02020603050405020304" pitchFamily="18" charset="0"/>
                <a:cs typeface="Times New Roman" panose="02020603050405020304" pitchFamily="18" charset="0"/>
              </a:rPr>
              <a:t>2</a:t>
            </a:r>
            <a:r>
              <a:rPr lang="en-US" sz="1200" dirty="0" smtClean="0">
                <a:solidFill>
                  <a:schemeClr val="tx1"/>
                </a:solidFill>
                <a:latin typeface="Times New Roman" panose="02020603050405020304" pitchFamily="18" charset="0"/>
                <a:cs typeface="Times New Roman" panose="02020603050405020304" pitchFamily="18" charset="0"/>
              </a:rPr>
              <a:t>. First Line, The certainty of the future. Heb 11:4-7:  Abel, Enoch and Noah are three fathers who gained approval before God. </a:t>
            </a:r>
            <a:r>
              <a:rPr lang="en-US" sz="1200" u="sng" dirty="0" smtClean="0">
                <a:solidFill>
                  <a:schemeClr val="tx1"/>
                </a:solidFill>
                <a:latin typeface="Times New Roman" panose="02020603050405020304" pitchFamily="18" charset="0"/>
                <a:cs typeface="Times New Roman" panose="02020603050405020304" pitchFamily="18" charset="0"/>
              </a:rPr>
              <a:t>Abel</a:t>
            </a:r>
            <a:r>
              <a:rPr lang="en-US" sz="1200" dirty="0" smtClean="0">
                <a:solidFill>
                  <a:schemeClr val="tx1"/>
                </a:solidFill>
                <a:latin typeface="Times New Roman" panose="02020603050405020304" pitchFamily="18" charset="0"/>
                <a:cs typeface="Times New Roman" panose="02020603050405020304" pitchFamily="18" charset="0"/>
              </a:rPr>
              <a:t>: Cain is beating Abel to death yet Abel is still standing tall. </a:t>
            </a:r>
            <a:r>
              <a:rPr lang="en-US" sz="1200" dirty="0">
                <a:solidFill>
                  <a:schemeClr val="tx1"/>
                </a:solidFill>
                <a:latin typeface="Times New Roman" panose="02020603050405020304" pitchFamily="18" charset="0"/>
                <a:cs typeface="Times New Roman" panose="02020603050405020304" pitchFamily="18" charset="0"/>
              </a:rPr>
              <a:t>He being </a:t>
            </a:r>
            <a:r>
              <a:rPr lang="en-US" sz="1200" dirty="0" smtClean="0">
                <a:solidFill>
                  <a:schemeClr val="tx1"/>
                </a:solidFill>
                <a:latin typeface="Times New Roman" panose="02020603050405020304" pitchFamily="18" charset="0"/>
                <a:cs typeface="Times New Roman" panose="02020603050405020304" pitchFamily="18" charset="0"/>
              </a:rPr>
              <a:t>dead </a:t>
            </a:r>
            <a:r>
              <a:rPr lang="en-US" sz="1200" dirty="0">
                <a:solidFill>
                  <a:schemeClr val="tx1"/>
                </a:solidFill>
                <a:latin typeface="Times New Roman" panose="02020603050405020304" pitchFamily="18" charset="0"/>
                <a:cs typeface="Times New Roman" panose="02020603050405020304" pitchFamily="18" charset="0"/>
              </a:rPr>
              <a:t>still speaks. </a:t>
            </a:r>
            <a:r>
              <a:rPr lang="en-US" sz="1200" dirty="0" smtClean="0">
                <a:solidFill>
                  <a:schemeClr val="tx1"/>
                </a:solidFill>
                <a:latin typeface="Times New Roman" panose="02020603050405020304" pitchFamily="18" charset="0"/>
                <a:cs typeface="Times New Roman" panose="02020603050405020304" pitchFamily="18" charset="0"/>
              </a:rPr>
              <a:t>Cain succeeded in extinguishing his life but his testimony lives on. </a:t>
            </a:r>
            <a:r>
              <a:rPr lang="en-US" sz="1200" u="sng" dirty="0" smtClean="0">
                <a:solidFill>
                  <a:schemeClr val="tx1"/>
                </a:solidFill>
                <a:latin typeface="Times New Roman" panose="02020603050405020304" pitchFamily="18" charset="0"/>
                <a:cs typeface="Times New Roman" panose="02020603050405020304" pitchFamily="18" charset="0"/>
              </a:rPr>
              <a:t>Enoch</a:t>
            </a:r>
            <a:r>
              <a:rPr lang="en-US" sz="1200" dirty="0" smtClean="0">
                <a:solidFill>
                  <a:schemeClr val="tx1"/>
                </a:solidFill>
                <a:latin typeface="Times New Roman" panose="02020603050405020304" pitchFamily="18" charset="0"/>
                <a:cs typeface="Times New Roman" panose="02020603050405020304" pitchFamily="18" charset="0"/>
              </a:rPr>
              <a:t>: He pleased God. </a:t>
            </a:r>
            <a:r>
              <a:rPr lang="en-US" sz="1200" dirty="0">
                <a:solidFill>
                  <a:schemeClr val="tx1"/>
                </a:solidFill>
                <a:latin typeface="Times New Roman" panose="02020603050405020304" pitchFamily="18" charset="0"/>
                <a:cs typeface="Times New Roman" panose="02020603050405020304" pitchFamily="18" charset="0"/>
              </a:rPr>
              <a:t>S</a:t>
            </a:r>
            <a:r>
              <a:rPr lang="en-US" sz="1200" dirty="0" smtClean="0">
                <a:solidFill>
                  <a:schemeClr val="tx1"/>
                </a:solidFill>
                <a:latin typeface="Times New Roman" panose="02020603050405020304" pitchFamily="18" charset="0"/>
                <a:cs typeface="Times New Roman" panose="02020603050405020304" pitchFamily="18" charset="0"/>
              </a:rPr>
              <a:t>hown is a substitute lamb which died instead of Enoch. A hand is calling him home without dying. </a:t>
            </a:r>
            <a:r>
              <a:rPr lang="en-US" sz="1200" u="sng" dirty="0" smtClean="0">
                <a:solidFill>
                  <a:schemeClr val="tx1"/>
                </a:solidFill>
                <a:latin typeface="Times New Roman" panose="02020603050405020304" pitchFamily="18" charset="0"/>
                <a:cs typeface="Times New Roman" panose="02020603050405020304" pitchFamily="18" charset="0"/>
              </a:rPr>
              <a:t>Noah</a:t>
            </a:r>
            <a:r>
              <a:rPr lang="en-US" sz="1200" dirty="0" smtClean="0">
                <a:solidFill>
                  <a:schemeClr val="tx1"/>
                </a:solidFill>
                <a:latin typeface="Times New Roman" panose="02020603050405020304" pitchFamily="18" charset="0"/>
                <a:cs typeface="Times New Roman" panose="02020603050405020304" pitchFamily="18" charset="0"/>
              </a:rPr>
              <a:t>: He built an ark that saved his family. Faith also saved the animals and brought home a promise, a dove holding an olive branch, title deed to the rainbow in the sky. Men of faith are grateful to God, Noah is sacrificing clean animals with his family. Noah’s personal faith was fruitful in his family</a:t>
            </a:r>
            <a:r>
              <a:rPr lang="en-US" sz="1200" dirty="0">
                <a:solidFill>
                  <a:schemeClr val="tx1"/>
                </a:solidFill>
                <a:latin typeface="Times New Roman" panose="02020603050405020304" pitchFamily="18" charset="0"/>
                <a:cs typeface="Times New Roman" panose="02020603050405020304" pitchFamily="18" charset="0"/>
              </a:rPr>
              <a:t>. He became an heir of the righteousness which is by faith</a:t>
            </a:r>
            <a:r>
              <a:rPr lang="en-US" sz="1200" dirty="0" smtClean="0">
                <a:solidFill>
                  <a:schemeClr val="tx1"/>
                </a:solidFill>
                <a:latin typeface="Times New Roman" panose="02020603050405020304" pitchFamily="18" charset="0"/>
                <a:cs typeface="Times New Roman" panose="02020603050405020304" pitchFamily="18" charset="0"/>
              </a:rPr>
              <a:t>. Their future is certain because their faith is in God.</a:t>
            </a:r>
            <a:endParaRPr lang="en-US" sz="1200" dirty="0">
              <a:solidFill>
                <a:schemeClr val="tx1"/>
              </a:solidFill>
              <a:latin typeface="Times New Roman" panose="02020603050405020304" pitchFamily="18" charset="0"/>
              <a:cs typeface="Times New Roman" panose="02020603050405020304" pitchFamily="18" charset="0"/>
            </a:endParaRPr>
          </a:p>
        </p:txBody>
      </p:sp>
      <p:sp>
        <p:nvSpPr>
          <p:cNvPr id="33" name="Rectangular Callout 32"/>
          <p:cNvSpPr/>
          <p:nvPr/>
        </p:nvSpPr>
        <p:spPr>
          <a:xfrm>
            <a:off x="8771022" y="2450353"/>
            <a:ext cx="3420978" cy="2506658"/>
          </a:xfrm>
          <a:prstGeom prst="wedgeRectCallout">
            <a:avLst>
              <a:gd name="adj1" fmla="val -178604"/>
              <a:gd name="adj2" fmla="val 35969"/>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sz="1200" dirty="0" smtClean="0">
                <a:solidFill>
                  <a:schemeClr val="tx1"/>
                </a:solidFill>
                <a:latin typeface="Times New Roman" panose="02020603050405020304" pitchFamily="18" charset="0"/>
                <a:cs typeface="Times New Roman" panose="02020603050405020304" pitchFamily="18" charset="0"/>
              </a:rPr>
              <a:t>5. Fourth Line: </a:t>
            </a:r>
            <a:r>
              <a:rPr lang="en-US" sz="1200" u="sng" dirty="0" smtClean="0">
                <a:solidFill>
                  <a:schemeClr val="tx1"/>
                </a:solidFill>
                <a:latin typeface="Times New Roman" panose="02020603050405020304" pitchFamily="18" charset="0"/>
                <a:cs typeface="Times New Roman" panose="02020603050405020304" pitchFamily="18" charset="0"/>
              </a:rPr>
              <a:t>Empty tomb, Heb 11:13-16</a:t>
            </a:r>
            <a:r>
              <a:rPr lang="en-US" sz="1200" dirty="0" smtClean="0">
                <a:solidFill>
                  <a:schemeClr val="tx1"/>
                </a:solidFill>
                <a:latin typeface="Times New Roman" panose="02020603050405020304" pitchFamily="18" charset="0"/>
                <a:cs typeface="Times New Roman" panose="02020603050405020304" pitchFamily="18" charset="0"/>
              </a:rPr>
              <a:t>. </a:t>
            </a:r>
            <a:r>
              <a:rPr lang="en-US" sz="1200" dirty="0">
                <a:solidFill>
                  <a:schemeClr val="tx1"/>
                </a:solidFill>
                <a:latin typeface="Times New Roman" panose="02020603050405020304" pitchFamily="18" charset="0"/>
                <a:cs typeface="Times New Roman" panose="02020603050405020304" pitchFamily="18" charset="0"/>
              </a:rPr>
              <a:t>The text changes from by faith to in faith. </a:t>
            </a:r>
            <a:r>
              <a:rPr lang="en-US" sz="1200" dirty="0" smtClean="0">
                <a:solidFill>
                  <a:schemeClr val="tx1"/>
                </a:solidFill>
                <a:latin typeface="Times New Roman" panose="02020603050405020304" pitchFamily="18" charset="0"/>
                <a:cs typeface="Times New Roman" panose="02020603050405020304" pitchFamily="18" charset="0"/>
              </a:rPr>
              <a:t>That </a:t>
            </a:r>
            <a:r>
              <a:rPr lang="en-US" sz="1200" dirty="0">
                <a:solidFill>
                  <a:schemeClr val="tx1"/>
                </a:solidFill>
                <a:latin typeface="Times New Roman" panose="02020603050405020304" pitchFamily="18" charset="0"/>
                <a:cs typeface="Times New Roman" panose="02020603050405020304" pitchFamily="18" charset="0"/>
              </a:rPr>
              <a:t>which was hoped for is now a present possession in Jesus Christ. The </a:t>
            </a:r>
            <a:r>
              <a:rPr lang="en-US" sz="1200" dirty="0" smtClean="0">
                <a:solidFill>
                  <a:schemeClr val="tx1"/>
                </a:solidFill>
                <a:latin typeface="Times New Roman" panose="02020603050405020304" pitchFamily="18" charset="0"/>
                <a:cs typeface="Times New Roman" panose="02020603050405020304" pitchFamily="18" charset="0"/>
              </a:rPr>
              <a:t>had no longing to go back to the old way of life, to leave the faith. Faith became a way of life</a:t>
            </a:r>
            <a:r>
              <a:rPr lang="en-US" sz="1200" dirty="0">
                <a:solidFill>
                  <a:schemeClr val="tx1"/>
                </a:solidFill>
                <a:latin typeface="Times New Roman" panose="02020603050405020304" pitchFamily="18" charset="0"/>
                <a:cs typeface="Times New Roman" panose="02020603050405020304" pitchFamily="18" charset="0"/>
              </a:rPr>
              <a:t>.</a:t>
            </a:r>
            <a:r>
              <a:rPr lang="en-US" sz="1200" dirty="0" smtClean="0">
                <a:solidFill>
                  <a:schemeClr val="tx1"/>
                </a:solidFill>
                <a:latin typeface="Times New Roman" panose="02020603050405020304" pitchFamily="18" charset="0"/>
                <a:cs typeface="Times New Roman" panose="02020603050405020304" pitchFamily="18" charset="0"/>
              </a:rPr>
              <a:t> </a:t>
            </a:r>
            <a:r>
              <a:rPr lang="en-US" sz="1200" u="sng" dirty="0" smtClean="0">
                <a:solidFill>
                  <a:schemeClr val="tx1"/>
                </a:solidFill>
                <a:latin typeface="Times New Roman" panose="02020603050405020304" pitchFamily="18" charset="0"/>
                <a:cs typeface="Times New Roman" panose="02020603050405020304" pitchFamily="18" charset="0"/>
              </a:rPr>
              <a:t>Abraham determined, looking forward</a:t>
            </a:r>
            <a:r>
              <a:rPr lang="en-US" sz="1200" dirty="0" smtClean="0">
                <a:solidFill>
                  <a:schemeClr val="tx1"/>
                </a:solidFill>
                <a:latin typeface="Times New Roman" panose="02020603050405020304" pitchFamily="18" charset="0"/>
                <a:cs typeface="Times New Roman" panose="02020603050405020304" pitchFamily="18" charset="0"/>
              </a:rPr>
              <a:t>: A pilgrim in faith is not at home in this world. </a:t>
            </a:r>
            <a:r>
              <a:rPr lang="en-US" sz="1200" u="sng" dirty="0" smtClean="0">
                <a:solidFill>
                  <a:schemeClr val="tx1"/>
                </a:solidFill>
                <a:latin typeface="Times New Roman" panose="02020603050405020304" pitchFamily="18" charset="0"/>
                <a:cs typeface="Times New Roman" panose="02020603050405020304" pitchFamily="18" charset="0"/>
              </a:rPr>
              <a:t>Abraham and Sarah holding baby Isaac</a:t>
            </a:r>
            <a:r>
              <a:rPr lang="en-US" sz="1200" dirty="0" smtClean="0">
                <a:solidFill>
                  <a:schemeClr val="tx1"/>
                </a:solidFill>
                <a:latin typeface="Times New Roman" panose="02020603050405020304" pitchFamily="18" charset="0"/>
                <a:cs typeface="Times New Roman" panose="02020603050405020304" pitchFamily="18" charset="0"/>
              </a:rPr>
              <a:t>: They named him laughter. Laughter and gladness make for good company in faith. </a:t>
            </a:r>
            <a:r>
              <a:rPr lang="en-US" sz="1200" u="sng" dirty="0" smtClean="0">
                <a:solidFill>
                  <a:schemeClr val="tx1"/>
                </a:solidFill>
                <a:latin typeface="Times New Roman" panose="02020603050405020304" pitchFamily="18" charset="0"/>
                <a:cs typeface="Times New Roman" panose="02020603050405020304" pitchFamily="18" charset="0"/>
              </a:rPr>
              <a:t>Isaac on the altar</a:t>
            </a:r>
            <a:r>
              <a:rPr lang="en-US" sz="1200" dirty="0" smtClean="0">
                <a:solidFill>
                  <a:schemeClr val="tx1"/>
                </a:solidFill>
                <a:latin typeface="Times New Roman" panose="02020603050405020304" pitchFamily="18" charset="0"/>
                <a:cs typeface="Times New Roman" panose="02020603050405020304" pitchFamily="18" charset="0"/>
              </a:rPr>
              <a:t>: A faith that can not be tested is not worth trusting. </a:t>
            </a:r>
            <a:r>
              <a:rPr lang="en-US" sz="1200" u="sng" dirty="0" smtClean="0">
                <a:solidFill>
                  <a:schemeClr val="tx1"/>
                </a:solidFill>
                <a:latin typeface="Times New Roman" panose="02020603050405020304" pitchFamily="18" charset="0"/>
                <a:cs typeface="Times New Roman" panose="02020603050405020304" pitchFamily="18" charset="0"/>
              </a:rPr>
              <a:t>Melchizedek and Abraham</a:t>
            </a:r>
            <a:r>
              <a:rPr lang="en-US" sz="1200" dirty="0" smtClean="0">
                <a:solidFill>
                  <a:schemeClr val="tx1"/>
                </a:solidFill>
                <a:latin typeface="Times New Roman" panose="02020603050405020304" pitchFamily="18" charset="0"/>
                <a:cs typeface="Times New Roman" panose="02020603050405020304" pitchFamily="18" charset="0"/>
              </a:rPr>
              <a:t>; What more can we </a:t>
            </a:r>
            <a:r>
              <a:rPr lang="en-US" sz="1200" dirty="0">
                <a:solidFill>
                  <a:schemeClr val="tx1"/>
                </a:solidFill>
                <a:latin typeface="Times New Roman" panose="02020603050405020304" pitchFamily="18" charset="0"/>
                <a:cs typeface="Times New Roman" panose="02020603050405020304" pitchFamily="18" charset="0"/>
              </a:rPr>
              <a:t>say</a:t>
            </a:r>
            <a:r>
              <a:rPr lang="en-US" sz="1200" dirty="0" smtClean="0">
                <a:solidFill>
                  <a:schemeClr val="tx1"/>
                </a:solidFill>
                <a:latin typeface="Times New Roman" panose="02020603050405020304" pitchFamily="18" charset="0"/>
                <a:cs typeface="Times New Roman" panose="02020603050405020304" pitchFamily="18" charset="0"/>
              </a:rPr>
              <a:t>, in faith </a:t>
            </a:r>
            <a:r>
              <a:rPr lang="en-US" sz="1200" dirty="0">
                <a:solidFill>
                  <a:schemeClr val="tx1"/>
                </a:solidFill>
                <a:latin typeface="Times New Roman" panose="02020603050405020304" pitchFamily="18" charset="0"/>
                <a:cs typeface="Times New Roman" panose="02020603050405020304" pitchFamily="18" charset="0"/>
              </a:rPr>
              <a:t>Abraham saw the priesthood of </a:t>
            </a:r>
            <a:r>
              <a:rPr lang="en-US" sz="1200" dirty="0" smtClean="0">
                <a:solidFill>
                  <a:schemeClr val="tx1"/>
                </a:solidFill>
                <a:latin typeface="Times New Roman" panose="02020603050405020304" pitchFamily="18" charset="0"/>
                <a:cs typeface="Times New Roman" panose="02020603050405020304" pitchFamily="18" charset="0"/>
              </a:rPr>
              <a:t>Christ. </a:t>
            </a:r>
            <a:r>
              <a:rPr lang="en-US" sz="1200" u="sng" dirty="0" smtClean="0">
                <a:solidFill>
                  <a:schemeClr val="tx1"/>
                </a:solidFill>
                <a:latin typeface="Times New Roman" panose="02020603050405020304" pitchFamily="18" charset="0"/>
                <a:cs typeface="Times New Roman" panose="02020603050405020304" pitchFamily="18" charset="0"/>
              </a:rPr>
              <a:t>Couple today</a:t>
            </a:r>
            <a:r>
              <a:rPr lang="en-US" sz="1200" dirty="0" smtClean="0">
                <a:solidFill>
                  <a:schemeClr val="tx1"/>
                </a:solidFill>
                <a:latin typeface="Times New Roman" panose="02020603050405020304" pitchFamily="18" charset="0"/>
                <a:cs typeface="Times New Roman" panose="02020603050405020304" pitchFamily="18" charset="0"/>
              </a:rPr>
              <a:t>: God is a rewarded of those who diligently seek him.</a:t>
            </a:r>
          </a:p>
        </p:txBody>
      </p:sp>
      <p:sp>
        <p:nvSpPr>
          <p:cNvPr id="34" name="Rectangular Callout 33"/>
          <p:cNvSpPr/>
          <p:nvPr/>
        </p:nvSpPr>
        <p:spPr>
          <a:xfrm>
            <a:off x="0" y="5025945"/>
            <a:ext cx="6340641" cy="1839916"/>
          </a:xfrm>
          <a:prstGeom prst="wedgeRectCallout">
            <a:avLst>
              <a:gd name="adj1" fmla="val 10799"/>
              <a:gd name="adj2" fmla="val -157869"/>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sz="1200" dirty="0" smtClean="0">
                <a:solidFill>
                  <a:schemeClr val="tx1"/>
                </a:solidFill>
                <a:latin typeface="Times New Roman" panose="02020603050405020304" pitchFamily="18" charset="0"/>
                <a:cs typeface="Times New Roman" panose="02020603050405020304" pitchFamily="18" charset="0"/>
              </a:rPr>
              <a:t>3. Second Line: Abraham, Heb 11:8-10. </a:t>
            </a:r>
            <a:r>
              <a:rPr lang="en-US" sz="1200" u="sng" dirty="0" smtClean="0">
                <a:solidFill>
                  <a:schemeClr val="tx1"/>
                </a:solidFill>
                <a:latin typeface="Times New Roman" panose="02020603050405020304" pitchFamily="18" charset="0"/>
                <a:cs typeface="Times New Roman" panose="02020603050405020304" pitchFamily="18" charset="0"/>
              </a:rPr>
              <a:t>Called by God</a:t>
            </a:r>
            <a:r>
              <a:rPr lang="en-US" sz="1200" dirty="0" smtClean="0">
                <a:solidFill>
                  <a:schemeClr val="tx1"/>
                </a:solidFill>
                <a:latin typeface="Times New Roman" panose="02020603050405020304" pitchFamily="18" charset="0"/>
                <a:cs typeface="Times New Roman" panose="02020603050405020304" pitchFamily="18" charset="0"/>
              </a:rPr>
              <a:t>: He started his journey of faith by listening to God. He is shown jolted around because his father worshiped idols. Talk about a kid who didn’t have a chance to live a life of faith. </a:t>
            </a:r>
            <a:r>
              <a:rPr lang="en-US" sz="1200" u="sng" dirty="0" smtClean="0">
                <a:solidFill>
                  <a:schemeClr val="tx1"/>
                </a:solidFill>
                <a:latin typeface="Times New Roman" panose="02020603050405020304" pitchFamily="18" charset="0"/>
                <a:cs typeface="Times New Roman" panose="02020603050405020304" pitchFamily="18" charset="0"/>
              </a:rPr>
              <a:t>Promised Land</a:t>
            </a:r>
            <a:r>
              <a:rPr lang="en-US" sz="1200" dirty="0" smtClean="0">
                <a:solidFill>
                  <a:schemeClr val="tx1"/>
                </a:solidFill>
                <a:latin typeface="Times New Roman" panose="02020603050405020304" pitchFamily="18" charset="0"/>
                <a:cs typeface="Times New Roman" panose="02020603050405020304" pitchFamily="18" charset="0"/>
              </a:rPr>
              <a:t>: The inheritance of his descendants by Isaac and Jacob. Ishmael has not part. </a:t>
            </a:r>
            <a:r>
              <a:rPr lang="en-US" sz="1200" u="sng" dirty="0" smtClean="0">
                <a:solidFill>
                  <a:schemeClr val="tx1"/>
                </a:solidFill>
                <a:latin typeface="Times New Roman" panose="02020603050405020304" pitchFamily="18" charset="0"/>
                <a:cs typeface="Times New Roman" panose="02020603050405020304" pitchFamily="18" charset="0"/>
              </a:rPr>
              <a:t>Walking</a:t>
            </a:r>
            <a:r>
              <a:rPr lang="en-US" sz="1200" dirty="0" smtClean="0">
                <a:solidFill>
                  <a:schemeClr val="tx1"/>
                </a:solidFill>
                <a:latin typeface="Times New Roman" panose="02020603050405020304" pitchFamily="18" charset="0"/>
                <a:cs typeface="Times New Roman" panose="02020603050405020304" pitchFamily="18" charset="0"/>
              </a:rPr>
              <a:t>: He became a wanderer, not really knowing where he was going but he followed God by faith one step at a time. </a:t>
            </a:r>
            <a:r>
              <a:rPr lang="en-US" sz="1200" u="sng" dirty="0" smtClean="0">
                <a:solidFill>
                  <a:schemeClr val="tx1"/>
                </a:solidFill>
                <a:latin typeface="Times New Roman" panose="02020603050405020304" pitchFamily="18" charset="0"/>
                <a:cs typeface="Times New Roman" panose="02020603050405020304" pitchFamily="18" charset="0"/>
              </a:rPr>
              <a:t>Dwelling in tents</a:t>
            </a:r>
            <a:r>
              <a:rPr lang="en-US" sz="1200" dirty="0">
                <a:solidFill>
                  <a:schemeClr val="tx1"/>
                </a:solidFill>
                <a:latin typeface="Times New Roman" panose="02020603050405020304" pitchFamily="18" charset="0"/>
                <a:cs typeface="Times New Roman" panose="02020603050405020304" pitchFamily="18" charset="0"/>
              </a:rPr>
              <a:t>:  He didn’t put down roots in this old world</a:t>
            </a:r>
            <a:r>
              <a:rPr lang="en-US" sz="1200" dirty="0" smtClean="0">
                <a:solidFill>
                  <a:schemeClr val="tx1"/>
                </a:solidFill>
                <a:latin typeface="Times New Roman" panose="02020603050405020304" pitchFamily="18" charset="0"/>
                <a:cs typeface="Times New Roman" panose="02020603050405020304" pitchFamily="18" charset="0"/>
              </a:rPr>
              <a:t>. </a:t>
            </a:r>
            <a:r>
              <a:rPr lang="en-US" sz="1200" u="sng" dirty="0" smtClean="0">
                <a:solidFill>
                  <a:schemeClr val="tx1"/>
                </a:solidFill>
                <a:latin typeface="Times New Roman" panose="02020603050405020304" pitchFamily="18" charset="0"/>
                <a:cs typeface="Times New Roman" panose="02020603050405020304" pitchFamily="18" charset="0"/>
              </a:rPr>
              <a:t>Looking for the city</a:t>
            </a:r>
            <a:r>
              <a:rPr lang="en-US" sz="1200" dirty="0" smtClean="0">
                <a:solidFill>
                  <a:schemeClr val="tx1"/>
                </a:solidFill>
                <a:latin typeface="Times New Roman" panose="02020603050405020304" pitchFamily="18" charset="0"/>
                <a:cs typeface="Times New Roman" panose="02020603050405020304" pitchFamily="18" charset="0"/>
              </a:rPr>
              <a:t>: There is more to life than this terra firma. Abraham and Sarah see their faith rewarded in a heavenly city. Our present experience is a pilgrimage. </a:t>
            </a:r>
            <a:endParaRPr lang="en-US" sz="1200" dirty="0">
              <a:solidFill>
                <a:schemeClr val="tx1"/>
              </a:solidFill>
              <a:latin typeface="Times New Roman" panose="02020603050405020304" pitchFamily="18" charset="0"/>
              <a:cs typeface="Times New Roman" panose="02020603050405020304" pitchFamily="18" charset="0"/>
            </a:endParaRPr>
          </a:p>
        </p:txBody>
      </p:sp>
      <p:sp>
        <p:nvSpPr>
          <p:cNvPr id="14" name="Rectangular Callout 13"/>
          <p:cNvSpPr/>
          <p:nvPr/>
        </p:nvSpPr>
        <p:spPr>
          <a:xfrm>
            <a:off x="8771021" y="0"/>
            <a:ext cx="3420979" cy="2381419"/>
          </a:xfrm>
          <a:prstGeom prst="wedgeRectCallout">
            <a:avLst>
              <a:gd name="adj1" fmla="val -64524"/>
              <a:gd name="adj2" fmla="val 6090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sz="1200" dirty="0" smtClean="0">
                <a:solidFill>
                  <a:schemeClr val="tx1"/>
                </a:solidFill>
                <a:latin typeface="Times New Roman" panose="02020603050405020304" pitchFamily="18" charset="0"/>
                <a:cs typeface="Times New Roman" panose="02020603050405020304" pitchFamily="18" charset="0"/>
              </a:rPr>
              <a:t>6. Abel</a:t>
            </a:r>
            <a:r>
              <a:rPr lang="en-US" sz="1200" dirty="0">
                <a:solidFill>
                  <a:schemeClr val="tx1"/>
                </a:solidFill>
                <a:latin typeface="Times New Roman" panose="02020603050405020304" pitchFamily="18" charset="0"/>
                <a:cs typeface="Times New Roman" panose="02020603050405020304" pitchFamily="18" charset="0"/>
              </a:rPr>
              <a:t> </a:t>
            </a:r>
            <a:r>
              <a:rPr lang="en-US" sz="1200" dirty="0" smtClean="0">
                <a:solidFill>
                  <a:schemeClr val="tx1"/>
                </a:solidFill>
                <a:latin typeface="Times New Roman" panose="02020603050405020304" pitchFamily="18" charset="0"/>
                <a:cs typeface="Times New Roman" panose="02020603050405020304" pitchFamily="18" charset="0"/>
              </a:rPr>
              <a:t>represents </a:t>
            </a:r>
            <a:r>
              <a:rPr lang="en-US" sz="1200" dirty="0">
                <a:solidFill>
                  <a:schemeClr val="tx1"/>
                </a:solidFill>
                <a:latin typeface="Times New Roman" panose="02020603050405020304" pitchFamily="18" charset="0"/>
                <a:cs typeface="Times New Roman" panose="02020603050405020304" pitchFamily="18" charset="0"/>
              </a:rPr>
              <a:t>the righteous </a:t>
            </a:r>
            <a:r>
              <a:rPr lang="en-US" sz="1200" dirty="0" smtClean="0">
                <a:solidFill>
                  <a:schemeClr val="tx1"/>
                </a:solidFill>
                <a:latin typeface="Times New Roman" panose="02020603050405020304" pitchFamily="18" charset="0"/>
                <a:cs typeface="Times New Roman" panose="02020603050405020304" pitchFamily="18" charset="0"/>
              </a:rPr>
              <a:t>man referred to in </a:t>
            </a:r>
            <a:r>
              <a:rPr lang="en-US" sz="1200" dirty="0">
                <a:solidFill>
                  <a:schemeClr val="tx1"/>
                </a:solidFill>
                <a:latin typeface="Times New Roman" panose="02020603050405020304" pitchFamily="18" charset="0"/>
                <a:cs typeface="Times New Roman" panose="02020603050405020304" pitchFamily="18" charset="0"/>
              </a:rPr>
              <a:t>Heb 10:38</a:t>
            </a:r>
            <a:r>
              <a:rPr lang="en-US" sz="1200" dirty="0" smtClean="0">
                <a:solidFill>
                  <a:schemeClr val="tx1"/>
                </a:solidFill>
                <a:latin typeface="Times New Roman" panose="02020603050405020304" pitchFamily="18" charset="0"/>
                <a:cs typeface="Times New Roman" panose="02020603050405020304" pitchFamily="18" charset="0"/>
              </a:rPr>
              <a:t>. We don’t know how Cain killed him. But we picture him being the first of many who were beaten to death because of their faith. At the end of God’s Hall of Faith men are still being hammered for their faith while the death drum continues to toll. Millennia later the beatings are still going on but men of faith, dressed in a righteousness not their own, lift their hand to God the keeper of their souls. They run with patience the race set before them, looking unto Jesus, the pioneer who opened the way of faith and finished the course. He sat down putting all enemies under his feet. Victory in Jesus!</a:t>
            </a:r>
            <a:endParaRPr lang="en-US" sz="1200" dirty="0">
              <a:solidFill>
                <a:schemeClr val="tx1"/>
              </a:solidFill>
              <a:latin typeface="Times New Roman" panose="02020603050405020304" pitchFamily="18" charset="0"/>
              <a:cs typeface="Times New Roman" panose="02020603050405020304" pitchFamily="18" charset="0"/>
            </a:endParaRPr>
          </a:p>
        </p:txBody>
      </p:sp>
      <p:sp>
        <p:nvSpPr>
          <p:cNvPr id="15" name="Rectangular Callout 14"/>
          <p:cNvSpPr/>
          <p:nvPr/>
        </p:nvSpPr>
        <p:spPr>
          <a:xfrm>
            <a:off x="6460958" y="5025945"/>
            <a:ext cx="5731041" cy="1839916"/>
          </a:xfrm>
          <a:prstGeom prst="wedgeRectCallout">
            <a:avLst>
              <a:gd name="adj1" fmla="val -90947"/>
              <a:gd name="adj2" fmla="val -122301"/>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sz="1200" dirty="0" smtClean="0">
                <a:solidFill>
                  <a:schemeClr val="tx1"/>
                </a:solidFill>
                <a:latin typeface="Times New Roman" panose="02020603050405020304" pitchFamily="18" charset="0"/>
                <a:cs typeface="Times New Roman" panose="02020603050405020304" pitchFamily="18" charset="0"/>
              </a:rPr>
              <a:t>4. Third Line: </a:t>
            </a:r>
            <a:r>
              <a:rPr lang="en-US" sz="1200" u="sng" dirty="0" smtClean="0">
                <a:solidFill>
                  <a:schemeClr val="tx1"/>
                </a:solidFill>
                <a:latin typeface="Times New Roman" panose="02020603050405020304" pitchFamily="18" charset="0"/>
                <a:cs typeface="Times New Roman" panose="02020603050405020304" pitchFamily="18" charset="0"/>
              </a:rPr>
              <a:t>Sarah, Heb 11:11</a:t>
            </a:r>
            <a:r>
              <a:rPr lang="en-US" sz="1200" dirty="0">
                <a:solidFill>
                  <a:schemeClr val="tx1"/>
                </a:solidFill>
                <a:latin typeface="Times New Roman" panose="02020603050405020304" pitchFamily="18" charset="0"/>
                <a:cs typeface="Times New Roman" panose="02020603050405020304" pitchFamily="18" charset="0"/>
              </a:rPr>
              <a:t>,</a:t>
            </a:r>
            <a:r>
              <a:rPr lang="en-US" sz="1200" dirty="0" smtClean="0">
                <a:solidFill>
                  <a:schemeClr val="tx1"/>
                </a:solidFill>
                <a:latin typeface="Times New Roman" panose="02020603050405020304" pitchFamily="18" charset="0"/>
                <a:cs typeface="Times New Roman" panose="02020603050405020304" pitchFamily="18" charset="0"/>
              </a:rPr>
              <a:t> Poor Sarah, no child and past the age to bare children, but a burning faith drove her onward to a bright future Isa 51. </a:t>
            </a:r>
            <a:r>
              <a:rPr lang="en-US" sz="1200" u="sng" dirty="0" smtClean="0">
                <a:solidFill>
                  <a:schemeClr val="tx1"/>
                </a:solidFill>
                <a:latin typeface="Times New Roman" panose="02020603050405020304" pitchFamily="18" charset="0"/>
                <a:cs typeface="Times New Roman" panose="02020603050405020304" pitchFamily="18" charset="0"/>
              </a:rPr>
              <a:t>Sarah holding Isaac</a:t>
            </a:r>
            <a:r>
              <a:rPr lang="en-US" sz="1200" dirty="0" smtClean="0">
                <a:solidFill>
                  <a:schemeClr val="tx1"/>
                </a:solidFill>
                <a:latin typeface="Times New Roman" panose="02020603050405020304" pitchFamily="18" charset="0"/>
                <a:cs typeface="Times New Roman" panose="02020603050405020304" pitchFamily="18" charset="0"/>
              </a:rPr>
              <a:t>: She overlooked her physical limitation to become a fruitful mother. The best medicine for being down in the dumps is laughter, and that is what Sarah named her son. </a:t>
            </a:r>
            <a:r>
              <a:rPr lang="en-US" sz="1200" u="sng" dirty="0" smtClean="0">
                <a:solidFill>
                  <a:schemeClr val="tx1"/>
                </a:solidFill>
                <a:latin typeface="Times New Roman" panose="02020603050405020304" pitchFamily="18" charset="0"/>
                <a:cs typeface="Times New Roman" panose="02020603050405020304" pitchFamily="18" charset="0"/>
              </a:rPr>
              <a:t>Abraham, Isaac, Jacob and the twelve sons</a:t>
            </a:r>
            <a:r>
              <a:rPr lang="en-US" sz="1200" dirty="0" smtClean="0">
                <a:solidFill>
                  <a:schemeClr val="tx1"/>
                </a:solidFill>
                <a:latin typeface="Times New Roman" panose="02020603050405020304" pitchFamily="18" charset="0"/>
                <a:cs typeface="Times New Roman" panose="02020603050405020304" pitchFamily="18" charset="0"/>
              </a:rPr>
              <a:t>: By faith she looked ahead to her own descendants, the tribes of Israel. The four lines represent the four wives of Jacob: Lia six sons, </a:t>
            </a:r>
            <a:r>
              <a:rPr lang="en-US" sz="1200" dirty="0" err="1" smtClean="0">
                <a:solidFill>
                  <a:schemeClr val="tx1"/>
                </a:solidFill>
                <a:latin typeface="Times New Roman" panose="02020603050405020304" pitchFamily="18" charset="0"/>
                <a:cs typeface="Times New Roman" panose="02020603050405020304" pitchFamily="18" charset="0"/>
              </a:rPr>
              <a:t>Zilpah</a:t>
            </a:r>
            <a:r>
              <a:rPr lang="en-US" sz="1200" dirty="0" smtClean="0">
                <a:solidFill>
                  <a:schemeClr val="tx1"/>
                </a:solidFill>
                <a:latin typeface="Times New Roman" panose="02020603050405020304" pitchFamily="18" charset="0"/>
                <a:cs typeface="Times New Roman" panose="02020603050405020304" pitchFamily="18" charset="0"/>
              </a:rPr>
              <a:t>, Bilhah and Rachael each two sons.  </a:t>
            </a:r>
            <a:r>
              <a:rPr lang="en-US" sz="1200" u="sng" dirty="0" smtClean="0">
                <a:solidFill>
                  <a:schemeClr val="tx1"/>
                </a:solidFill>
                <a:latin typeface="Times New Roman" panose="02020603050405020304" pitchFamily="18" charset="0"/>
                <a:cs typeface="Times New Roman" panose="02020603050405020304" pitchFamily="18" charset="0"/>
              </a:rPr>
              <a:t>Abraham counting stars</a:t>
            </a:r>
            <a:r>
              <a:rPr lang="en-US" sz="1200" dirty="0" smtClean="0">
                <a:solidFill>
                  <a:schemeClr val="tx1"/>
                </a:solidFill>
                <a:latin typeface="Times New Roman" panose="02020603050405020304" pitchFamily="18" charset="0"/>
                <a:cs typeface="Times New Roman" panose="02020603050405020304" pitchFamily="18" charset="0"/>
              </a:rPr>
              <a:t>: From twelve tribes to being numerous like the stars of heaven. Faith turned her gloom into a bright future was rolled upon the shoulders of Christ </a:t>
            </a:r>
            <a:r>
              <a:rPr lang="en-US" sz="1200" dirty="0" err="1" smtClean="0">
                <a:solidFill>
                  <a:schemeClr val="tx1"/>
                </a:solidFill>
                <a:latin typeface="Times New Roman" panose="02020603050405020304" pitchFamily="18" charset="0"/>
                <a:cs typeface="Times New Roman" panose="02020603050405020304" pitchFamily="18" charset="0"/>
              </a:rPr>
              <a:t>Jn</a:t>
            </a:r>
            <a:r>
              <a:rPr lang="en-US" sz="1200" dirty="0" smtClean="0">
                <a:solidFill>
                  <a:schemeClr val="tx1"/>
                </a:solidFill>
                <a:latin typeface="Times New Roman" panose="02020603050405020304" pitchFamily="18" charset="0"/>
                <a:cs typeface="Times New Roman" panose="02020603050405020304" pitchFamily="18" charset="0"/>
              </a:rPr>
              <a:t> 8:56.</a:t>
            </a:r>
            <a:endParaRPr lang="en-US" sz="12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9832634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64064" y="1511138"/>
            <a:ext cx="5320664" cy="34616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Rectangular Callout 26"/>
          <p:cNvSpPr/>
          <p:nvPr/>
        </p:nvSpPr>
        <p:spPr>
          <a:xfrm>
            <a:off x="-21186" y="0"/>
            <a:ext cx="8705914" cy="1456483"/>
          </a:xfrm>
          <a:prstGeom prst="wedgeRectCallout">
            <a:avLst>
              <a:gd name="adj1" fmla="val 21462"/>
              <a:gd name="adj2" fmla="val 113641"/>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tabLst>
                <a:tab pos="2292350" algn="l"/>
              </a:tabLst>
            </a:pPr>
            <a:r>
              <a:rPr lang="en-US" sz="1200" dirty="0" smtClean="0">
                <a:solidFill>
                  <a:schemeClr val="tx1"/>
                </a:solidFill>
                <a:latin typeface="Times New Roman" panose="02020603050405020304" pitchFamily="18" charset="0"/>
                <a:cs typeface="Times New Roman" panose="02020603050405020304" pitchFamily="18" charset="0"/>
              </a:rPr>
              <a:t>1</a:t>
            </a:r>
            <a:r>
              <a:rPr lang="en-US" sz="1200" dirty="0">
                <a:solidFill>
                  <a:schemeClr val="tx1"/>
                </a:solidFill>
                <a:latin typeface="Times New Roman" panose="02020603050405020304" pitchFamily="18" charset="0"/>
                <a:cs typeface="Times New Roman" panose="02020603050405020304" pitchFamily="18" charset="0"/>
              </a:rPr>
              <a:t>. Based on Heb </a:t>
            </a:r>
            <a:r>
              <a:rPr lang="en-US" sz="1200" dirty="0" smtClean="0">
                <a:solidFill>
                  <a:schemeClr val="tx1"/>
                </a:solidFill>
                <a:latin typeface="Times New Roman" panose="02020603050405020304" pitchFamily="18" charset="0"/>
                <a:cs typeface="Times New Roman" panose="02020603050405020304" pitchFamily="18" charset="0"/>
              </a:rPr>
              <a:t>11:17-31. Third </a:t>
            </a:r>
            <a:r>
              <a:rPr lang="en-US" sz="1200" dirty="0">
                <a:solidFill>
                  <a:schemeClr val="tx1"/>
                </a:solidFill>
                <a:latin typeface="Times New Roman" panose="02020603050405020304" pitchFamily="18" charset="0"/>
                <a:cs typeface="Times New Roman" panose="02020603050405020304" pitchFamily="18" charset="0"/>
              </a:rPr>
              <a:t>of five pictures illustrating </a:t>
            </a:r>
            <a:r>
              <a:rPr lang="en-US" sz="1200" dirty="0" smtClean="0">
                <a:solidFill>
                  <a:schemeClr val="tx1"/>
                </a:solidFill>
                <a:latin typeface="Times New Roman" panose="02020603050405020304" pitchFamily="18" charset="0"/>
                <a:cs typeface="Times New Roman" panose="02020603050405020304" pitchFamily="18" charset="0"/>
              </a:rPr>
              <a:t>faith, here </a:t>
            </a:r>
            <a:r>
              <a:rPr lang="en-US" sz="1200" u="sng" dirty="0" smtClean="0">
                <a:solidFill>
                  <a:schemeClr val="tx1"/>
                </a:solidFill>
                <a:latin typeface="Times New Roman" panose="02020603050405020304" pitchFamily="18" charset="0"/>
                <a:cs typeface="Times New Roman" panose="02020603050405020304" pitchFamily="18" charset="0"/>
              </a:rPr>
              <a:t>the certainty of reward</a:t>
            </a:r>
            <a:r>
              <a:rPr lang="en-US" sz="1200" dirty="0" smtClean="0">
                <a:solidFill>
                  <a:schemeClr val="tx1"/>
                </a:solidFill>
                <a:latin typeface="Times New Roman" panose="02020603050405020304" pitchFamily="18" charset="0"/>
                <a:cs typeface="Times New Roman" panose="02020603050405020304" pitchFamily="18" charset="0"/>
              </a:rPr>
              <a:t>. </a:t>
            </a:r>
            <a:r>
              <a:rPr lang="en-US" sz="1200" dirty="0">
                <a:solidFill>
                  <a:schemeClr val="tx1"/>
                </a:solidFill>
                <a:latin typeface="Times New Roman" panose="02020603050405020304" pitchFamily="18" charset="0"/>
                <a:cs typeface="Times New Roman" panose="02020603050405020304" pitchFamily="18" charset="0"/>
              </a:rPr>
              <a:t>The parallelism is lineal, the </a:t>
            </a:r>
            <a:r>
              <a:rPr lang="en-US" sz="1200" dirty="0" smtClean="0">
                <a:solidFill>
                  <a:schemeClr val="tx1"/>
                </a:solidFill>
                <a:latin typeface="Times New Roman" panose="02020603050405020304" pitchFamily="18" charset="0"/>
                <a:cs typeface="Times New Roman" panose="02020603050405020304" pitchFamily="18" charset="0"/>
              </a:rPr>
              <a:t>next scene reinforcing the certainty of reward, faith leading the righteous forward, as opposed to just drifting thru life, concepts which come from </a:t>
            </a:r>
            <a:r>
              <a:rPr lang="en-US" sz="1200" dirty="0">
                <a:solidFill>
                  <a:schemeClr val="tx1"/>
                </a:solidFill>
                <a:latin typeface="Times New Roman" panose="02020603050405020304" pitchFamily="18" charset="0"/>
                <a:cs typeface="Times New Roman" panose="02020603050405020304" pitchFamily="18" charset="0"/>
              </a:rPr>
              <a:t>the Ascent Psalms </a:t>
            </a:r>
            <a:r>
              <a:rPr lang="en-US" sz="1200" dirty="0" smtClean="0">
                <a:solidFill>
                  <a:schemeClr val="tx1"/>
                </a:solidFill>
                <a:latin typeface="Times New Roman" panose="02020603050405020304" pitchFamily="18" charset="0"/>
                <a:cs typeface="Times New Roman" panose="02020603050405020304" pitchFamily="18" charset="0"/>
              </a:rPr>
              <a:t>120-134. Each year by faith </a:t>
            </a:r>
            <a:r>
              <a:rPr lang="en-US" sz="1200" dirty="0">
                <a:solidFill>
                  <a:schemeClr val="tx1"/>
                </a:solidFill>
                <a:latin typeface="Times New Roman" panose="02020603050405020304" pitchFamily="18" charset="0"/>
                <a:cs typeface="Times New Roman" panose="02020603050405020304" pitchFamily="18" charset="0"/>
              </a:rPr>
              <a:t>t</a:t>
            </a:r>
            <a:r>
              <a:rPr lang="en-US" sz="1200" dirty="0" smtClean="0">
                <a:solidFill>
                  <a:schemeClr val="tx1"/>
                </a:solidFill>
                <a:latin typeface="Times New Roman" panose="02020603050405020304" pitchFamily="18" charset="0"/>
                <a:cs typeface="Times New Roman" panose="02020603050405020304" pitchFamily="18" charset="0"/>
              </a:rPr>
              <a:t>hey traveled up </a:t>
            </a:r>
            <a:r>
              <a:rPr lang="en-US" sz="1200" dirty="0">
                <a:solidFill>
                  <a:schemeClr val="tx1"/>
                </a:solidFill>
                <a:latin typeface="Times New Roman" panose="02020603050405020304" pitchFamily="18" charset="0"/>
                <a:cs typeface="Times New Roman" panose="02020603050405020304" pitchFamily="18" charset="0"/>
              </a:rPr>
              <a:t>toward a climax</a:t>
            </a:r>
            <a:r>
              <a:rPr lang="en-US" sz="1200" dirty="0" smtClean="0">
                <a:solidFill>
                  <a:schemeClr val="tx1"/>
                </a:solidFill>
                <a:latin typeface="Times New Roman" panose="02020603050405020304" pitchFamily="18" charset="0"/>
                <a:cs typeface="Times New Roman" panose="02020603050405020304" pitchFamily="18" charset="0"/>
              </a:rPr>
              <a:t>, the sanctuary in Jerusalem. Our journey of faith is being led by Jesus Christ, the pioneer who blazed the trail in the wilderness of this world. He was rewarded and so are we. </a:t>
            </a:r>
            <a:r>
              <a:rPr lang="en-US" sz="1200" u="sng" dirty="0" smtClean="0">
                <a:solidFill>
                  <a:schemeClr val="tx1"/>
                </a:solidFill>
                <a:latin typeface="Times New Roman" panose="02020603050405020304" pitchFamily="18" charset="0"/>
                <a:cs typeface="Times New Roman" panose="02020603050405020304" pitchFamily="18" charset="0"/>
              </a:rPr>
              <a:t>First Line</a:t>
            </a:r>
            <a:r>
              <a:rPr lang="en-US" sz="1200" dirty="0" smtClean="0">
                <a:solidFill>
                  <a:schemeClr val="tx1"/>
                </a:solidFill>
                <a:latin typeface="Times New Roman" panose="02020603050405020304" pitchFamily="18" charset="0"/>
                <a:cs typeface="Times New Roman" panose="02020603050405020304" pitchFamily="18" charset="0"/>
              </a:rPr>
              <a:t> Heb 11:17-19. Testing Abraham’s faith on Mt Moriah resulted his sure reward. </a:t>
            </a:r>
            <a:r>
              <a:rPr lang="en-US" sz="1200" u="sng" dirty="0" smtClean="0">
                <a:solidFill>
                  <a:schemeClr val="tx1"/>
                </a:solidFill>
                <a:latin typeface="Times New Roman" panose="02020603050405020304" pitchFamily="18" charset="0"/>
                <a:cs typeface="Times New Roman" panose="02020603050405020304" pitchFamily="18" charset="0"/>
              </a:rPr>
              <a:t>Second Line</a:t>
            </a:r>
            <a:r>
              <a:rPr lang="en-US" sz="1200" dirty="0" smtClean="0">
                <a:solidFill>
                  <a:schemeClr val="tx1"/>
                </a:solidFill>
                <a:latin typeface="Times New Roman" panose="02020603050405020304" pitchFamily="18" charset="0"/>
                <a:cs typeface="Times New Roman" panose="02020603050405020304" pitchFamily="18" charset="0"/>
              </a:rPr>
              <a:t>, Heb 11:20-22</a:t>
            </a:r>
            <a:r>
              <a:rPr lang="en-US" sz="1200" dirty="0">
                <a:solidFill>
                  <a:schemeClr val="tx1"/>
                </a:solidFill>
                <a:latin typeface="Times New Roman" panose="02020603050405020304" pitchFamily="18" charset="0"/>
                <a:cs typeface="Times New Roman" panose="02020603050405020304" pitchFamily="18" charset="0"/>
              </a:rPr>
              <a:t>, Isaac, </a:t>
            </a:r>
            <a:r>
              <a:rPr lang="en-US" sz="1200" dirty="0" smtClean="0">
                <a:solidFill>
                  <a:schemeClr val="tx1"/>
                </a:solidFill>
                <a:latin typeface="Times New Roman" panose="02020603050405020304" pitchFamily="18" charset="0"/>
                <a:cs typeface="Times New Roman" panose="02020603050405020304" pitchFamily="18" charset="0"/>
              </a:rPr>
              <a:t>Jacob, Joseph, co-heirs with Abraham, ATR. When faith is practiced the object of faith comes within reach. </a:t>
            </a:r>
            <a:r>
              <a:rPr lang="en-US" sz="1200" u="sng" dirty="0" smtClean="0">
                <a:solidFill>
                  <a:schemeClr val="tx1"/>
                </a:solidFill>
                <a:latin typeface="Times New Roman" panose="02020603050405020304" pitchFamily="18" charset="0"/>
                <a:cs typeface="Times New Roman" panose="02020603050405020304" pitchFamily="18" charset="0"/>
              </a:rPr>
              <a:t>Third Line</a:t>
            </a:r>
            <a:r>
              <a:rPr lang="en-US" sz="1200" dirty="0" smtClean="0">
                <a:solidFill>
                  <a:schemeClr val="tx1"/>
                </a:solidFill>
                <a:latin typeface="Times New Roman" panose="02020603050405020304" pitchFamily="18" charset="0"/>
                <a:cs typeface="Times New Roman" panose="02020603050405020304" pitchFamily="18" charset="0"/>
              </a:rPr>
              <a:t>, Heb 11:23-26, </a:t>
            </a:r>
            <a:r>
              <a:rPr lang="en-US" sz="1200" dirty="0" err="1" smtClean="0">
                <a:solidFill>
                  <a:schemeClr val="tx1"/>
                </a:solidFill>
                <a:latin typeface="Times New Roman" panose="02020603050405020304" pitchFamily="18" charset="0"/>
                <a:cs typeface="Times New Roman" panose="02020603050405020304" pitchFamily="18" charset="0"/>
              </a:rPr>
              <a:t>Amram</a:t>
            </a:r>
            <a:r>
              <a:rPr lang="en-US" sz="1200" dirty="0" smtClean="0">
                <a:solidFill>
                  <a:schemeClr val="tx1"/>
                </a:solidFill>
                <a:latin typeface="Times New Roman" panose="02020603050405020304" pitchFamily="18" charset="0"/>
                <a:cs typeface="Times New Roman" panose="02020603050405020304" pitchFamily="18" charset="0"/>
              </a:rPr>
              <a:t> and </a:t>
            </a:r>
            <a:r>
              <a:rPr lang="en-US" sz="1200" dirty="0" err="1" smtClean="0">
                <a:solidFill>
                  <a:schemeClr val="tx1"/>
                </a:solidFill>
                <a:latin typeface="Times New Roman" panose="02020603050405020304" pitchFamily="18" charset="0"/>
                <a:cs typeface="Times New Roman" panose="02020603050405020304" pitchFamily="18" charset="0"/>
              </a:rPr>
              <a:t>Jochebed</a:t>
            </a:r>
            <a:r>
              <a:rPr lang="en-US" sz="1200" dirty="0" smtClean="0">
                <a:solidFill>
                  <a:schemeClr val="tx1"/>
                </a:solidFill>
                <a:latin typeface="Times New Roman" panose="02020603050405020304" pitchFamily="18" charset="0"/>
                <a:cs typeface="Times New Roman" panose="02020603050405020304" pitchFamily="18" charset="0"/>
              </a:rPr>
              <a:t> Ex 6:20, and son Moses, faith confronting death is rewarded with life.  </a:t>
            </a:r>
            <a:r>
              <a:rPr lang="en-US" sz="1200" u="sng" dirty="0" smtClean="0">
                <a:solidFill>
                  <a:schemeClr val="tx1"/>
                </a:solidFill>
                <a:latin typeface="Times New Roman" panose="02020603050405020304" pitchFamily="18" charset="0"/>
                <a:cs typeface="Times New Roman" panose="02020603050405020304" pitchFamily="18" charset="0"/>
              </a:rPr>
              <a:t>Fourth Line</a:t>
            </a:r>
            <a:r>
              <a:rPr lang="en-US" sz="1200" dirty="0" smtClean="0">
                <a:solidFill>
                  <a:schemeClr val="tx1"/>
                </a:solidFill>
                <a:latin typeface="Times New Roman" panose="02020603050405020304" pitchFamily="18" charset="0"/>
                <a:cs typeface="Times New Roman" panose="02020603050405020304" pitchFamily="18" charset="0"/>
              </a:rPr>
              <a:t>, Heb 11:27-31, by faith Moses turned his back on Egypt, identified with slaves making bricks and kept the Passover. By faith Rahab waited 39 years in Jericho and was rewarded with life in the Land of Israel.</a:t>
            </a:r>
            <a:endParaRPr lang="en-US" sz="1200" dirty="0">
              <a:solidFill>
                <a:schemeClr val="tx1"/>
              </a:solidFill>
              <a:latin typeface="Times New Roman" panose="02020603050405020304" pitchFamily="18" charset="0"/>
              <a:cs typeface="Times New Roman" panose="02020603050405020304" pitchFamily="18" charset="0"/>
            </a:endParaRPr>
          </a:p>
        </p:txBody>
      </p:sp>
      <p:sp>
        <p:nvSpPr>
          <p:cNvPr id="28" name="Rectangular Callout 27"/>
          <p:cNvSpPr/>
          <p:nvPr/>
        </p:nvSpPr>
        <p:spPr>
          <a:xfrm>
            <a:off x="0" y="1511138"/>
            <a:ext cx="3307743" cy="3461695"/>
          </a:xfrm>
          <a:prstGeom prst="wedgeRectCallout">
            <a:avLst>
              <a:gd name="adj1" fmla="val 53371"/>
              <a:gd name="adj2" fmla="val -38644"/>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sz="1200" dirty="0" smtClean="0">
                <a:solidFill>
                  <a:schemeClr val="tx1"/>
                </a:solidFill>
                <a:latin typeface="Times New Roman" panose="02020603050405020304" pitchFamily="18" charset="0"/>
                <a:cs typeface="Times New Roman" panose="02020603050405020304" pitchFamily="18" charset="0"/>
              </a:rPr>
              <a:t>2. </a:t>
            </a:r>
            <a:r>
              <a:rPr lang="en-US" sz="1200" u="sng" dirty="0" smtClean="0">
                <a:solidFill>
                  <a:schemeClr val="tx1"/>
                </a:solidFill>
                <a:latin typeface="Times New Roman" panose="02020603050405020304" pitchFamily="18" charset="0"/>
                <a:cs typeface="Times New Roman" panose="02020603050405020304" pitchFamily="18" charset="0"/>
              </a:rPr>
              <a:t>First Line</a:t>
            </a:r>
            <a:r>
              <a:rPr lang="en-US" sz="1200" dirty="0" smtClean="0">
                <a:solidFill>
                  <a:schemeClr val="tx1"/>
                </a:solidFill>
                <a:latin typeface="Times New Roman" panose="02020603050405020304" pitchFamily="18" charset="0"/>
                <a:cs typeface="Times New Roman" panose="02020603050405020304" pitchFamily="18" charset="0"/>
              </a:rPr>
              <a:t>: Abraham Heb 11:17-19. The best way to grow in faith is to walk with the faithful. So the author returns to the life of Abraham on Mt Moriah when he was asked by God to offer up his son of promise. He not only had a bright future, he had a present reward. </a:t>
            </a:r>
            <a:r>
              <a:rPr lang="en-US" sz="1200" u="sng" dirty="0" smtClean="0">
                <a:solidFill>
                  <a:schemeClr val="tx1"/>
                </a:solidFill>
                <a:latin typeface="Times New Roman" panose="02020603050405020304" pitchFamily="18" charset="0"/>
                <a:cs typeface="Times New Roman" panose="02020603050405020304" pitchFamily="18" charset="0"/>
              </a:rPr>
              <a:t>Donkey</a:t>
            </a:r>
            <a:r>
              <a:rPr lang="en-US" sz="1200" dirty="0" smtClean="0">
                <a:solidFill>
                  <a:schemeClr val="tx1"/>
                </a:solidFill>
                <a:latin typeface="Times New Roman" panose="02020603050405020304" pitchFamily="18" charset="0"/>
                <a:cs typeface="Times New Roman" panose="02020603050405020304" pitchFamily="18" charset="0"/>
              </a:rPr>
              <a:t>: He said to  the men guarding the animals and supplies at the base of the mountain that they would return, I and my son Isaac. Isaac carrying the wood: Asking, where’s the sacrifice? God will provide a lamb. </a:t>
            </a:r>
            <a:r>
              <a:rPr lang="en-US" sz="1200" u="sng" dirty="0" smtClean="0">
                <a:solidFill>
                  <a:schemeClr val="tx1"/>
                </a:solidFill>
                <a:latin typeface="Times New Roman" panose="02020603050405020304" pitchFamily="18" charset="0"/>
                <a:cs typeface="Times New Roman" panose="02020603050405020304" pitchFamily="18" charset="0"/>
              </a:rPr>
              <a:t>Bound on the altar</a:t>
            </a:r>
            <a:r>
              <a:rPr lang="en-US" sz="1200" dirty="0" smtClean="0">
                <a:solidFill>
                  <a:schemeClr val="tx1"/>
                </a:solidFill>
                <a:latin typeface="Times New Roman" panose="02020603050405020304" pitchFamily="18" charset="0"/>
                <a:cs typeface="Times New Roman" panose="02020603050405020304" pitchFamily="18" charset="0"/>
              </a:rPr>
              <a:t>: At the moment of death, faith allowed Abraham to see a bright future for his son and thus a present reward, resurrection. A substitute ram spared his son. </a:t>
            </a:r>
            <a:r>
              <a:rPr lang="en-US" sz="1200" u="sng" dirty="0" smtClean="0">
                <a:solidFill>
                  <a:schemeClr val="tx1"/>
                </a:solidFill>
                <a:latin typeface="Times New Roman" panose="02020603050405020304" pitchFamily="18" charset="0"/>
                <a:cs typeface="Times New Roman" panose="02020603050405020304" pitchFamily="18" charset="0"/>
              </a:rPr>
              <a:t>Isaac would be resurrected</a:t>
            </a:r>
            <a:r>
              <a:rPr lang="en-US" sz="1200" dirty="0" smtClean="0">
                <a:solidFill>
                  <a:schemeClr val="tx1"/>
                </a:solidFill>
                <a:latin typeface="Times New Roman" panose="02020603050405020304" pitchFamily="18" charset="0"/>
                <a:cs typeface="Times New Roman" panose="02020603050405020304" pitchFamily="18" charset="0"/>
              </a:rPr>
              <a:t>: Believing that, if slain, Isaac would be raised to life is the reward of living by faith. </a:t>
            </a:r>
            <a:r>
              <a:rPr lang="en-US" sz="1200" u="sng" dirty="0" smtClean="0">
                <a:solidFill>
                  <a:schemeClr val="tx1"/>
                </a:solidFill>
                <a:latin typeface="Times New Roman" panose="02020603050405020304" pitchFamily="18" charset="0"/>
                <a:cs typeface="Times New Roman" panose="02020603050405020304" pitchFamily="18" charset="0"/>
              </a:rPr>
              <a:t>Father and son arm in arm</a:t>
            </a:r>
            <a:r>
              <a:rPr lang="en-US" sz="1200" dirty="0" smtClean="0">
                <a:solidFill>
                  <a:schemeClr val="tx1"/>
                </a:solidFill>
                <a:latin typeface="Times New Roman" panose="02020603050405020304" pitchFamily="18" charset="0"/>
                <a:cs typeface="Times New Roman" panose="02020603050405020304" pitchFamily="18" charset="0"/>
              </a:rPr>
              <a:t>: Both were certain of their reward together. </a:t>
            </a:r>
            <a:endParaRPr lang="en-US" sz="1200" dirty="0">
              <a:solidFill>
                <a:schemeClr val="tx1"/>
              </a:solidFill>
              <a:latin typeface="Times New Roman" panose="02020603050405020304" pitchFamily="18" charset="0"/>
              <a:cs typeface="Times New Roman" panose="02020603050405020304" pitchFamily="18" charset="0"/>
            </a:endParaRPr>
          </a:p>
        </p:txBody>
      </p:sp>
      <p:sp>
        <p:nvSpPr>
          <p:cNvPr id="33" name="Rectangular Callout 32"/>
          <p:cNvSpPr/>
          <p:nvPr/>
        </p:nvSpPr>
        <p:spPr>
          <a:xfrm>
            <a:off x="8796932" y="1593121"/>
            <a:ext cx="3395068" cy="3367186"/>
          </a:xfrm>
          <a:prstGeom prst="wedgeRectCallout">
            <a:avLst>
              <a:gd name="adj1" fmla="val -54933"/>
              <a:gd name="adj2" fmla="val 4069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sz="1200" dirty="0" smtClean="0">
                <a:solidFill>
                  <a:schemeClr val="tx1"/>
                </a:solidFill>
                <a:latin typeface="Times New Roman" panose="02020603050405020304" pitchFamily="18" charset="0"/>
                <a:cs typeface="Times New Roman" panose="02020603050405020304" pitchFamily="18" charset="0"/>
              </a:rPr>
              <a:t>5. </a:t>
            </a:r>
            <a:r>
              <a:rPr lang="en-US" sz="1200" u="sng" dirty="0" smtClean="0">
                <a:solidFill>
                  <a:schemeClr val="tx1"/>
                </a:solidFill>
                <a:latin typeface="Times New Roman" panose="02020603050405020304" pitchFamily="18" charset="0"/>
                <a:cs typeface="Times New Roman" panose="02020603050405020304" pitchFamily="18" charset="0"/>
              </a:rPr>
              <a:t>Fourth Line, Heb 11:27-31</a:t>
            </a:r>
            <a:r>
              <a:rPr lang="en-US" sz="1200" dirty="0" smtClean="0">
                <a:solidFill>
                  <a:schemeClr val="tx1"/>
                </a:solidFill>
                <a:latin typeface="Times New Roman" panose="02020603050405020304" pitchFamily="18" charset="0"/>
                <a:cs typeface="Times New Roman" panose="02020603050405020304" pitchFamily="18" charset="0"/>
              </a:rPr>
              <a:t>. </a:t>
            </a:r>
            <a:r>
              <a:rPr lang="en-US" sz="1200" u="sng" dirty="0" smtClean="0">
                <a:solidFill>
                  <a:schemeClr val="tx1"/>
                </a:solidFill>
                <a:latin typeface="Times New Roman" panose="02020603050405020304" pitchFamily="18" charset="0"/>
                <a:cs typeface="Times New Roman" panose="02020603050405020304" pitchFamily="18" charset="0"/>
              </a:rPr>
              <a:t>Moses in Egypt</a:t>
            </a:r>
            <a:r>
              <a:rPr lang="en-US" sz="1200" dirty="0" smtClean="0">
                <a:solidFill>
                  <a:schemeClr val="tx1"/>
                </a:solidFill>
                <a:latin typeface="Times New Roman" panose="02020603050405020304" pitchFamily="18" charset="0"/>
                <a:cs typeface="Times New Roman" panose="02020603050405020304" pitchFamily="18" charset="0"/>
              </a:rPr>
              <a:t>: He turned his back on the riches of Egypt, popularity, wealth, social prestige. </a:t>
            </a:r>
            <a:r>
              <a:rPr lang="en-US" sz="1200" u="sng" dirty="0" smtClean="0">
                <a:solidFill>
                  <a:schemeClr val="tx1"/>
                </a:solidFill>
                <a:latin typeface="Times New Roman" panose="02020603050405020304" pitchFamily="18" charset="0"/>
                <a:cs typeface="Times New Roman" panose="02020603050405020304" pitchFamily="18" charset="0"/>
              </a:rPr>
              <a:t>Making bricks</a:t>
            </a:r>
            <a:r>
              <a:rPr lang="en-US" sz="1200" dirty="0" smtClean="0">
                <a:solidFill>
                  <a:schemeClr val="tx1"/>
                </a:solidFill>
                <a:latin typeface="Times New Roman" panose="02020603050405020304" pitchFamily="18" charset="0"/>
                <a:cs typeface="Times New Roman" panose="02020603050405020304" pitchFamily="18" charset="0"/>
              </a:rPr>
              <a:t>: He chose to suffer with the people of God. </a:t>
            </a:r>
            <a:r>
              <a:rPr lang="en-US" sz="1200" u="sng" dirty="0" smtClean="0">
                <a:solidFill>
                  <a:schemeClr val="tx1"/>
                </a:solidFill>
                <a:latin typeface="Times New Roman" panose="02020603050405020304" pitchFamily="18" charset="0"/>
                <a:cs typeface="Times New Roman" panose="02020603050405020304" pitchFamily="18" charset="0"/>
              </a:rPr>
              <a:t>Passover</a:t>
            </a:r>
            <a:r>
              <a:rPr lang="en-US" sz="1200" dirty="0" smtClean="0">
                <a:solidFill>
                  <a:schemeClr val="tx1"/>
                </a:solidFill>
                <a:latin typeface="Times New Roman" panose="02020603050405020304" pitchFamily="18" charset="0"/>
                <a:cs typeface="Times New Roman" panose="02020603050405020304" pitchFamily="18" charset="0"/>
              </a:rPr>
              <a:t>: He kept the Passover and God gave them freedom from slavery and Egypt for good. What a reward! </a:t>
            </a:r>
            <a:r>
              <a:rPr lang="en-US" sz="1200" u="sng" dirty="0" smtClean="0">
                <a:solidFill>
                  <a:schemeClr val="tx1"/>
                </a:solidFill>
                <a:latin typeface="Times New Roman" panose="02020603050405020304" pitchFamily="18" charset="0"/>
                <a:cs typeface="Times New Roman" panose="02020603050405020304" pitchFamily="18" charset="0"/>
              </a:rPr>
              <a:t>Rahab and her family on Jericho’s wall</a:t>
            </a:r>
            <a:r>
              <a:rPr lang="en-US" sz="1200" dirty="0" smtClean="0">
                <a:solidFill>
                  <a:schemeClr val="tx1"/>
                </a:solidFill>
                <a:latin typeface="Times New Roman" panose="02020603050405020304" pitchFamily="18" charset="0"/>
                <a:cs typeface="Times New Roman" panose="02020603050405020304" pitchFamily="18" charset="0"/>
              </a:rPr>
              <a:t>: Rahab welcomed the spies and saved her life as well. Jericho’s walls crumbled but not where her house stood. What a reward when your enemies are destroyed and your friends are saved. </a:t>
            </a:r>
          </a:p>
        </p:txBody>
      </p:sp>
      <p:sp>
        <p:nvSpPr>
          <p:cNvPr id="34" name="Rectangular Callout 33"/>
          <p:cNvSpPr/>
          <p:nvPr/>
        </p:nvSpPr>
        <p:spPr>
          <a:xfrm>
            <a:off x="1" y="5027489"/>
            <a:ext cx="6187858" cy="1850248"/>
          </a:xfrm>
          <a:prstGeom prst="wedgeRectCallout">
            <a:avLst>
              <a:gd name="adj1" fmla="val 4417"/>
              <a:gd name="adj2" fmla="val -169479"/>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sz="1200" dirty="0" smtClean="0">
                <a:solidFill>
                  <a:schemeClr val="tx1"/>
                </a:solidFill>
                <a:latin typeface="Times New Roman" panose="02020603050405020304" pitchFamily="18" charset="0"/>
                <a:cs typeface="Times New Roman" panose="02020603050405020304" pitchFamily="18" charset="0"/>
              </a:rPr>
              <a:t>3. </a:t>
            </a:r>
            <a:r>
              <a:rPr lang="en-US" sz="1200" u="sng" dirty="0" smtClean="0">
                <a:solidFill>
                  <a:schemeClr val="tx1"/>
                </a:solidFill>
                <a:latin typeface="Times New Roman" panose="02020603050405020304" pitchFamily="18" charset="0"/>
                <a:cs typeface="Times New Roman" panose="02020603050405020304" pitchFamily="18" charset="0"/>
              </a:rPr>
              <a:t>Second Line, Heb 11:20-22</a:t>
            </a:r>
            <a:r>
              <a:rPr lang="en-US" sz="1200" dirty="0" smtClean="0">
                <a:solidFill>
                  <a:schemeClr val="tx1"/>
                </a:solidFill>
                <a:latin typeface="Times New Roman" panose="02020603050405020304" pitchFamily="18" charset="0"/>
                <a:cs typeface="Times New Roman" panose="02020603050405020304" pitchFamily="18" charset="0"/>
              </a:rPr>
              <a:t>. </a:t>
            </a:r>
            <a:r>
              <a:rPr lang="en-US" sz="1200" u="sng" dirty="0" smtClean="0">
                <a:solidFill>
                  <a:schemeClr val="tx1"/>
                </a:solidFill>
                <a:latin typeface="Times New Roman" panose="02020603050405020304" pitchFamily="18" charset="0"/>
                <a:cs typeface="Times New Roman" panose="02020603050405020304" pitchFamily="18" charset="0"/>
              </a:rPr>
              <a:t>Isaac blessing his twin boys</a:t>
            </a:r>
            <a:r>
              <a:rPr lang="en-US" sz="1200" dirty="0" smtClean="0">
                <a:solidFill>
                  <a:schemeClr val="tx1"/>
                </a:solidFill>
                <a:latin typeface="Times New Roman" panose="02020603050405020304" pitchFamily="18" charset="0"/>
                <a:cs typeface="Times New Roman" panose="02020603050405020304" pitchFamily="18" charset="0"/>
              </a:rPr>
              <a:t>: The prospector for water also saw a prospective reward for Jacob and Esau for things to come. </a:t>
            </a:r>
            <a:r>
              <a:rPr lang="en-US" sz="1200" u="sng" dirty="0" smtClean="0">
                <a:solidFill>
                  <a:schemeClr val="tx1"/>
                </a:solidFill>
                <a:latin typeface="Times New Roman" panose="02020603050405020304" pitchFamily="18" charset="0"/>
                <a:cs typeface="Times New Roman" panose="02020603050405020304" pitchFamily="18" charset="0"/>
              </a:rPr>
              <a:t>Bowing down</a:t>
            </a:r>
            <a:r>
              <a:rPr lang="en-US" sz="1200" dirty="0" smtClean="0">
                <a:solidFill>
                  <a:schemeClr val="tx1"/>
                </a:solidFill>
                <a:latin typeface="Times New Roman" panose="02020603050405020304" pitchFamily="18" charset="0"/>
                <a:cs typeface="Times New Roman" panose="02020603050405020304" pitchFamily="18" charset="0"/>
              </a:rPr>
              <a:t>: Four men on their knees, </a:t>
            </a:r>
            <a:r>
              <a:rPr lang="en-US" sz="1200" dirty="0">
                <a:solidFill>
                  <a:schemeClr val="tx1"/>
                </a:solidFill>
                <a:latin typeface="Times New Roman" panose="02020603050405020304" pitchFamily="18" charset="0"/>
                <a:cs typeface="Times New Roman" panose="02020603050405020304" pitchFamily="18" charset="0"/>
              </a:rPr>
              <a:t>t</a:t>
            </a:r>
            <a:r>
              <a:rPr lang="en-US" sz="1200" dirty="0" smtClean="0">
                <a:solidFill>
                  <a:schemeClr val="tx1"/>
                </a:solidFill>
                <a:latin typeface="Times New Roman" panose="02020603050405020304" pitchFamily="18" charset="0"/>
                <a:cs typeface="Times New Roman" panose="02020603050405020304" pitchFamily="18" charset="0"/>
              </a:rPr>
              <a:t>he reward of the nations would be to bow down to his Descendent. </a:t>
            </a:r>
            <a:r>
              <a:rPr lang="en-US" sz="1200" u="sng" dirty="0" smtClean="0">
                <a:solidFill>
                  <a:schemeClr val="tx1"/>
                </a:solidFill>
                <a:latin typeface="Times New Roman" panose="02020603050405020304" pitchFamily="18" charset="0"/>
                <a:cs typeface="Times New Roman" panose="02020603050405020304" pitchFamily="18" charset="0"/>
              </a:rPr>
              <a:t>Jacob crossing his arms</a:t>
            </a:r>
            <a:r>
              <a:rPr lang="en-US" sz="1200" dirty="0" smtClean="0">
                <a:solidFill>
                  <a:schemeClr val="tx1"/>
                </a:solidFill>
                <a:latin typeface="Times New Roman" panose="02020603050405020304" pitchFamily="18" charset="0"/>
                <a:cs typeface="Times New Roman" panose="02020603050405020304" pitchFamily="18" charset="0"/>
              </a:rPr>
              <a:t>: Despite Joseph placing the older son at his right side, old Jacob crossed his arms to bring a greater reward to the younger son. </a:t>
            </a:r>
            <a:r>
              <a:rPr lang="en-US" sz="1200" u="sng" dirty="0" smtClean="0">
                <a:solidFill>
                  <a:schemeClr val="tx1"/>
                </a:solidFill>
                <a:latin typeface="Times New Roman" panose="02020603050405020304" pitchFamily="18" charset="0"/>
                <a:cs typeface="Times New Roman" panose="02020603050405020304" pitchFamily="18" charset="0"/>
              </a:rPr>
              <a:t>Staff</a:t>
            </a:r>
            <a:r>
              <a:rPr lang="en-US" sz="1200" dirty="0" smtClean="0">
                <a:solidFill>
                  <a:schemeClr val="tx1"/>
                </a:solidFill>
                <a:latin typeface="Times New Roman" panose="02020603050405020304" pitchFamily="18" charset="0"/>
                <a:cs typeface="Times New Roman" panose="02020603050405020304" pitchFamily="18" charset="0"/>
              </a:rPr>
              <a:t>: Jacob leaned upon his staff, a symbol of being dependent on God for his reward. </a:t>
            </a:r>
            <a:r>
              <a:rPr lang="en-US" sz="1200" u="sng" dirty="0" smtClean="0">
                <a:solidFill>
                  <a:schemeClr val="tx1"/>
                </a:solidFill>
                <a:latin typeface="Times New Roman" panose="02020603050405020304" pitchFamily="18" charset="0"/>
                <a:cs typeface="Times New Roman" panose="02020603050405020304" pitchFamily="18" charset="0"/>
              </a:rPr>
              <a:t>Joseph</a:t>
            </a:r>
            <a:r>
              <a:rPr lang="en-US" sz="1200" dirty="0" smtClean="0">
                <a:solidFill>
                  <a:schemeClr val="tx1"/>
                </a:solidFill>
                <a:latin typeface="Times New Roman" panose="02020603050405020304" pitchFamily="18" charset="0"/>
                <a:cs typeface="Times New Roman" panose="02020603050405020304" pitchFamily="18" charset="0"/>
              </a:rPr>
              <a:t>: He was rewarded with a long life and a sharp mind. By faith he saw the crossing of the Red Sea and that the future for the nation of Israel was not in Egypt. </a:t>
            </a:r>
            <a:r>
              <a:rPr lang="en-US" sz="1200" u="sng" dirty="0" smtClean="0">
                <a:solidFill>
                  <a:schemeClr val="tx1"/>
                </a:solidFill>
                <a:latin typeface="Times New Roman" panose="02020603050405020304" pitchFamily="18" charset="0"/>
                <a:cs typeface="Times New Roman" panose="02020603050405020304" pitchFamily="18" charset="0"/>
              </a:rPr>
              <a:t>Carrying Joseph’s mummified bones</a:t>
            </a:r>
            <a:r>
              <a:rPr lang="en-US" sz="1200" dirty="0" smtClean="0">
                <a:solidFill>
                  <a:schemeClr val="tx1"/>
                </a:solidFill>
                <a:latin typeface="Times New Roman" panose="02020603050405020304" pitchFamily="18" charset="0"/>
                <a:cs typeface="Times New Roman" panose="02020603050405020304" pitchFamily="18" charset="0"/>
              </a:rPr>
              <a:t>: Joseph was rewarded by being buried in the land of his fathers. They carried his bones for forty years. </a:t>
            </a:r>
            <a:endParaRPr lang="en-US" sz="1200" dirty="0">
              <a:solidFill>
                <a:schemeClr val="tx1"/>
              </a:solidFill>
              <a:latin typeface="Times New Roman" panose="02020603050405020304" pitchFamily="18" charset="0"/>
              <a:cs typeface="Times New Roman" panose="02020603050405020304" pitchFamily="18" charset="0"/>
            </a:endParaRPr>
          </a:p>
        </p:txBody>
      </p:sp>
      <p:sp>
        <p:nvSpPr>
          <p:cNvPr id="15" name="Rectangular Callout 14"/>
          <p:cNvSpPr/>
          <p:nvPr/>
        </p:nvSpPr>
        <p:spPr>
          <a:xfrm>
            <a:off x="6338170" y="5027488"/>
            <a:ext cx="5853830" cy="1830513"/>
          </a:xfrm>
          <a:prstGeom prst="wedgeRectCallout">
            <a:avLst>
              <a:gd name="adj1" fmla="val -99940"/>
              <a:gd name="adj2" fmla="val -12038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sz="1200" dirty="0" smtClean="0">
                <a:solidFill>
                  <a:schemeClr val="tx1"/>
                </a:solidFill>
                <a:latin typeface="Times New Roman" panose="02020603050405020304" pitchFamily="18" charset="0"/>
                <a:cs typeface="Times New Roman" panose="02020603050405020304" pitchFamily="18" charset="0"/>
              </a:rPr>
              <a:t>4. </a:t>
            </a:r>
            <a:r>
              <a:rPr lang="en-US" sz="1200" u="sng" dirty="0" smtClean="0">
                <a:solidFill>
                  <a:schemeClr val="tx1"/>
                </a:solidFill>
                <a:latin typeface="Times New Roman" panose="02020603050405020304" pitchFamily="18" charset="0"/>
                <a:cs typeface="Times New Roman" panose="02020603050405020304" pitchFamily="18" charset="0"/>
              </a:rPr>
              <a:t>Third Line, Heb 11:23-26</a:t>
            </a:r>
            <a:r>
              <a:rPr lang="en-US" sz="1200" dirty="0" smtClean="0">
                <a:solidFill>
                  <a:schemeClr val="tx1"/>
                </a:solidFill>
                <a:latin typeface="Times New Roman" panose="02020603050405020304" pitchFamily="18" charset="0"/>
                <a:cs typeface="Times New Roman" panose="02020603050405020304" pitchFamily="18" charset="0"/>
              </a:rPr>
              <a:t>. </a:t>
            </a:r>
            <a:r>
              <a:rPr lang="en-US" sz="1200" u="sng" dirty="0" smtClean="0">
                <a:solidFill>
                  <a:schemeClr val="tx1"/>
                </a:solidFill>
                <a:latin typeface="Times New Roman" panose="02020603050405020304" pitchFamily="18" charset="0"/>
                <a:cs typeface="Times New Roman" panose="02020603050405020304" pitchFamily="18" charset="0"/>
              </a:rPr>
              <a:t>Moses’ father and mother</a:t>
            </a:r>
            <a:r>
              <a:rPr lang="en-US" sz="1200" dirty="0" smtClean="0">
                <a:solidFill>
                  <a:schemeClr val="tx1"/>
                </a:solidFill>
                <a:latin typeface="Times New Roman" panose="02020603050405020304" pitchFamily="18" charset="0"/>
                <a:cs typeface="Times New Roman" panose="02020603050405020304" pitchFamily="18" charset="0"/>
              </a:rPr>
              <a:t>: They saw their son through the eyes of faith. He was a level headed man, beautiful in his disposition and refined in his manners. First they hid Moses three months, maybe in a hole in the floor. </a:t>
            </a:r>
            <a:r>
              <a:rPr lang="en-US" sz="1200" u="sng" dirty="0" smtClean="0">
                <a:solidFill>
                  <a:schemeClr val="tx1"/>
                </a:solidFill>
                <a:latin typeface="Times New Roman" panose="02020603050405020304" pitchFamily="18" charset="0"/>
                <a:cs typeface="Times New Roman" panose="02020603050405020304" pitchFamily="18" charset="0"/>
              </a:rPr>
              <a:t>Floating in the river</a:t>
            </a:r>
            <a:r>
              <a:rPr lang="en-US" sz="1200" dirty="0" smtClean="0">
                <a:solidFill>
                  <a:schemeClr val="tx1"/>
                </a:solidFill>
                <a:latin typeface="Times New Roman" panose="02020603050405020304" pitchFamily="18" charset="0"/>
                <a:cs typeface="Times New Roman" panose="02020603050405020304" pitchFamily="18" charset="0"/>
              </a:rPr>
              <a:t>: Behind is his sister keeping an eye on him. </a:t>
            </a:r>
            <a:r>
              <a:rPr lang="en-US" sz="1200" u="sng" dirty="0" smtClean="0">
                <a:solidFill>
                  <a:schemeClr val="tx1"/>
                </a:solidFill>
                <a:latin typeface="Times New Roman" panose="02020603050405020304" pitchFamily="18" charset="0"/>
                <a:cs typeface="Times New Roman" panose="02020603050405020304" pitchFamily="18" charset="0"/>
              </a:rPr>
              <a:t>Stern Pharaoh</a:t>
            </a:r>
            <a:r>
              <a:rPr lang="en-US" sz="1200" dirty="0" smtClean="0">
                <a:solidFill>
                  <a:schemeClr val="tx1"/>
                </a:solidFill>
                <a:latin typeface="Times New Roman" panose="02020603050405020304" pitchFamily="18" charset="0"/>
                <a:cs typeface="Times New Roman" panose="02020603050405020304" pitchFamily="18" charset="0"/>
              </a:rPr>
              <a:t>: The law is the law, Moses must die, </a:t>
            </a:r>
            <a:r>
              <a:rPr lang="en-US" sz="1200" dirty="0">
                <a:solidFill>
                  <a:schemeClr val="tx1"/>
                </a:solidFill>
                <a:latin typeface="Times New Roman" panose="02020603050405020304" pitchFamily="18" charset="0"/>
                <a:cs typeface="Times New Roman" panose="02020603050405020304" pitchFamily="18" charset="0"/>
              </a:rPr>
              <a:t>but </a:t>
            </a:r>
            <a:r>
              <a:rPr lang="en-US" sz="1200" dirty="0" err="1">
                <a:solidFill>
                  <a:schemeClr val="tx1"/>
                </a:solidFill>
                <a:latin typeface="Times New Roman" panose="02020603050405020304" pitchFamily="18" charset="0"/>
                <a:cs typeface="Times New Roman" panose="02020603050405020304" pitchFamily="18" charset="0"/>
              </a:rPr>
              <a:t>Amram</a:t>
            </a:r>
            <a:r>
              <a:rPr lang="en-US" sz="1200" dirty="0">
                <a:solidFill>
                  <a:schemeClr val="tx1"/>
                </a:solidFill>
                <a:latin typeface="Times New Roman" panose="02020603050405020304" pitchFamily="18" charset="0"/>
                <a:cs typeface="Times New Roman" panose="02020603050405020304" pitchFamily="18" charset="0"/>
              </a:rPr>
              <a:t> and </a:t>
            </a:r>
            <a:r>
              <a:rPr lang="en-US" sz="1200" dirty="0" err="1">
                <a:solidFill>
                  <a:schemeClr val="tx1"/>
                </a:solidFill>
                <a:latin typeface="Times New Roman" panose="02020603050405020304" pitchFamily="18" charset="0"/>
                <a:cs typeface="Times New Roman" panose="02020603050405020304" pitchFamily="18" charset="0"/>
              </a:rPr>
              <a:t>Jochebed</a:t>
            </a:r>
            <a:r>
              <a:rPr lang="en-US" sz="1200" dirty="0">
                <a:solidFill>
                  <a:schemeClr val="tx1"/>
                </a:solidFill>
                <a:latin typeface="Times New Roman" panose="02020603050405020304" pitchFamily="18" charset="0"/>
                <a:cs typeface="Times New Roman" panose="02020603050405020304" pitchFamily="18" charset="0"/>
              </a:rPr>
              <a:t> where </a:t>
            </a:r>
            <a:r>
              <a:rPr lang="en-US" sz="1200" dirty="0" smtClean="0">
                <a:solidFill>
                  <a:schemeClr val="tx1"/>
                </a:solidFill>
                <a:latin typeface="Times New Roman" panose="02020603050405020304" pitchFamily="18" charset="0"/>
                <a:cs typeface="Times New Roman" panose="02020603050405020304" pitchFamily="18" charset="0"/>
              </a:rPr>
              <a:t>not afraid of Pharaoh’s death edict. </a:t>
            </a:r>
            <a:r>
              <a:rPr lang="en-US" sz="1200" u="sng" dirty="0" smtClean="0">
                <a:solidFill>
                  <a:schemeClr val="tx1"/>
                </a:solidFill>
                <a:latin typeface="Times New Roman" panose="02020603050405020304" pitchFamily="18" charset="0"/>
                <a:cs typeface="Times New Roman" panose="02020603050405020304" pitchFamily="18" charset="0"/>
              </a:rPr>
              <a:t>Baby Moses handed back to his father and mother</a:t>
            </a:r>
            <a:r>
              <a:rPr lang="en-US" sz="1200" dirty="0" smtClean="0">
                <a:solidFill>
                  <a:schemeClr val="tx1"/>
                </a:solidFill>
                <a:latin typeface="Times New Roman" panose="02020603050405020304" pitchFamily="18" charset="0"/>
                <a:cs typeface="Times New Roman" panose="02020603050405020304" pitchFamily="18" charset="0"/>
              </a:rPr>
              <a:t>: They had just a few fleeting years to instill within their boy the fear of the LORD. Children are a gift from God on loan to father and mother. </a:t>
            </a:r>
            <a:r>
              <a:rPr lang="en-US" sz="1200" u="sng" dirty="0" smtClean="0">
                <a:solidFill>
                  <a:schemeClr val="tx1"/>
                </a:solidFill>
                <a:latin typeface="Times New Roman" panose="02020603050405020304" pitchFamily="18" charset="0"/>
                <a:cs typeface="Times New Roman" panose="02020603050405020304" pitchFamily="18" charset="0"/>
              </a:rPr>
              <a:t>Moses confronting Pharaoh</a:t>
            </a:r>
            <a:r>
              <a:rPr lang="en-US" sz="1200" dirty="0" smtClean="0">
                <a:solidFill>
                  <a:schemeClr val="tx1"/>
                </a:solidFill>
                <a:latin typeface="Times New Roman" panose="02020603050405020304" pitchFamily="18" charset="0"/>
                <a:cs typeface="Times New Roman" panose="02020603050405020304" pitchFamily="18" charset="0"/>
              </a:rPr>
              <a:t>: </a:t>
            </a:r>
            <a:r>
              <a:rPr lang="en-US" sz="1200" dirty="0" err="1">
                <a:solidFill>
                  <a:schemeClr val="tx1"/>
                </a:solidFill>
                <a:latin typeface="Times New Roman" panose="02020603050405020304" pitchFamily="18" charset="0"/>
                <a:cs typeface="Times New Roman" panose="02020603050405020304" pitchFamily="18" charset="0"/>
              </a:rPr>
              <a:t>Amram</a:t>
            </a:r>
            <a:r>
              <a:rPr lang="en-US" sz="1200" dirty="0">
                <a:solidFill>
                  <a:schemeClr val="tx1"/>
                </a:solidFill>
                <a:latin typeface="Times New Roman" panose="02020603050405020304" pitchFamily="18" charset="0"/>
                <a:cs typeface="Times New Roman" panose="02020603050405020304" pitchFamily="18" charset="0"/>
              </a:rPr>
              <a:t> and </a:t>
            </a:r>
            <a:r>
              <a:rPr lang="en-US" sz="1200" dirty="0" err="1">
                <a:solidFill>
                  <a:schemeClr val="tx1"/>
                </a:solidFill>
                <a:latin typeface="Times New Roman" panose="02020603050405020304" pitchFamily="18" charset="0"/>
                <a:cs typeface="Times New Roman" panose="02020603050405020304" pitchFamily="18" charset="0"/>
              </a:rPr>
              <a:t>Jochebed</a:t>
            </a:r>
            <a:r>
              <a:rPr lang="en-US" sz="1200" dirty="0">
                <a:solidFill>
                  <a:schemeClr val="tx1"/>
                </a:solidFill>
                <a:latin typeface="Times New Roman" panose="02020603050405020304" pitchFamily="18" charset="0"/>
                <a:cs typeface="Times New Roman" panose="02020603050405020304" pitchFamily="18" charset="0"/>
              </a:rPr>
              <a:t> </a:t>
            </a:r>
            <a:r>
              <a:rPr lang="en-US" sz="1200" dirty="0" smtClean="0">
                <a:solidFill>
                  <a:schemeClr val="tx1"/>
                </a:solidFill>
                <a:latin typeface="Times New Roman" panose="02020603050405020304" pitchFamily="18" charset="0"/>
                <a:cs typeface="Times New Roman" panose="02020603050405020304" pitchFamily="18" charset="0"/>
              </a:rPr>
              <a:t>were rewarded when their son was not afraid of Pharaoh 40 years later. If he would have gone along with Pharaoh, his popularity would have been short lived in Egypt</a:t>
            </a:r>
            <a:endParaRPr lang="en-US" sz="12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935090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01584" y="1543067"/>
            <a:ext cx="5260651" cy="3492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Rectangular Callout 26"/>
          <p:cNvSpPr/>
          <p:nvPr/>
        </p:nvSpPr>
        <p:spPr>
          <a:xfrm>
            <a:off x="-21186" y="0"/>
            <a:ext cx="8683421" cy="1455821"/>
          </a:xfrm>
          <a:prstGeom prst="wedgeRectCallout">
            <a:avLst>
              <a:gd name="adj1" fmla="val 21521"/>
              <a:gd name="adj2" fmla="val 85214"/>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tabLst>
                <a:tab pos="2292350" algn="l"/>
              </a:tabLst>
            </a:pPr>
            <a:r>
              <a:rPr lang="en-US" sz="1200" dirty="0" smtClean="0">
                <a:solidFill>
                  <a:schemeClr val="tx1"/>
                </a:solidFill>
                <a:latin typeface="Times New Roman" panose="02020603050405020304" pitchFamily="18" charset="0"/>
                <a:cs typeface="Times New Roman" panose="02020603050405020304" pitchFamily="18" charset="0"/>
              </a:rPr>
              <a:t>1. </a:t>
            </a:r>
            <a:r>
              <a:rPr lang="en-US" sz="1200" dirty="0">
                <a:solidFill>
                  <a:schemeClr val="tx1"/>
                </a:solidFill>
                <a:latin typeface="Times New Roman" panose="02020603050405020304" pitchFamily="18" charset="0"/>
                <a:cs typeface="Times New Roman" panose="02020603050405020304" pitchFamily="18" charset="0"/>
              </a:rPr>
              <a:t>Based on </a:t>
            </a:r>
            <a:r>
              <a:rPr lang="en-US" sz="1200" dirty="0" smtClean="0">
                <a:solidFill>
                  <a:schemeClr val="tx1"/>
                </a:solidFill>
                <a:latin typeface="Times New Roman" panose="02020603050405020304" pitchFamily="18" charset="0"/>
                <a:cs typeface="Times New Roman" panose="02020603050405020304" pitchFamily="18" charset="0"/>
              </a:rPr>
              <a:t>Heb 11:32-12:2. Fourth </a:t>
            </a:r>
            <a:r>
              <a:rPr lang="en-US" sz="1200" dirty="0">
                <a:solidFill>
                  <a:schemeClr val="tx1"/>
                </a:solidFill>
                <a:latin typeface="Times New Roman" panose="02020603050405020304" pitchFamily="18" charset="0"/>
                <a:cs typeface="Times New Roman" panose="02020603050405020304" pitchFamily="18" charset="0"/>
              </a:rPr>
              <a:t>of five pictures illustrating </a:t>
            </a:r>
            <a:r>
              <a:rPr lang="en-US" sz="1200" dirty="0" smtClean="0">
                <a:solidFill>
                  <a:schemeClr val="tx1"/>
                </a:solidFill>
                <a:latin typeface="Times New Roman" panose="02020603050405020304" pitchFamily="18" charset="0"/>
                <a:cs typeface="Times New Roman" panose="02020603050405020304" pitchFamily="18" charset="0"/>
              </a:rPr>
              <a:t>faith, here</a:t>
            </a:r>
            <a:r>
              <a:rPr lang="en-US" sz="1200" u="sng" dirty="0" smtClean="0">
                <a:solidFill>
                  <a:schemeClr val="tx1"/>
                </a:solidFill>
                <a:latin typeface="Times New Roman" panose="02020603050405020304" pitchFamily="18" charset="0"/>
                <a:cs typeface="Times New Roman" panose="02020603050405020304" pitchFamily="18" charset="0"/>
              </a:rPr>
              <a:t> the certainty of victory</a:t>
            </a:r>
            <a:r>
              <a:rPr lang="en-US" sz="1200" dirty="0" smtClean="0">
                <a:solidFill>
                  <a:schemeClr val="tx1"/>
                </a:solidFill>
                <a:latin typeface="Times New Roman" panose="02020603050405020304" pitchFamily="18" charset="0"/>
                <a:cs typeface="Times New Roman" panose="02020603050405020304" pitchFamily="18" charset="0"/>
              </a:rPr>
              <a:t>. </a:t>
            </a:r>
            <a:r>
              <a:rPr lang="en-US" sz="1200" dirty="0">
                <a:solidFill>
                  <a:schemeClr val="tx1"/>
                </a:solidFill>
                <a:latin typeface="Times New Roman" panose="02020603050405020304" pitchFamily="18" charset="0"/>
                <a:cs typeface="Times New Roman" panose="02020603050405020304" pitchFamily="18" charset="0"/>
              </a:rPr>
              <a:t>The parallelism is lineal, </a:t>
            </a:r>
            <a:r>
              <a:rPr lang="en-US" sz="1200" dirty="0" smtClean="0">
                <a:solidFill>
                  <a:schemeClr val="tx1"/>
                </a:solidFill>
                <a:latin typeface="Times New Roman" panose="02020603050405020304" pitchFamily="18" charset="0"/>
                <a:cs typeface="Times New Roman" panose="02020603050405020304" pitchFamily="18" charset="0"/>
              </a:rPr>
              <a:t>each scene </a:t>
            </a:r>
            <a:r>
              <a:rPr lang="en-US" sz="1200" dirty="0">
                <a:solidFill>
                  <a:schemeClr val="tx1"/>
                </a:solidFill>
                <a:latin typeface="Times New Roman" panose="02020603050405020304" pitchFamily="18" charset="0"/>
                <a:cs typeface="Times New Roman" panose="02020603050405020304" pitchFamily="18" charset="0"/>
              </a:rPr>
              <a:t>reinforcing the certainty of </a:t>
            </a:r>
            <a:r>
              <a:rPr lang="en-US" sz="1200" dirty="0" smtClean="0">
                <a:solidFill>
                  <a:schemeClr val="tx1"/>
                </a:solidFill>
                <a:latin typeface="Times New Roman" panose="02020603050405020304" pitchFamily="18" charset="0"/>
                <a:cs typeface="Times New Roman" panose="02020603050405020304" pitchFamily="18" charset="0"/>
              </a:rPr>
              <a:t>victory</a:t>
            </a:r>
            <a:r>
              <a:rPr lang="en-US" sz="1200" dirty="0">
                <a:solidFill>
                  <a:schemeClr val="tx1"/>
                </a:solidFill>
                <a:latin typeface="Times New Roman" panose="02020603050405020304" pitchFamily="18" charset="0"/>
                <a:cs typeface="Times New Roman" panose="02020603050405020304" pitchFamily="18" charset="0"/>
              </a:rPr>
              <a:t>. </a:t>
            </a:r>
            <a:r>
              <a:rPr lang="en-US" sz="1200" u="sng" dirty="0">
                <a:solidFill>
                  <a:schemeClr val="tx1"/>
                </a:solidFill>
                <a:latin typeface="Times New Roman" panose="02020603050405020304" pitchFamily="18" charset="0"/>
                <a:cs typeface="Times New Roman" panose="02020603050405020304" pitchFamily="18" charset="0"/>
              </a:rPr>
              <a:t>First Line</a:t>
            </a:r>
            <a:r>
              <a:rPr lang="en-US" sz="1200" dirty="0">
                <a:solidFill>
                  <a:schemeClr val="tx1"/>
                </a:solidFill>
                <a:latin typeface="Times New Roman" panose="02020603050405020304" pitchFamily="18" charset="0"/>
                <a:cs typeface="Times New Roman" panose="02020603050405020304" pitchFamily="18" charset="0"/>
              </a:rPr>
              <a:t>, Heb 11:32-34. </a:t>
            </a:r>
            <a:r>
              <a:rPr lang="en-US" sz="1200" dirty="0" smtClean="0">
                <a:solidFill>
                  <a:schemeClr val="tx1"/>
                </a:solidFill>
                <a:latin typeface="Times New Roman" panose="02020603050405020304" pitchFamily="18" charset="0"/>
                <a:cs typeface="Times New Roman" panose="02020603050405020304" pitchFamily="18" charset="0"/>
              </a:rPr>
              <a:t>Opposition is intense, men of faith are being hammered, ATR. </a:t>
            </a:r>
            <a:r>
              <a:rPr lang="en-US" sz="1200" u="sng" dirty="0" smtClean="0">
                <a:solidFill>
                  <a:schemeClr val="tx1"/>
                </a:solidFill>
                <a:latin typeface="Times New Roman" panose="02020603050405020304" pitchFamily="18" charset="0"/>
                <a:cs typeface="Times New Roman" panose="02020603050405020304" pitchFamily="18" charset="0"/>
              </a:rPr>
              <a:t>Second Line</a:t>
            </a:r>
            <a:r>
              <a:rPr lang="en-US" sz="1200" dirty="0" smtClean="0">
                <a:solidFill>
                  <a:schemeClr val="tx1"/>
                </a:solidFill>
                <a:latin typeface="Times New Roman" panose="02020603050405020304" pitchFamily="18" charset="0"/>
                <a:cs typeface="Times New Roman" panose="02020603050405020304" pitchFamily="18" charset="0"/>
              </a:rPr>
              <a:t>, Heb 11:35, faith overcomes the drum beat of death in temporary resurrection when women received back their dead and in the better resurrection to life everlasting. </a:t>
            </a:r>
            <a:r>
              <a:rPr lang="en-US" sz="1200" u="sng" dirty="0" smtClean="0">
                <a:solidFill>
                  <a:schemeClr val="tx1"/>
                </a:solidFill>
                <a:latin typeface="Times New Roman" panose="02020603050405020304" pitchFamily="18" charset="0"/>
                <a:cs typeface="Times New Roman" panose="02020603050405020304" pitchFamily="18" charset="0"/>
              </a:rPr>
              <a:t>Third Line</a:t>
            </a:r>
            <a:r>
              <a:rPr lang="en-US" sz="1200" dirty="0" smtClean="0">
                <a:solidFill>
                  <a:schemeClr val="tx1"/>
                </a:solidFill>
                <a:latin typeface="Times New Roman" panose="02020603050405020304" pitchFamily="18" charset="0"/>
                <a:cs typeface="Times New Roman" panose="02020603050405020304" pitchFamily="18" charset="0"/>
              </a:rPr>
              <a:t>, Heb 11:36-38, Others, </a:t>
            </a:r>
            <a:r>
              <a:rPr lang="en-US" sz="1200" dirty="0">
                <a:solidFill>
                  <a:schemeClr val="tx1"/>
                </a:solidFill>
                <a:latin typeface="Times New Roman" panose="02020603050405020304" pitchFamily="18" charset="0"/>
                <a:cs typeface="Times New Roman" panose="02020603050405020304" pitchFamily="18" charset="0"/>
              </a:rPr>
              <a:t>i</a:t>
            </a:r>
            <a:r>
              <a:rPr lang="en-US" sz="1200" dirty="0" smtClean="0">
                <a:solidFill>
                  <a:schemeClr val="tx1"/>
                </a:solidFill>
                <a:latin typeface="Times New Roman" panose="02020603050405020304" pitchFamily="18" charset="0"/>
                <a:cs typeface="Times New Roman" panose="02020603050405020304" pitchFamily="18" charset="0"/>
              </a:rPr>
              <a:t>t takes more faith to endure whippings than to escape by death, a transition from faith’s triumphs to what appears as defeat. </a:t>
            </a:r>
            <a:r>
              <a:rPr lang="en-US" sz="1200" u="sng" dirty="0" smtClean="0">
                <a:solidFill>
                  <a:schemeClr val="tx1"/>
                </a:solidFill>
                <a:latin typeface="Times New Roman" panose="02020603050405020304" pitchFamily="18" charset="0"/>
                <a:cs typeface="Times New Roman" panose="02020603050405020304" pitchFamily="18" charset="0"/>
              </a:rPr>
              <a:t>Fourth Line</a:t>
            </a:r>
            <a:r>
              <a:rPr lang="en-US" sz="1200" dirty="0" smtClean="0">
                <a:solidFill>
                  <a:schemeClr val="tx1"/>
                </a:solidFill>
                <a:latin typeface="Times New Roman" panose="02020603050405020304" pitchFamily="18" charset="0"/>
                <a:cs typeface="Times New Roman" panose="02020603050405020304" pitchFamily="18" charset="0"/>
              </a:rPr>
              <a:t>, Heb 11:39-12:3. No matter your circumstance, those who live by faith are winners because Jesus is a winner. What made Jesus a winner is that he knew he would come out of the grave alive, He would walk out of the tomb Ps 16:11. He knew he would be exalted to glory Ps 110:1-4. He knew he would complete His Father’s will Acts 2:34-36. He knew he would have the joy of presenting to His Father the redeemed Jude 24. </a:t>
            </a:r>
            <a:endParaRPr lang="en-US" sz="1200" dirty="0">
              <a:solidFill>
                <a:schemeClr val="tx1"/>
              </a:solidFill>
              <a:latin typeface="Times New Roman" panose="02020603050405020304" pitchFamily="18" charset="0"/>
              <a:cs typeface="Times New Roman" panose="02020603050405020304" pitchFamily="18" charset="0"/>
            </a:endParaRPr>
          </a:p>
        </p:txBody>
      </p:sp>
      <p:sp>
        <p:nvSpPr>
          <p:cNvPr id="28" name="Rectangular Callout 27"/>
          <p:cNvSpPr/>
          <p:nvPr/>
        </p:nvSpPr>
        <p:spPr>
          <a:xfrm>
            <a:off x="0" y="1543067"/>
            <a:ext cx="3294960" cy="3492488"/>
          </a:xfrm>
          <a:prstGeom prst="wedgeRectCallout">
            <a:avLst>
              <a:gd name="adj1" fmla="val 54448"/>
              <a:gd name="adj2" fmla="val -36782"/>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sz="1200" dirty="0" smtClean="0">
                <a:solidFill>
                  <a:schemeClr val="tx1"/>
                </a:solidFill>
                <a:latin typeface="Times New Roman" panose="02020603050405020304" pitchFamily="18" charset="0"/>
                <a:cs typeface="Times New Roman" panose="02020603050405020304" pitchFamily="18" charset="0"/>
              </a:rPr>
              <a:t>2. </a:t>
            </a:r>
            <a:r>
              <a:rPr lang="en-US" sz="1200" u="sng" dirty="0" smtClean="0">
                <a:solidFill>
                  <a:schemeClr val="tx1"/>
                </a:solidFill>
                <a:latin typeface="Times New Roman" panose="02020603050405020304" pitchFamily="18" charset="0"/>
                <a:cs typeface="Times New Roman" panose="02020603050405020304" pitchFamily="18" charset="0"/>
              </a:rPr>
              <a:t>Hammered, Heb 11:32-34</a:t>
            </a:r>
            <a:r>
              <a:rPr lang="en-US" sz="1200" dirty="0" smtClean="0">
                <a:solidFill>
                  <a:schemeClr val="tx1"/>
                </a:solidFill>
                <a:latin typeface="Times New Roman" panose="02020603050405020304" pitchFamily="18" charset="0"/>
                <a:cs typeface="Times New Roman" panose="02020603050405020304" pitchFamily="18" charset="0"/>
              </a:rPr>
              <a:t>. </a:t>
            </a:r>
            <a:r>
              <a:rPr lang="en-US" sz="1200" u="sng" dirty="0" smtClean="0">
                <a:solidFill>
                  <a:schemeClr val="tx1"/>
                </a:solidFill>
                <a:latin typeface="Times New Roman" panose="02020603050405020304" pitchFamily="18" charset="0"/>
                <a:cs typeface="Times New Roman" panose="02020603050405020304" pitchFamily="18" charset="0"/>
              </a:rPr>
              <a:t>Hammers</a:t>
            </a:r>
            <a:r>
              <a:rPr lang="en-US" sz="1200" dirty="0" smtClean="0">
                <a:solidFill>
                  <a:schemeClr val="tx1"/>
                </a:solidFill>
                <a:latin typeface="Times New Roman" panose="02020603050405020304" pitchFamily="18" charset="0"/>
                <a:cs typeface="Times New Roman" panose="02020603050405020304" pitchFamily="18" charset="0"/>
              </a:rPr>
              <a:t>: Rapidly nine categories of witnesses are pounded. There are too many heroes of faith to mention them all by name. What a victory of faith that doesn’t let death defeat it. They stood by faith against kings, defied the armies of the heathen, one with God is a majority. </a:t>
            </a:r>
            <a:r>
              <a:rPr lang="en-US" sz="1200" u="sng" dirty="0" smtClean="0">
                <a:solidFill>
                  <a:schemeClr val="tx1"/>
                </a:solidFill>
                <a:latin typeface="Times New Roman" panose="02020603050405020304" pitchFamily="18" charset="0"/>
                <a:cs typeface="Times New Roman" panose="02020603050405020304" pitchFamily="18" charset="0"/>
              </a:rPr>
              <a:t>Fiery furnace</a:t>
            </a:r>
            <a:r>
              <a:rPr lang="en-US" sz="1200" dirty="0" smtClean="0">
                <a:solidFill>
                  <a:schemeClr val="tx1"/>
                </a:solidFill>
                <a:latin typeface="Times New Roman" panose="02020603050405020304" pitchFamily="18" charset="0"/>
                <a:cs typeface="Times New Roman" panose="02020603050405020304" pitchFamily="18" charset="0"/>
              </a:rPr>
              <a:t>, Dan 3:23-28. </a:t>
            </a:r>
            <a:r>
              <a:rPr lang="en-US" sz="1200" u="sng" dirty="0" smtClean="0">
                <a:solidFill>
                  <a:schemeClr val="tx1"/>
                </a:solidFill>
                <a:latin typeface="Times New Roman" panose="02020603050405020304" pitchFamily="18" charset="0"/>
                <a:cs typeface="Times New Roman" panose="02020603050405020304" pitchFamily="18" charset="0"/>
              </a:rPr>
              <a:t>Lion’s den</a:t>
            </a:r>
            <a:r>
              <a:rPr lang="en-US" sz="1200" dirty="0" smtClean="0">
                <a:solidFill>
                  <a:schemeClr val="tx1"/>
                </a:solidFill>
                <a:latin typeface="Times New Roman" panose="02020603050405020304" pitchFamily="18" charset="0"/>
                <a:cs typeface="Times New Roman" panose="02020603050405020304" pitchFamily="18" charset="0"/>
              </a:rPr>
              <a:t>: Faith rendered the teeth and claws useless. Whatever your individual experience, be assured that faith puts us in Christ who is victorious.</a:t>
            </a:r>
            <a:endParaRPr lang="en-US" sz="1200" dirty="0">
              <a:solidFill>
                <a:schemeClr val="tx1"/>
              </a:solidFill>
              <a:latin typeface="Times New Roman" panose="02020603050405020304" pitchFamily="18" charset="0"/>
              <a:cs typeface="Times New Roman" panose="02020603050405020304" pitchFamily="18" charset="0"/>
            </a:endParaRPr>
          </a:p>
        </p:txBody>
      </p:sp>
      <p:sp>
        <p:nvSpPr>
          <p:cNvPr id="33" name="Rectangular Callout 32"/>
          <p:cNvSpPr/>
          <p:nvPr/>
        </p:nvSpPr>
        <p:spPr>
          <a:xfrm>
            <a:off x="8791190" y="2"/>
            <a:ext cx="3400810" cy="1455820"/>
          </a:xfrm>
          <a:prstGeom prst="wedgeRectCallout">
            <a:avLst>
              <a:gd name="adj1" fmla="val -81718"/>
              <a:gd name="adj2" fmla="val 258343"/>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sz="1200" dirty="0">
                <a:solidFill>
                  <a:schemeClr val="tx1"/>
                </a:solidFill>
                <a:latin typeface="Times New Roman" panose="02020603050405020304" pitchFamily="18" charset="0"/>
                <a:cs typeface="Times New Roman" panose="02020603050405020304" pitchFamily="18" charset="0"/>
              </a:rPr>
              <a:t>6. The certainty of </a:t>
            </a:r>
            <a:r>
              <a:rPr lang="en-US" sz="1200" dirty="0" smtClean="0">
                <a:solidFill>
                  <a:schemeClr val="tx1"/>
                </a:solidFill>
                <a:latin typeface="Times New Roman" panose="02020603050405020304" pitchFamily="18" charset="0"/>
                <a:cs typeface="Times New Roman" panose="02020603050405020304" pitchFamily="18" charset="0"/>
              </a:rPr>
              <a:t>victory </a:t>
            </a:r>
            <a:r>
              <a:rPr lang="en-US" sz="1200" dirty="0">
                <a:solidFill>
                  <a:schemeClr val="tx1"/>
                </a:solidFill>
                <a:latin typeface="Times New Roman" panose="02020603050405020304" pitchFamily="18" charset="0"/>
                <a:cs typeface="Times New Roman" panose="02020603050405020304" pitchFamily="18" charset="0"/>
              </a:rPr>
              <a:t>in Christ is ours as well, thus we end with a current living </a:t>
            </a:r>
            <a:r>
              <a:rPr lang="en-US" sz="1200" dirty="0" smtClean="0">
                <a:solidFill>
                  <a:schemeClr val="tx1"/>
                </a:solidFill>
                <a:latin typeface="Times New Roman" panose="02020603050405020304" pitchFamily="18" charset="0"/>
                <a:cs typeface="Times New Roman" panose="02020603050405020304" pitchFamily="18" charset="0"/>
              </a:rPr>
              <a:t>example for our children, Listen My Children: God Has Spoken. Our children should grow up making men and women of faith their heroes, not sleazy politicians, immoral movie stars or the wicked of this world. </a:t>
            </a:r>
          </a:p>
        </p:txBody>
      </p:sp>
      <p:sp>
        <p:nvSpPr>
          <p:cNvPr id="34" name="Rectangular Callout 33"/>
          <p:cNvSpPr/>
          <p:nvPr/>
        </p:nvSpPr>
        <p:spPr>
          <a:xfrm>
            <a:off x="1" y="5090530"/>
            <a:ext cx="6428096" cy="1755597"/>
          </a:xfrm>
          <a:prstGeom prst="wedgeRectCallout">
            <a:avLst>
              <a:gd name="adj1" fmla="val 2976"/>
              <a:gd name="adj2" fmla="val -178053"/>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sz="1200" dirty="0" smtClean="0">
                <a:solidFill>
                  <a:schemeClr val="tx1"/>
                </a:solidFill>
                <a:latin typeface="Times New Roman" panose="02020603050405020304" pitchFamily="18" charset="0"/>
                <a:cs typeface="Times New Roman" panose="02020603050405020304" pitchFamily="18" charset="0"/>
              </a:rPr>
              <a:t>3. </a:t>
            </a:r>
            <a:r>
              <a:rPr lang="en-US" sz="1200" u="sng" dirty="0">
                <a:solidFill>
                  <a:schemeClr val="tx1"/>
                </a:solidFill>
                <a:latin typeface="Times New Roman" panose="02020603050405020304" pitchFamily="18" charset="0"/>
                <a:cs typeface="Times New Roman" panose="02020603050405020304" pitchFamily="18" charset="0"/>
              </a:rPr>
              <a:t>Second Line, Heb </a:t>
            </a:r>
            <a:r>
              <a:rPr lang="en-US" sz="1200" u="sng" dirty="0" smtClean="0">
                <a:solidFill>
                  <a:schemeClr val="tx1"/>
                </a:solidFill>
                <a:latin typeface="Times New Roman" panose="02020603050405020304" pitchFamily="18" charset="0"/>
                <a:cs typeface="Times New Roman" panose="02020603050405020304" pitchFamily="18" charset="0"/>
              </a:rPr>
              <a:t>11:35</a:t>
            </a:r>
            <a:r>
              <a:rPr lang="en-US" sz="1200" dirty="0" smtClean="0">
                <a:solidFill>
                  <a:schemeClr val="tx1"/>
                </a:solidFill>
                <a:latin typeface="Times New Roman" panose="02020603050405020304" pitchFamily="18" charset="0"/>
                <a:cs typeface="Times New Roman" panose="02020603050405020304" pitchFamily="18" charset="0"/>
              </a:rPr>
              <a:t>. </a:t>
            </a:r>
            <a:r>
              <a:rPr lang="en-US" sz="1200" u="sng" dirty="0" smtClean="0">
                <a:solidFill>
                  <a:schemeClr val="tx1"/>
                </a:solidFill>
                <a:latin typeface="Times New Roman" panose="02020603050405020304" pitchFamily="18" charset="0"/>
                <a:cs typeface="Times New Roman" panose="02020603050405020304" pitchFamily="18" charset="0"/>
              </a:rPr>
              <a:t>Drum beat</a:t>
            </a:r>
            <a:r>
              <a:rPr lang="en-US" sz="1200" dirty="0" smtClean="0">
                <a:solidFill>
                  <a:schemeClr val="tx1"/>
                </a:solidFill>
                <a:latin typeface="Times New Roman" panose="02020603050405020304" pitchFamily="18" charset="0"/>
                <a:cs typeface="Times New Roman" panose="02020603050405020304" pitchFamily="18" charset="0"/>
              </a:rPr>
              <a:t>: Death </a:t>
            </a:r>
            <a:r>
              <a:rPr lang="en-US" sz="1200" dirty="0">
                <a:solidFill>
                  <a:schemeClr val="tx1"/>
                </a:solidFill>
                <a:latin typeface="Times New Roman" panose="02020603050405020304" pitchFamily="18" charset="0"/>
                <a:cs typeface="Times New Roman" panose="02020603050405020304" pitchFamily="18" charset="0"/>
              </a:rPr>
              <a:t>takes its toll</a:t>
            </a:r>
            <a:r>
              <a:rPr lang="en-US" sz="1200" dirty="0" smtClean="0">
                <a:solidFill>
                  <a:schemeClr val="tx1"/>
                </a:solidFill>
                <a:latin typeface="Times New Roman" panose="02020603050405020304" pitchFamily="18" charset="0"/>
                <a:cs typeface="Times New Roman" panose="02020603050405020304" pitchFamily="18" charset="0"/>
              </a:rPr>
              <a:t>. The enemy is determined. </a:t>
            </a:r>
            <a:r>
              <a:rPr lang="en-US" sz="1200" u="sng" dirty="0" smtClean="0">
                <a:solidFill>
                  <a:schemeClr val="tx1"/>
                </a:solidFill>
                <a:latin typeface="Times New Roman" panose="02020603050405020304" pitchFamily="18" charset="0"/>
                <a:cs typeface="Times New Roman" panose="02020603050405020304" pitchFamily="18" charset="0"/>
              </a:rPr>
              <a:t>Child being resurrected</a:t>
            </a:r>
            <a:r>
              <a:rPr lang="en-US" sz="1200" dirty="0" smtClean="0">
                <a:solidFill>
                  <a:schemeClr val="tx1"/>
                </a:solidFill>
                <a:latin typeface="Times New Roman" panose="02020603050405020304" pitchFamily="18" charset="0"/>
                <a:cs typeface="Times New Roman" panose="02020603050405020304" pitchFamily="18" charset="0"/>
              </a:rPr>
              <a:t>: What a climax to the victory of faith when women </a:t>
            </a:r>
            <a:r>
              <a:rPr lang="en-US" sz="1200" dirty="0">
                <a:solidFill>
                  <a:schemeClr val="tx1"/>
                </a:solidFill>
                <a:latin typeface="Times New Roman" panose="02020603050405020304" pitchFamily="18" charset="0"/>
                <a:cs typeface="Times New Roman" panose="02020603050405020304" pitchFamily="18" charset="0"/>
              </a:rPr>
              <a:t>received their dead back to life </a:t>
            </a:r>
            <a:r>
              <a:rPr lang="en-US" sz="1200" dirty="0" smtClean="0">
                <a:solidFill>
                  <a:schemeClr val="tx1"/>
                </a:solidFill>
                <a:latin typeface="Times New Roman" panose="02020603050405020304" pitchFamily="18" charset="0"/>
                <a:cs typeface="Times New Roman" panose="02020603050405020304" pitchFamily="18" charset="0"/>
              </a:rPr>
              <a:t>again, 1 Ki 17:17-24; 2 Kin 4:17-37. But all these died again. </a:t>
            </a:r>
            <a:r>
              <a:rPr lang="en-US" sz="1200" u="sng" dirty="0" smtClean="0">
                <a:solidFill>
                  <a:schemeClr val="tx1"/>
                </a:solidFill>
                <a:latin typeface="Times New Roman" panose="02020603050405020304" pitchFamily="18" charset="0"/>
                <a:cs typeface="Times New Roman" panose="02020603050405020304" pitchFamily="18" charset="0"/>
              </a:rPr>
              <a:t>Glorious resurrection</a:t>
            </a:r>
            <a:r>
              <a:rPr lang="en-US" sz="1200" dirty="0" smtClean="0">
                <a:solidFill>
                  <a:schemeClr val="tx1"/>
                </a:solidFill>
                <a:latin typeface="Times New Roman" panose="02020603050405020304" pitchFamily="18" charset="0"/>
                <a:cs typeface="Times New Roman" panose="02020603050405020304" pitchFamily="18" charset="0"/>
              </a:rPr>
              <a:t>: There’s a better resurrection, the resurrection of all who are victorious over the grave. By faith we claim part of the better resurrection where we never more die. </a:t>
            </a:r>
            <a:endParaRPr lang="en-US" sz="1200" dirty="0">
              <a:solidFill>
                <a:schemeClr val="tx1"/>
              </a:solidFill>
              <a:latin typeface="Times New Roman" panose="02020603050405020304" pitchFamily="18" charset="0"/>
              <a:cs typeface="Times New Roman" panose="02020603050405020304" pitchFamily="18" charset="0"/>
            </a:endParaRPr>
          </a:p>
        </p:txBody>
      </p:sp>
      <p:sp>
        <p:nvSpPr>
          <p:cNvPr id="13" name="Rectangular Callout 12"/>
          <p:cNvSpPr/>
          <p:nvPr/>
        </p:nvSpPr>
        <p:spPr>
          <a:xfrm>
            <a:off x="8814636" y="1543068"/>
            <a:ext cx="3377364" cy="3492488"/>
          </a:xfrm>
          <a:prstGeom prst="wedgeRectCallout">
            <a:avLst>
              <a:gd name="adj1" fmla="val -55562"/>
              <a:gd name="adj2" fmla="val 39553"/>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sz="1200" dirty="0" smtClean="0">
                <a:solidFill>
                  <a:schemeClr val="tx1"/>
                </a:solidFill>
                <a:latin typeface="Times New Roman" panose="02020603050405020304" pitchFamily="18" charset="0"/>
                <a:cs typeface="Times New Roman" panose="02020603050405020304" pitchFamily="18" charset="0"/>
              </a:rPr>
              <a:t>5. </a:t>
            </a:r>
            <a:r>
              <a:rPr lang="en-US" sz="1200" u="sng" dirty="0">
                <a:solidFill>
                  <a:schemeClr val="tx1"/>
                </a:solidFill>
                <a:latin typeface="Times New Roman" panose="02020603050405020304" pitchFamily="18" charset="0"/>
                <a:cs typeface="Times New Roman" panose="02020603050405020304" pitchFamily="18" charset="0"/>
              </a:rPr>
              <a:t>Fourth Line, Heb </a:t>
            </a:r>
            <a:r>
              <a:rPr lang="en-US" sz="1200" u="sng" dirty="0" smtClean="0">
                <a:solidFill>
                  <a:schemeClr val="tx1"/>
                </a:solidFill>
                <a:latin typeface="Times New Roman" panose="02020603050405020304" pitchFamily="18" charset="0"/>
                <a:cs typeface="Times New Roman" panose="02020603050405020304" pitchFamily="18" charset="0"/>
              </a:rPr>
              <a:t>11:39-12:3</a:t>
            </a:r>
            <a:r>
              <a:rPr lang="en-US" sz="1200" dirty="0" smtClean="0">
                <a:solidFill>
                  <a:schemeClr val="tx1"/>
                </a:solidFill>
                <a:latin typeface="Times New Roman" panose="02020603050405020304" pitchFamily="18" charset="0"/>
                <a:cs typeface="Times New Roman" panose="02020603050405020304" pitchFamily="18" charset="0"/>
              </a:rPr>
              <a:t>. </a:t>
            </a:r>
            <a:r>
              <a:rPr lang="en-US" sz="1200" u="sng" dirty="0">
                <a:solidFill>
                  <a:schemeClr val="tx1"/>
                </a:solidFill>
                <a:latin typeface="Times New Roman" panose="02020603050405020304" pitchFamily="18" charset="0"/>
                <a:cs typeface="Times New Roman" panose="02020603050405020304" pitchFamily="18" charset="0"/>
              </a:rPr>
              <a:t>Hand </a:t>
            </a:r>
            <a:r>
              <a:rPr lang="en-US" sz="1200" u="sng" dirty="0" smtClean="0">
                <a:solidFill>
                  <a:schemeClr val="tx1"/>
                </a:solidFill>
                <a:latin typeface="Times New Roman" panose="02020603050405020304" pitchFamily="18" charset="0"/>
                <a:cs typeface="Times New Roman" panose="02020603050405020304" pitchFamily="18" charset="0"/>
              </a:rPr>
              <a:t>repeatedly reaching forward</a:t>
            </a:r>
            <a:r>
              <a:rPr lang="en-US" sz="1200" dirty="0" smtClean="0">
                <a:solidFill>
                  <a:schemeClr val="tx1"/>
                </a:solidFill>
                <a:latin typeface="Times New Roman" panose="02020603050405020304" pitchFamily="18" charset="0"/>
                <a:cs typeface="Times New Roman" panose="02020603050405020304" pitchFamily="18" charset="0"/>
              </a:rPr>
              <a:t>: Faith connects our weakness to God’s strength. </a:t>
            </a:r>
            <a:r>
              <a:rPr lang="en-US" sz="1200" u="sng" dirty="0" smtClean="0">
                <a:solidFill>
                  <a:schemeClr val="tx1"/>
                </a:solidFill>
                <a:latin typeface="Times New Roman" panose="02020603050405020304" pitchFamily="18" charset="0"/>
                <a:cs typeface="Times New Roman" panose="02020603050405020304" pitchFamily="18" charset="0"/>
              </a:rPr>
              <a:t>Crossing the finish line</a:t>
            </a:r>
            <a:r>
              <a:rPr lang="en-US" sz="1200" dirty="0" smtClean="0">
                <a:solidFill>
                  <a:schemeClr val="tx1"/>
                </a:solidFill>
                <a:latin typeface="Times New Roman" panose="02020603050405020304" pitchFamily="18" charset="0"/>
                <a:cs typeface="Times New Roman" panose="02020603050405020304" pitchFamily="18" charset="0"/>
              </a:rPr>
              <a:t>: Looking unto Jesus is a lifelong discipline of living by faith, not just a single look.  I’ve added personal touches to the faith narratives, even here, as God’s Hall of Faith doesn’t end with chapter 11. We’ve interpreted the </a:t>
            </a:r>
            <a:r>
              <a:rPr lang="en-US" sz="1200" dirty="0">
                <a:solidFill>
                  <a:schemeClr val="tx1"/>
                </a:solidFill>
                <a:latin typeface="Times New Roman" panose="02020603050405020304" pitchFamily="18" charset="0"/>
                <a:cs typeface="Times New Roman" panose="02020603050405020304" pitchFamily="18" charset="0"/>
              </a:rPr>
              <a:t>faith </a:t>
            </a:r>
            <a:r>
              <a:rPr lang="en-US" sz="1200" dirty="0" smtClean="0">
                <a:solidFill>
                  <a:schemeClr val="tx1"/>
                </a:solidFill>
                <a:latin typeface="Times New Roman" panose="02020603050405020304" pitchFamily="18" charset="0"/>
                <a:cs typeface="Times New Roman" panose="02020603050405020304" pitchFamily="18" charset="0"/>
              </a:rPr>
              <a:t>narratives with personal touches as </a:t>
            </a:r>
            <a:r>
              <a:rPr lang="en-US" sz="1200" dirty="0">
                <a:solidFill>
                  <a:schemeClr val="tx1"/>
                </a:solidFill>
                <a:latin typeface="Times New Roman" panose="02020603050405020304" pitchFamily="18" charset="0"/>
                <a:cs typeface="Times New Roman" panose="02020603050405020304" pitchFamily="18" charset="0"/>
              </a:rPr>
              <a:t>an incentive to holy </a:t>
            </a:r>
            <a:r>
              <a:rPr lang="en-US" sz="1200" dirty="0" smtClean="0">
                <a:solidFill>
                  <a:schemeClr val="tx1"/>
                </a:solidFill>
                <a:latin typeface="Times New Roman" panose="02020603050405020304" pitchFamily="18" charset="0"/>
                <a:cs typeface="Times New Roman" panose="02020603050405020304" pitchFamily="18" charset="0"/>
              </a:rPr>
              <a:t>living, </a:t>
            </a:r>
            <a:r>
              <a:rPr lang="en-US" sz="1200" dirty="0">
                <a:solidFill>
                  <a:schemeClr val="tx1"/>
                </a:solidFill>
                <a:latin typeface="Times New Roman" panose="02020603050405020304" pitchFamily="18" charset="0"/>
                <a:cs typeface="Times New Roman" panose="02020603050405020304" pitchFamily="18" charset="0"/>
              </a:rPr>
              <a:t>Heb 12:14. Thus I’ve added personal touches: a fishing pole, 2:1-4; </a:t>
            </a:r>
            <a:r>
              <a:rPr lang="en-US" sz="1200" dirty="0" smtClean="0">
                <a:solidFill>
                  <a:schemeClr val="tx1"/>
                </a:solidFill>
                <a:latin typeface="Times New Roman" panose="02020603050405020304" pitchFamily="18" charset="0"/>
                <a:cs typeface="Times New Roman" panose="02020603050405020304" pitchFamily="18" charset="0"/>
              </a:rPr>
              <a:t>our family </a:t>
            </a:r>
            <a:r>
              <a:rPr lang="en-US" sz="1200" dirty="0">
                <a:solidFill>
                  <a:schemeClr val="tx1"/>
                </a:solidFill>
                <a:latin typeface="Times New Roman" panose="02020603050405020304" pitchFamily="18" charset="0"/>
                <a:cs typeface="Times New Roman" panose="02020603050405020304" pitchFamily="18" charset="0"/>
              </a:rPr>
              <a:t>in 3:7- 4:16; the </a:t>
            </a:r>
            <a:r>
              <a:rPr lang="en-US" sz="1200" dirty="0" smtClean="0">
                <a:solidFill>
                  <a:schemeClr val="tx1"/>
                </a:solidFill>
                <a:latin typeface="Times New Roman" panose="02020603050405020304" pitchFamily="18" charset="0"/>
                <a:cs typeface="Times New Roman" panose="02020603050405020304" pitchFamily="18" charset="0"/>
              </a:rPr>
              <a:t>teacher is my </a:t>
            </a:r>
            <a:r>
              <a:rPr lang="en-US" sz="1200" dirty="0">
                <a:solidFill>
                  <a:schemeClr val="tx1"/>
                </a:solidFill>
                <a:latin typeface="Times New Roman" panose="02020603050405020304" pitchFamily="18" charset="0"/>
                <a:cs typeface="Times New Roman" panose="02020603050405020304" pitchFamily="18" charset="0"/>
              </a:rPr>
              <a:t>gross papa Abraham Claassen, 5:11-6:20; church planting, 10:32-39; and breaking the tape in Heb </a:t>
            </a:r>
            <a:r>
              <a:rPr lang="en-US" sz="1200" dirty="0" smtClean="0">
                <a:solidFill>
                  <a:schemeClr val="tx1"/>
                </a:solidFill>
                <a:latin typeface="Times New Roman" panose="02020603050405020304" pitchFamily="18" charset="0"/>
                <a:cs typeface="Times New Roman" panose="02020603050405020304" pitchFamily="18" charset="0"/>
              </a:rPr>
              <a:t>11.  </a:t>
            </a:r>
            <a:r>
              <a:rPr lang="en-US" sz="1200" dirty="0">
                <a:solidFill>
                  <a:schemeClr val="tx1"/>
                </a:solidFill>
                <a:latin typeface="Times New Roman" panose="02020603050405020304" pitchFamily="18" charset="0"/>
                <a:cs typeface="Times New Roman" panose="02020603050405020304" pitchFamily="18" charset="0"/>
              </a:rPr>
              <a:t>I have fought the good fight, I have finished the race, I have kept the faith</a:t>
            </a:r>
            <a:r>
              <a:rPr lang="en-US" sz="1200" dirty="0" smtClean="0">
                <a:solidFill>
                  <a:schemeClr val="tx1"/>
                </a:solidFill>
                <a:latin typeface="Times New Roman" panose="02020603050405020304" pitchFamily="18" charset="0"/>
                <a:cs typeface="Times New Roman" panose="02020603050405020304" pitchFamily="18" charset="0"/>
              </a:rPr>
              <a:t>. </a:t>
            </a:r>
            <a:r>
              <a:rPr lang="en-US" sz="1200" u="sng" dirty="0" smtClean="0">
                <a:solidFill>
                  <a:schemeClr val="tx1"/>
                </a:solidFill>
                <a:latin typeface="Times New Roman" panose="02020603050405020304" pitchFamily="18" charset="0"/>
                <a:cs typeface="Times New Roman" panose="02020603050405020304" pitchFamily="18" charset="0"/>
              </a:rPr>
              <a:t>On Throne</a:t>
            </a:r>
            <a:r>
              <a:rPr lang="en-US" sz="1200" dirty="0" smtClean="0">
                <a:solidFill>
                  <a:schemeClr val="tx1"/>
                </a:solidFill>
                <a:latin typeface="Times New Roman" panose="02020603050405020304" pitchFamily="18" charset="0"/>
                <a:cs typeface="Times New Roman" panose="02020603050405020304" pitchFamily="18" charset="0"/>
              </a:rPr>
              <a:t>: He carried His cross with His face set like a flint to the throne where he sat down, mission completed. </a:t>
            </a:r>
            <a:endParaRPr lang="en-US" sz="1200" dirty="0">
              <a:solidFill>
                <a:schemeClr val="tx1"/>
              </a:solidFill>
              <a:latin typeface="Times New Roman" panose="02020603050405020304" pitchFamily="18" charset="0"/>
              <a:cs typeface="Times New Roman" panose="02020603050405020304" pitchFamily="18" charset="0"/>
            </a:endParaRPr>
          </a:p>
        </p:txBody>
      </p:sp>
      <p:sp>
        <p:nvSpPr>
          <p:cNvPr id="15" name="Rectangular Callout 14"/>
          <p:cNvSpPr/>
          <p:nvPr/>
        </p:nvSpPr>
        <p:spPr>
          <a:xfrm>
            <a:off x="6550925" y="5090530"/>
            <a:ext cx="5641075" cy="1755596"/>
          </a:xfrm>
          <a:prstGeom prst="wedgeRectCallout">
            <a:avLst>
              <a:gd name="adj1" fmla="val -104715"/>
              <a:gd name="adj2" fmla="val -12333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sz="1200" dirty="0" smtClean="0">
                <a:solidFill>
                  <a:schemeClr val="tx1"/>
                </a:solidFill>
                <a:latin typeface="Times New Roman" panose="02020603050405020304" pitchFamily="18" charset="0"/>
                <a:cs typeface="Times New Roman" panose="02020603050405020304" pitchFamily="18" charset="0"/>
              </a:rPr>
              <a:t>4. </a:t>
            </a:r>
            <a:r>
              <a:rPr lang="en-US" sz="1200" u="sng" dirty="0" smtClean="0">
                <a:solidFill>
                  <a:schemeClr val="tx1"/>
                </a:solidFill>
                <a:latin typeface="Times New Roman" panose="02020603050405020304" pitchFamily="18" charset="0"/>
                <a:cs typeface="Times New Roman" panose="02020603050405020304" pitchFamily="18" charset="0"/>
              </a:rPr>
              <a:t>Third Line Heb 11:36-38</a:t>
            </a:r>
            <a:r>
              <a:rPr lang="en-US" sz="1200" dirty="0" smtClean="0">
                <a:solidFill>
                  <a:schemeClr val="tx1"/>
                </a:solidFill>
                <a:latin typeface="Times New Roman" panose="02020603050405020304" pitchFamily="18" charset="0"/>
                <a:cs typeface="Times New Roman" panose="02020603050405020304" pitchFamily="18" charset="0"/>
              </a:rPr>
              <a:t>. </a:t>
            </a:r>
            <a:r>
              <a:rPr lang="en-US" sz="1200" u="sng" dirty="0" smtClean="0">
                <a:solidFill>
                  <a:schemeClr val="tx1"/>
                </a:solidFill>
                <a:latin typeface="Times New Roman" panose="02020603050405020304" pitchFamily="18" charset="0"/>
                <a:cs typeface="Times New Roman" panose="02020603050405020304" pitchFamily="18" charset="0"/>
              </a:rPr>
              <a:t>Whippings</a:t>
            </a:r>
            <a:r>
              <a:rPr lang="en-US" sz="1200" dirty="0" smtClean="0">
                <a:solidFill>
                  <a:schemeClr val="tx1"/>
                </a:solidFill>
                <a:latin typeface="Times New Roman" panose="02020603050405020304" pitchFamily="18" charset="0"/>
                <a:cs typeface="Times New Roman" panose="02020603050405020304" pitchFamily="18" charset="0"/>
              </a:rPr>
              <a:t>: The others are those who suffer, when it takes more faith to endure than to escape death. </a:t>
            </a:r>
            <a:r>
              <a:rPr lang="en-US" sz="1200" u="sng" dirty="0" smtClean="0">
                <a:solidFill>
                  <a:schemeClr val="tx1"/>
                </a:solidFill>
                <a:latin typeface="Times New Roman" panose="02020603050405020304" pitchFamily="18" charset="0"/>
                <a:cs typeface="Times New Roman" panose="02020603050405020304" pitchFamily="18" charset="0"/>
              </a:rPr>
              <a:t>Chained</a:t>
            </a:r>
            <a:r>
              <a:rPr lang="en-US" sz="1200" dirty="0" smtClean="0">
                <a:solidFill>
                  <a:schemeClr val="tx1"/>
                </a:solidFill>
                <a:latin typeface="Times New Roman" panose="02020603050405020304" pitchFamily="18" charset="0"/>
                <a:cs typeface="Times New Roman" panose="02020603050405020304" pitchFamily="18" charset="0"/>
              </a:rPr>
              <a:t>: What keeps them going? Faith! Why don’t they give up? Faith! </a:t>
            </a:r>
            <a:r>
              <a:rPr lang="en-US" sz="1200" u="sng" dirty="0" smtClean="0">
                <a:solidFill>
                  <a:schemeClr val="tx1"/>
                </a:solidFill>
                <a:latin typeface="Times New Roman" panose="02020603050405020304" pitchFamily="18" charset="0"/>
                <a:cs typeface="Times New Roman" panose="02020603050405020304" pitchFamily="18" charset="0"/>
              </a:rPr>
              <a:t>Jailed</a:t>
            </a:r>
            <a:r>
              <a:rPr lang="en-US" sz="1200" dirty="0" smtClean="0">
                <a:solidFill>
                  <a:schemeClr val="tx1"/>
                </a:solidFill>
                <a:latin typeface="Times New Roman" panose="02020603050405020304" pitchFamily="18" charset="0"/>
                <a:cs typeface="Times New Roman" panose="02020603050405020304" pitchFamily="18" charset="0"/>
              </a:rPr>
              <a:t>: False charges leveled against them, isolation, starvation, or worse. </a:t>
            </a:r>
            <a:r>
              <a:rPr lang="en-US" sz="1200" u="sng" dirty="0" smtClean="0">
                <a:solidFill>
                  <a:schemeClr val="tx1"/>
                </a:solidFill>
                <a:latin typeface="Times New Roman" panose="02020603050405020304" pitchFamily="18" charset="0"/>
                <a:cs typeface="Times New Roman" panose="02020603050405020304" pitchFamily="18" charset="0"/>
              </a:rPr>
              <a:t>Stoned to death</a:t>
            </a:r>
            <a:r>
              <a:rPr lang="en-US" sz="1200" dirty="0" smtClean="0">
                <a:solidFill>
                  <a:schemeClr val="tx1"/>
                </a:solidFill>
                <a:latin typeface="Times New Roman" panose="02020603050405020304" pitchFamily="18" charset="0"/>
                <a:cs typeface="Times New Roman" panose="02020603050405020304" pitchFamily="18" charset="0"/>
              </a:rPr>
              <a:t>: Painful to be pelted to death, racking the body, jeering the soul. He’s clothed in goat skins, just eking out a bare existence, and then this. </a:t>
            </a:r>
            <a:r>
              <a:rPr lang="en-US" sz="1200" u="sng" dirty="0" smtClean="0">
                <a:solidFill>
                  <a:schemeClr val="tx1"/>
                </a:solidFill>
                <a:latin typeface="Times New Roman" panose="02020603050405020304" pitchFamily="18" charset="0"/>
                <a:cs typeface="Times New Roman" panose="02020603050405020304" pitchFamily="18" charset="0"/>
              </a:rPr>
              <a:t>Living in caves</a:t>
            </a:r>
            <a:r>
              <a:rPr lang="en-US" sz="1200" dirty="0" smtClean="0">
                <a:solidFill>
                  <a:schemeClr val="tx1"/>
                </a:solidFill>
                <a:latin typeface="Times New Roman" panose="02020603050405020304" pitchFamily="18" charset="0"/>
                <a:cs typeface="Times New Roman" panose="02020603050405020304" pitchFamily="18" charset="0"/>
              </a:rPr>
              <a:t>: The author mentions a whole cross section of afflicted, destitute, ill treated men and women of faith, of whom the world was not worthy. </a:t>
            </a:r>
            <a:endParaRPr lang="en-US" sz="12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0767985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81911" y="1636379"/>
            <a:ext cx="4990589" cy="3329321"/>
          </a:xfrm>
          <a:prstGeom prst="rect">
            <a:avLst/>
          </a:prstGeom>
        </p:spPr>
      </p:pic>
      <p:sp>
        <p:nvSpPr>
          <p:cNvPr id="27" name="Rectangular Callout 26"/>
          <p:cNvSpPr/>
          <p:nvPr/>
        </p:nvSpPr>
        <p:spPr>
          <a:xfrm>
            <a:off x="-21187" y="0"/>
            <a:ext cx="8759316" cy="1646702"/>
          </a:xfrm>
          <a:prstGeom prst="wedgeRectCallout">
            <a:avLst>
              <a:gd name="adj1" fmla="val 24415"/>
              <a:gd name="adj2" fmla="val 203543"/>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tabLst>
                <a:tab pos="2292350" algn="l"/>
              </a:tabLst>
            </a:pPr>
            <a:r>
              <a:rPr lang="en-US" sz="1200" dirty="0" smtClean="0">
                <a:solidFill>
                  <a:schemeClr val="tx1"/>
                </a:solidFill>
                <a:latin typeface="Times New Roman" panose="02020603050405020304" pitchFamily="18" charset="0"/>
                <a:cs typeface="Times New Roman" panose="02020603050405020304" pitchFamily="18" charset="0"/>
              </a:rPr>
              <a:t>1. Based on Heb 12:3-4</a:t>
            </a:r>
            <a:r>
              <a:rPr lang="en-US" sz="1200" dirty="0">
                <a:solidFill>
                  <a:schemeClr val="tx1"/>
                </a:solidFill>
                <a:latin typeface="Times New Roman" panose="02020603050405020304" pitchFamily="18" charset="0"/>
                <a:cs typeface="Times New Roman" panose="02020603050405020304" pitchFamily="18" charset="0"/>
              </a:rPr>
              <a:t>. The </a:t>
            </a:r>
            <a:r>
              <a:rPr lang="en-US" sz="1200" dirty="0" smtClean="0">
                <a:solidFill>
                  <a:schemeClr val="tx1"/>
                </a:solidFill>
                <a:latin typeface="Times New Roman" panose="02020603050405020304" pitchFamily="18" charset="0"/>
                <a:cs typeface="Times New Roman" panose="02020603050405020304" pitchFamily="18" charset="0"/>
              </a:rPr>
              <a:t>last </a:t>
            </a:r>
            <a:r>
              <a:rPr lang="en-US" sz="1200" dirty="0">
                <a:solidFill>
                  <a:schemeClr val="tx1"/>
                </a:solidFill>
                <a:latin typeface="Times New Roman" panose="02020603050405020304" pitchFamily="18" charset="0"/>
                <a:cs typeface="Times New Roman" panose="02020603050405020304" pitchFamily="18" charset="0"/>
              </a:rPr>
              <a:t>of five pictures illustrating faith</a:t>
            </a:r>
            <a:r>
              <a:rPr lang="en-US" sz="1200" dirty="0" smtClean="0">
                <a:solidFill>
                  <a:schemeClr val="tx1"/>
                </a:solidFill>
                <a:latin typeface="Times New Roman" panose="02020603050405020304" pitchFamily="18" charset="0"/>
                <a:cs typeface="Times New Roman" panose="02020603050405020304" pitchFamily="18" charset="0"/>
              </a:rPr>
              <a:t>. The </a:t>
            </a:r>
            <a:r>
              <a:rPr lang="en-US" sz="1200" dirty="0">
                <a:solidFill>
                  <a:schemeClr val="tx1"/>
                </a:solidFill>
                <a:latin typeface="Times New Roman" panose="02020603050405020304" pitchFamily="18" charset="0"/>
                <a:cs typeface="Times New Roman" panose="02020603050405020304" pitchFamily="18" charset="0"/>
              </a:rPr>
              <a:t>parallelism is not side by side but one over the top of another treating the </a:t>
            </a:r>
            <a:r>
              <a:rPr lang="en-US" sz="1200" dirty="0" smtClean="0">
                <a:solidFill>
                  <a:schemeClr val="tx1"/>
                </a:solidFill>
                <a:latin typeface="Times New Roman" panose="02020603050405020304" pitchFamily="18" charset="0"/>
                <a:cs typeface="Times New Roman" panose="02020603050405020304" pitchFamily="18" charset="0"/>
              </a:rPr>
              <a:t>future </a:t>
            </a:r>
            <a:r>
              <a:rPr lang="en-US" sz="1200" dirty="0">
                <a:solidFill>
                  <a:schemeClr val="tx1"/>
                </a:solidFill>
                <a:latin typeface="Times New Roman" panose="02020603050405020304" pitchFamily="18" charset="0"/>
                <a:cs typeface="Times New Roman" panose="02020603050405020304" pitchFamily="18" charset="0"/>
              </a:rPr>
              <a:t>as present and the invisible as </a:t>
            </a:r>
            <a:r>
              <a:rPr lang="en-US" sz="1200" dirty="0" smtClean="0">
                <a:solidFill>
                  <a:schemeClr val="tx1"/>
                </a:solidFill>
                <a:latin typeface="Times New Roman" panose="02020603050405020304" pitchFamily="18" charset="0"/>
                <a:cs typeface="Times New Roman" panose="02020603050405020304" pitchFamily="18" charset="0"/>
              </a:rPr>
              <a:t>seen by the redeemed of all ages. </a:t>
            </a:r>
            <a:r>
              <a:rPr lang="en-US" sz="1200" dirty="0">
                <a:solidFill>
                  <a:schemeClr val="tx1"/>
                </a:solidFill>
                <a:latin typeface="Times New Roman" panose="02020603050405020304" pitchFamily="18" charset="0"/>
                <a:cs typeface="Times New Roman" panose="02020603050405020304" pitchFamily="18" charset="0"/>
              </a:rPr>
              <a:t>Faith is reliance upon Jesus Christ who is known to be </a:t>
            </a:r>
            <a:r>
              <a:rPr lang="en-US" sz="1200" dirty="0" smtClean="0">
                <a:solidFill>
                  <a:schemeClr val="tx1"/>
                </a:solidFill>
                <a:latin typeface="Times New Roman" panose="02020603050405020304" pitchFamily="18" charset="0"/>
                <a:cs typeface="Times New Roman" panose="02020603050405020304" pitchFamily="18" charset="0"/>
              </a:rPr>
              <a:t>trustworthy. </a:t>
            </a:r>
            <a:r>
              <a:rPr lang="en-US" sz="1200" u="sng" dirty="0">
                <a:solidFill>
                  <a:schemeClr val="tx1"/>
                </a:solidFill>
                <a:latin typeface="Times New Roman" panose="02020603050405020304" pitchFamily="18" charset="0"/>
                <a:cs typeface="Times New Roman" panose="02020603050405020304" pitchFamily="18" charset="0"/>
              </a:rPr>
              <a:t>Faith realized</a:t>
            </a:r>
            <a:r>
              <a:rPr lang="en-US" sz="1200" dirty="0">
                <a:solidFill>
                  <a:schemeClr val="tx1"/>
                </a:solidFill>
                <a:latin typeface="Times New Roman" panose="02020603050405020304" pitchFamily="18" charset="0"/>
                <a:cs typeface="Times New Roman" panose="02020603050405020304" pitchFamily="18" charset="0"/>
              </a:rPr>
              <a:t>: </a:t>
            </a:r>
            <a:r>
              <a:rPr lang="en-US" sz="1200" dirty="0" smtClean="0">
                <a:solidFill>
                  <a:schemeClr val="tx1"/>
                </a:solidFill>
                <a:latin typeface="Times New Roman" panose="02020603050405020304" pitchFamily="18" charset="0"/>
                <a:cs typeface="Times New Roman" panose="02020603050405020304" pitchFamily="18" charset="0"/>
              </a:rPr>
              <a:t>Christ is seated at the right hand of the Majesty on high Heb 1:3. His enduring such contradiction of sinners introduces God’s Hall of Faith Heb 10:32-39. The three pictures-in-one illustrating Hebrews 11 ends with Christ sitting at the right hand of God Heb 12:2. He is exalted Acts 5:31. </a:t>
            </a:r>
            <a:r>
              <a:rPr lang="en-US" sz="1200" u="sng" dirty="0" smtClean="0">
                <a:solidFill>
                  <a:schemeClr val="tx1"/>
                </a:solidFill>
                <a:latin typeface="Times New Roman" panose="02020603050405020304" pitchFamily="18" charset="0"/>
                <a:cs typeface="Times New Roman" panose="02020603050405020304" pitchFamily="18" charset="0"/>
              </a:rPr>
              <a:t>Look to the author</a:t>
            </a:r>
            <a:r>
              <a:rPr lang="en-US" sz="1200" dirty="0" smtClean="0">
                <a:solidFill>
                  <a:schemeClr val="tx1"/>
                </a:solidFill>
                <a:latin typeface="Times New Roman" panose="02020603050405020304" pitchFamily="18" charset="0"/>
                <a:cs typeface="Times New Roman" panose="02020603050405020304" pitchFamily="18" charset="0"/>
              </a:rPr>
              <a:t>: He is the pioneer of personal faith. Instead of wearing the crown of thorns, he </a:t>
            </a:r>
            <a:r>
              <a:rPr lang="en-US" sz="1200" dirty="0">
                <a:solidFill>
                  <a:schemeClr val="tx1"/>
                </a:solidFill>
                <a:latin typeface="Times New Roman" panose="02020603050405020304" pitchFamily="18" charset="0"/>
                <a:cs typeface="Times New Roman" panose="02020603050405020304" pitchFamily="18" charset="0"/>
              </a:rPr>
              <a:t>is wearing the blue sash </a:t>
            </a:r>
            <a:r>
              <a:rPr lang="en-US" sz="1200" dirty="0" smtClean="0">
                <a:solidFill>
                  <a:schemeClr val="tx1"/>
                </a:solidFill>
                <a:latin typeface="Times New Roman" panose="02020603050405020304" pitchFamily="18" charset="0"/>
                <a:cs typeface="Times New Roman" panose="02020603050405020304" pitchFamily="18" charset="0"/>
              </a:rPr>
              <a:t>associated </a:t>
            </a:r>
            <a:r>
              <a:rPr lang="en-US" sz="1200" dirty="0">
                <a:solidFill>
                  <a:schemeClr val="tx1"/>
                </a:solidFill>
                <a:latin typeface="Times New Roman" panose="02020603050405020304" pitchFamily="18" charset="0"/>
                <a:cs typeface="Times New Roman" panose="02020603050405020304" pitchFamily="18" charset="0"/>
              </a:rPr>
              <a:t>with priesthood. </a:t>
            </a:r>
            <a:r>
              <a:rPr lang="en-US" sz="1200" dirty="0" smtClean="0">
                <a:solidFill>
                  <a:schemeClr val="tx1"/>
                </a:solidFill>
                <a:latin typeface="Times New Roman" panose="02020603050405020304" pitchFamily="18" charset="0"/>
                <a:cs typeface="Times New Roman" panose="02020603050405020304" pitchFamily="18" charset="0"/>
              </a:rPr>
              <a:t>Instead of his enemies surrounding Him, the glory of the LORD surrounds Him. Near at hand are blood-washed sinners, His church. </a:t>
            </a:r>
            <a:r>
              <a:rPr lang="en-US" sz="1200" u="sng" dirty="0" smtClean="0">
                <a:solidFill>
                  <a:schemeClr val="tx1"/>
                </a:solidFill>
                <a:latin typeface="Times New Roman" panose="02020603050405020304" pitchFamily="18" charset="0"/>
                <a:cs typeface="Times New Roman" panose="02020603050405020304" pitchFamily="18" charset="0"/>
              </a:rPr>
              <a:t>Look to the finisher</a:t>
            </a:r>
            <a:r>
              <a:rPr lang="en-US" sz="1200" dirty="0" smtClean="0">
                <a:solidFill>
                  <a:schemeClr val="tx1"/>
                </a:solidFill>
                <a:latin typeface="Times New Roman" panose="02020603050405020304" pitchFamily="18" charset="0"/>
                <a:cs typeface="Times New Roman" panose="02020603050405020304" pitchFamily="18" charset="0"/>
              </a:rPr>
              <a:t>: Looking to </a:t>
            </a:r>
            <a:r>
              <a:rPr lang="en-US" sz="1200" dirty="0">
                <a:solidFill>
                  <a:schemeClr val="tx1"/>
                </a:solidFill>
                <a:latin typeface="Times New Roman" panose="02020603050405020304" pitchFamily="18" charset="0"/>
                <a:cs typeface="Times New Roman" panose="02020603050405020304" pitchFamily="18" charset="0"/>
              </a:rPr>
              <a:t>Him will renew your spiritual vitality</a:t>
            </a:r>
            <a:r>
              <a:rPr lang="en-US" sz="1200" dirty="0" smtClean="0">
                <a:solidFill>
                  <a:schemeClr val="tx1"/>
                </a:solidFill>
                <a:latin typeface="Times New Roman" panose="02020603050405020304" pitchFamily="18" charset="0"/>
                <a:cs typeface="Times New Roman" panose="02020603050405020304" pitchFamily="18" charset="0"/>
              </a:rPr>
              <a:t>. He perfected the way of faith since he reached its end successfully. He keeps His eye on the joy set before Him. The oil of gladness rests on those who come to Him from the whole earth. Come join the triumphal procession of blood-washed sinners saved by grace thru faith.</a:t>
            </a:r>
            <a:endParaRPr lang="en-US" sz="1200" dirty="0">
              <a:solidFill>
                <a:schemeClr val="tx1"/>
              </a:solidFill>
              <a:latin typeface="Times New Roman" panose="02020603050405020304" pitchFamily="18" charset="0"/>
              <a:cs typeface="Times New Roman" panose="02020603050405020304" pitchFamily="18" charset="0"/>
            </a:endParaRPr>
          </a:p>
        </p:txBody>
      </p:sp>
      <p:sp>
        <p:nvSpPr>
          <p:cNvPr id="28" name="Rectangular Callout 27"/>
          <p:cNvSpPr/>
          <p:nvPr/>
        </p:nvSpPr>
        <p:spPr>
          <a:xfrm>
            <a:off x="-21187" y="1698171"/>
            <a:ext cx="3455615" cy="3267529"/>
          </a:xfrm>
          <a:prstGeom prst="wedgeRectCallout">
            <a:avLst>
              <a:gd name="adj1" fmla="val 113954"/>
              <a:gd name="adj2" fmla="val -31593"/>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tabLst>
                <a:tab pos="969963" algn="l"/>
              </a:tabLst>
            </a:pPr>
            <a:r>
              <a:rPr lang="en-US" sz="1200" dirty="0">
                <a:solidFill>
                  <a:schemeClr val="tx1"/>
                </a:solidFill>
                <a:latin typeface="Times New Roman" panose="02020603050405020304" pitchFamily="18" charset="0"/>
                <a:cs typeface="Times New Roman" panose="02020603050405020304" pitchFamily="18" charset="0"/>
              </a:rPr>
              <a:t>2</a:t>
            </a:r>
            <a:r>
              <a:rPr lang="en-US" sz="1200" dirty="0" smtClean="0">
                <a:solidFill>
                  <a:schemeClr val="tx1"/>
                </a:solidFill>
                <a:latin typeface="Times New Roman" panose="02020603050405020304" pitchFamily="18" charset="0"/>
                <a:cs typeface="Times New Roman" panose="02020603050405020304" pitchFamily="18" charset="0"/>
              </a:rPr>
              <a:t>. </a:t>
            </a:r>
            <a:r>
              <a:rPr lang="en-US" sz="1200" u="sng" dirty="0">
                <a:solidFill>
                  <a:schemeClr val="tx1"/>
                </a:solidFill>
                <a:latin typeface="Times New Roman" panose="02020603050405020304" pitchFamily="18" charset="0"/>
                <a:cs typeface="Times New Roman" panose="02020603050405020304" pitchFamily="18" charset="0"/>
              </a:rPr>
              <a:t>Faith </a:t>
            </a:r>
            <a:r>
              <a:rPr lang="en-US" sz="1200" u="sng" dirty="0" smtClean="0">
                <a:solidFill>
                  <a:schemeClr val="tx1"/>
                </a:solidFill>
                <a:latin typeface="Times New Roman" panose="02020603050405020304" pitchFamily="18" charset="0"/>
                <a:cs typeface="Times New Roman" panose="02020603050405020304" pitchFamily="18" charset="0"/>
              </a:rPr>
              <a:t>realized, a complete bow around Christ</a:t>
            </a:r>
            <a:r>
              <a:rPr lang="en-US" sz="1200" dirty="0" smtClean="0">
                <a:solidFill>
                  <a:schemeClr val="tx1"/>
                </a:solidFill>
                <a:latin typeface="Times New Roman" panose="02020603050405020304" pitchFamily="18" charset="0"/>
                <a:cs typeface="Times New Roman" panose="02020603050405020304" pitchFamily="18" charset="0"/>
              </a:rPr>
              <a:t>:  Christians live in a God centered world. Jesus is the author and finisher, the pioneer and </a:t>
            </a:r>
            <a:r>
              <a:rPr lang="en-US" sz="1200" dirty="0" err="1" smtClean="0">
                <a:solidFill>
                  <a:schemeClr val="tx1"/>
                </a:solidFill>
                <a:latin typeface="Times New Roman" panose="02020603050405020304" pitchFamily="18" charset="0"/>
                <a:cs typeface="Times New Roman" panose="02020603050405020304" pitchFamily="18" charset="0"/>
              </a:rPr>
              <a:t>perfecter</a:t>
            </a:r>
            <a:r>
              <a:rPr lang="en-US" sz="1200" dirty="0" smtClean="0">
                <a:solidFill>
                  <a:schemeClr val="tx1"/>
                </a:solidFill>
                <a:latin typeface="Times New Roman" panose="02020603050405020304" pitchFamily="18" charset="0"/>
                <a:cs typeface="Times New Roman" panose="02020603050405020304" pitchFamily="18" charset="0"/>
              </a:rPr>
              <a:t>. Blood-washed sinners comprise His inner circle</a:t>
            </a:r>
            <a:r>
              <a:rPr lang="en-US" sz="1200" dirty="0">
                <a:solidFill>
                  <a:schemeClr val="tx1"/>
                </a:solidFill>
                <a:latin typeface="Times New Roman" panose="02020603050405020304" pitchFamily="18" charset="0"/>
                <a:cs typeface="Times New Roman" panose="02020603050405020304" pitchFamily="18" charset="0"/>
              </a:rPr>
              <a:t>,</a:t>
            </a:r>
            <a:r>
              <a:rPr lang="en-US" sz="1200" dirty="0" smtClean="0">
                <a:solidFill>
                  <a:schemeClr val="tx1"/>
                </a:solidFill>
                <a:latin typeface="Times New Roman" panose="02020603050405020304" pitchFamily="18" charset="0"/>
                <a:cs typeface="Times New Roman" panose="02020603050405020304" pitchFamily="18" charset="0"/>
              </a:rPr>
              <a:t> complete in Christ, at peace with God. This is true progress. In contrast the </a:t>
            </a:r>
            <a:r>
              <a:rPr lang="en-US" sz="1200" dirty="0" err="1" smtClean="0">
                <a:solidFill>
                  <a:schemeClr val="tx1"/>
                </a:solidFill>
                <a:latin typeface="Times New Roman" panose="02020603050405020304" pitchFamily="18" charset="0"/>
                <a:cs typeface="Times New Roman" panose="02020603050405020304" pitchFamily="18" charset="0"/>
              </a:rPr>
              <a:t>worldling</a:t>
            </a:r>
            <a:r>
              <a:rPr lang="en-US" sz="1200" dirty="0" smtClean="0">
                <a:solidFill>
                  <a:schemeClr val="tx1"/>
                </a:solidFill>
                <a:latin typeface="Times New Roman" panose="02020603050405020304" pitchFamily="18" charset="0"/>
                <a:cs typeface="Times New Roman" panose="02020603050405020304" pitchFamily="18" charset="0"/>
              </a:rPr>
              <a:t> lives in a crisis centered earth. No progress is being made if there isn’t conflict on every side. Nothing is stable, all is loop around dialectical materialism. Change is the watch word. In the first of the five pictures illustrating faith, the power of darkness is pictured as rage Ps 22. Here the power of darkness engulfs the earth to keep the light from shinning, Heb 12:1, sin encircles</a:t>
            </a:r>
            <a:r>
              <a:rPr lang="en-US" sz="1200" dirty="0">
                <a:solidFill>
                  <a:schemeClr val="tx1"/>
                </a:solidFill>
                <a:latin typeface="Times New Roman" panose="02020603050405020304" pitchFamily="18" charset="0"/>
                <a:cs typeface="Times New Roman" panose="02020603050405020304" pitchFamily="18" charset="0"/>
              </a:rPr>
              <a:t>. Notice in the picture that the power of darkness has engulfed the world. </a:t>
            </a:r>
            <a:r>
              <a:rPr lang="en-US" sz="1200" dirty="0" smtClean="0">
                <a:solidFill>
                  <a:schemeClr val="tx1"/>
                </a:solidFill>
                <a:latin typeface="Times New Roman" panose="02020603050405020304" pitchFamily="18" charset="0"/>
                <a:cs typeface="Times New Roman" panose="02020603050405020304" pitchFamily="18" charset="0"/>
              </a:rPr>
              <a:t>But by God’s grace blood-washed sinners are coming to the Light. Red in a rainbow is closest to the light. They walk in the light as He is in the light, in fellowship with God. Faith is being realized.</a:t>
            </a:r>
            <a:endParaRPr lang="en-US" sz="1200" dirty="0">
              <a:solidFill>
                <a:schemeClr val="tx1"/>
              </a:solidFill>
              <a:latin typeface="Times New Roman" panose="02020603050405020304" pitchFamily="18" charset="0"/>
              <a:cs typeface="Times New Roman" panose="02020603050405020304" pitchFamily="18" charset="0"/>
            </a:endParaRPr>
          </a:p>
        </p:txBody>
      </p:sp>
      <p:sp>
        <p:nvSpPr>
          <p:cNvPr id="29" name="Rectangular Callout 28"/>
          <p:cNvSpPr/>
          <p:nvPr/>
        </p:nvSpPr>
        <p:spPr>
          <a:xfrm>
            <a:off x="-2" y="5017169"/>
            <a:ext cx="6434921" cy="1840832"/>
          </a:xfrm>
          <a:prstGeom prst="wedgeRectCallout">
            <a:avLst>
              <a:gd name="adj1" fmla="val 47147"/>
              <a:gd name="adj2" fmla="val -178142"/>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sz="1200" dirty="0" smtClean="0">
                <a:solidFill>
                  <a:schemeClr val="tx1"/>
                </a:solidFill>
                <a:latin typeface="Times New Roman" panose="02020603050405020304" pitchFamily="18" charset="0"/>
                <a:cs typeface="Times New Roman" panose="02020603050405020304" pitchFamily="18" charset="0"/>
              </a:rPr>
              <a:t>3. </a:t>
            </a:r>
            <a:r>
              <a:rPr lang="en-US" sz="1200" u="sng" dirty="0" smtClean="0">
                <a:solidFill>
                  <a:schemeClr val="tx1"/>
                </a:solidFill>
                <a:latin typeface="Times New Roman" panose="02020603050405020304" pitchFamily="18" charset="0"/>
                <a:cs typeface="Times New Roman" panose="02020603050405020304" pitchFamily="18" charset="0"/>
              </a:rPr>
              <a:t>Jesus </a:t>
            </a:r>
            <a:r>
              <a:rPr lang="en-US" sz="1200" u="sng" dirty="0">
                <a:solidFill>
                  <a:schemeClr val="tx1"/>
                </a:solidFill>
                <a:latin typeface="Times New Roman" panose="02020603050405020304" pitchFamily="18" charset="0"/>
                <a:cs typeface="Times New Roman" panose="02020603050405020304" pitchFamily="18" charset="0"/>
              </a:rPr>
              <a:t>the </a:t>
            </a:r>
            <a:r>
              <a:rPr lang="en-US" sz="1200" u="sng" dirty="0" smtClean="0">
                <a:solidFill>
                  <a:schemeClr val="tx1"/>
                </a:solidFill>
                <a:latin typeface="Times New Roman" panose="02020603050405020304" pitchFamily="18" charset="0"/>
                <a:cs typeface="Times New Roman" panose="02020603050405020304" pitchFamily="18" charset="0"/>
              </a:rPr>
              <a:t>author, opened the way for sinners coming to the light</a:t>
            </a:r>
            <a:r>
              <a:rPr lang="en-US" sz="1200" dirty="0" smtClean="0">
                <a:solidFill>
                  <a:schemeClr val="tx1"/>
                </a:solidFill>
                <a:latin typeface="Times New Roman" panose="02020603050405020304" pitchFamily="18" charset="0"/>
                <a:cs typeface="Times New Roman" panose="02020603050405020304" pitchFamily="18" charset="0"/>
              </a:rPr>
              <a:t>: Jesus was described as the Captain, Author, of a loyal band of believers whom God is preparing for glory Heb 2:10</a:t>
            </a:r>
            <a:r>
              <a:rPr lang="en-US" sz="1200" dirty="0">
                <a:solidFill>
                  <a:schemeClr val="tx1"/>
                </a:solidFill>
                <a:latin typeface="Times New Roman" panose="02020603050405020304" pitchFamily="18" charset="0"/>
                <a:cs typeface="Times New Roman" panose="02020603050405020304" pitchFamily="18" charset="0"/>
              </a:rPr>
              <a:t>. Jesus forged the way out of darkness to light. </a:t>
            </a:r>
            <a:r>
              <a:rPr lang="en-US" sz="1200" dirty="0" smtClean="0">
                <a:solidFill>
                  <a:schemeClr val="tx1"/>
                </a:solidFill>
                <a:latin typeface="Times New Roman" panose="02020603050405020304" pitchFamily="18" charset="0"/>
                <a:cs typeface="Times New Roman" panose="02020603050405020304" pitchFamily="18" charset="0"/>
              </a:rPr>
              <a:t>He is qualified to be the Leader of man’s salvation. Christ is not wearing the crown of thorns but </a:t>
            </a:r>
            <a:r>
              <a:rPr lang="en-US" sz="1200" dirty="0">
                <a:solidFill>
                  <a:schemeClr val="tx1"/>
                </a:solidFill>
                <a:latin typeface="Times New Roman" panose="02020603050405020304" pitchFamily="18" charset="0"/>
                <a:cs typeface="Times New Roman" panose="02020603050405020304" pitchFamily="18" charset="0"/>
              </a:rPr>
              <a:t>the blue sash associated with priesthood</a:t>
            </a:r>
            <a:r>
              <a:rPr lang="en-US" sz="1200" dirty="0" smtClean="0">
                <a:solidFill>
                  <a:schemeClr val="tx1"/>
                </a:solidFill>
                <a:latin typeface="Times New Roman" panose="02020603050405020304" pitchFamily="18" charset="0"/>
                <a:cs typeface="Times New Roman" panose="02020603050405020304" pitchFamily="18" charset="0"/>
              </a:rPr>
              <a:t>. The crucifix is past, redemption is completed. Christ is exercising his role as high priest in bringing many sons to glory</a:t>
            </a:r>
            <a:r>
              <a:rPr lang="en-US" sz="1200" dirty="0">
                <a:solidFill>
                  <a:schemeClr val="tx1"/>
                </a:solidFill>
                <a:latin typeface="Times New Roman" panose="02020603050405020304" pitchFamily="18" charset="0"/>
                <a:cs typeface="Times New Roman" panose="02020603050405020304" pitchFamily="18" charset="0"/>
              </a:rPr>
              <a:t>. This is the intended thrust of </a:t>
            </a:r>
            <a:r>
              <a:rPr lang="en-US" sz="1200" dirty="0" smtClean="0">
                <a:solidFill>
                  <a:schemeClr val="tx1"/>
                </a:solidFill>
                <a:latin typeface="Times New Roman" panose="02020603050405020304" pitchFamily="18" charset="0"/>
                <a:cs typeface="Times New Roman" panose="02020603050405020304" pitchFamily="18" charset="0"/>
              </a:rPr>
              <a:t>the </a:t>
            </a:r>
            <a:r>
              <a:rPr lang="en-US" sz="1200" dirty="0">
                <a:solidFill>
                  <a:schemeClr val="tx1"/>
                </a:solidFill>
                <a:latin typeface="Times New Roman" panose="02020603050405020304" pitchFamily="18" charset="0"/>
                <a:cs typeface="Times New Roman" panose="02020603050405020304" pitchFamily="18" charset="0"/>
              </a:rPr>
              <a:t>picture, showing people from every nation being brought by Jesus to the light. We are not picturing the corporate faith of a covenant people, like it’s the faith of the whole church that counts. </a:t>
            </a:r>
            <a:r>
              <a:rPr lang="en-US" sz="1200" dirty="0" smtClean="0">
                <a:solidFill>
                  <a:schemeClr val="tx1"/>
                </a:solidFill>
                <a:latin typeface="Times New Roman" panose="02020603050405020304" pitchFamily="18" charset="0"/>
                <a:cs typeface="Times New Roman" panose="02020603050405020304" pitchFamily="18" charset="0"/>
              </a:rPr>
              <a:t>Like the church exercises faith every day just like the church believes every day. No, </a:t>
            </a:r>
            <a:r>
              <a:rPr lang="en-US" sz="1200" dirty="0">
                <a:solidFill>
                  <a:schemeClr val="tx1"/>
                </a:solidFill>
                <a:latin typeface="Times New Roman" panose="02020603050405020304" pitchFamily="18" charset="0"/>
                <a:cs typeface="Times New Roman" panose="02020603050405020304" pitchFamily="18" charset="0"/>
              </a:rPr>
              <a:t>He pioneered the path </a:t>
            </a:r>
            <a:r>
              <a:rPr lang="en-US" sz="1200" dirty="0" smtClean="0">
                <a:solidFill>
                  <a:schemeClr val="tx1"/>
                </a:solidFill>
                <a:latin typeface="Times New Roman" panose="02020603050405020304" pitchFamily="18" charset="0"/>
                <a:cs typeface="Times New Roman" panose="02020603050405020304" pitchFamily="18" charset="0"/>
              </a:rPr>
              <a:t>of faith that Christians should individually follow.  </a:t>
            </a:r>
          </a:p>
        </p:txBody>
      </p:sp>
      <p:sp>
        <p:nvSpPr>
          <p:cNvPr id="33" name="Rectangular Callout 32"/>
          <p:cNvSpPr/>
          <p:nvPr/>
        </p:nvSpPr>
        <p:spPr>
          <a:xfrm>
            <a:off x="8830671" y="2246336"/>
            <a:ext cx="3361329" cy="2719364"/>
          </a:xfrm>
          <a:prstGeom prst="wedgeRectCallout">
            <a:avLst>
              <a:gd name="adj1" fmla="val -98582"/>
              <a:gd name="adj2" fmla="val 2055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sz="1200" dirty="0">
                <a:solidFill>
                  <a:schemeClr val="tx1"/>
                </a:solidFill>
                <a:latin typeface="Times New Roman" panose="02020603050405020304" pitchFamily="18" charset="0"/>
                <a:cs typeface="Times New Roman" panose="02020603050405020304" pitchFamily="18" charset="0"/>
              </a:rPr>
              <a:t>5</a:t>
            </a:r>
            <a:r>
              <a:rPr lang="en-US" sz="1200" dirty="0" smtClean="0">
                <a:solidFill>
                  <a:schemeClr val="tx1"/>
                </a:solidFill>
                <a:latin typeface="Times New Roman" panose="02020603050405020304" pitchFamily="18" charset="0"/>
                <a:cs typeface="Times New Roman" panose="02020603050405020304" pitchFamily="18" charset="0"/>
              </a:rPr>
              <a:t>. The five pictures illustrating faith need to be viewed as a single unit. First, it’s the Man of Sorrows surrounded by His enemies. Our enemies are your enemies, so when we’re in danger, you’re in danger. Now it’s the finisher, the One who perfected the way of faith opening His presence to His saints in the Beloved. Between these two positions are the Men of Faith Heb 11, who have rolled their trust upon Jesus even as He rolled His trust upon God Ps </a:t>
            </a:r>
            <a:r>
              <a:rPr lang="en-US" sz="1200" dirty="0">
                <a:solidFill>
                  <a:schemeClr val="tx1"/>
                </a:solidFill>
                <a:latin typeface="Times New Roman" panose="02020603050405020304" pitchFamily="18" charset="0"/>
                <a:cs typeface="Times New Roman" panose="02020603050405020304" pitchFamily="18" charset="0"/>
              </a:rPr>
              <a:t>22. We are in the world but not of the world. </a:t>
            </a:r>
            <a:r>
              <a:rPr lang="en-US" sz="1200" dirty="0" smtClean="0">
                <a:solidFill>
                  <a:schemeClr val="tx1"/>
                </a:solidFill>
                <a:latin typeface="Times New Roman" panose="02020603050405020304" pitchFamily="18" charset="0"/>
                <a:cs typeface="Times New Roman" panose="02020603050405020304" pitchFamily="18" charset="0"/>
              </a:rPr>
              <a:t>The overall thrust of the five reinforce the presence of God with His people and the difference it makes when we trust Him in the changes and difficulties of life, Ps 46, Wiersbe.  </a:t>
            </a:r>
          </a:p>
        </p:txBody>
      </p:sp>
      <p:sp>
        <p:nvSpPr>
          <p:cNvPr id="15" name="Rectangular Callout 14"/>
          <p:cNvSpPr/>
          <p:nvPr/>
        </p:nvSpPr>
        <p:spPr>
          <a:xfrm>
            <a:off x="6489511" y="5017169"/>
            <a:ext cx="5702488" cy="1860567"/>
          </a:xfrm>
          <a:prstGeom prst="wedgeRectCallout">
            <a:avLst>
              <a:gd name="adj1" fmla="val -67467"/>
              <a:gd name="adj2" fmla="val -112991"/>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sz="1200" dirty="0">
                <a:solidFill>
                  <a:schemeClr val="tx1"/>
                </a:solidFill>
                <a:latin typeface="Times New Roman" panose="02020603050405020304" pitchFamily="18" charset="0"/>
                <a:cs typeface="Times New Roman" panose="02020603050405020304" pitchFamily="18" charset="0"/>
              </a:rPr>
              <a:t> </a:t>
            </a:r>
            <a:r>
              <a:rPr lang="en-US" sz="1200" dirty="0" smtClean="0">
                <a:solidFill>
                  <a:schemeClr val="tx1"/>
                </a:solidFill>
                <a:latin typeface="Times New Roman" panose="02020603050405020304" pitchFamily="18" charset="0"/>
                <a:cs typeface="Times New Roman" panose="02020603050405020304" pitchFamily="18" charset="0"/>
              </a:rPr>
              <a:t>4. </a:t>
            </a:r>
            <a:r>
              <a:rPr lang="en-US" sz="1200" u="sng" dirty="0" smtClean="0">
                <a:solidFill>
                  <a:schemeClr val="tx1"/>
                </a:solidFill>
                <a:latin typeface="Times New Roman" panose="02020603050405020304" pitchFamily="18" charset="0"/>
                <a:cs typeface="Times New Roman" panose="02020603050405020304" pitchFamily="18" charset="0"/>
              </a:rPr>
              <a:t>Jesus is </a:t>
            </a:r>
            <a:r>
              <a:rPr lang="en-US" sz="1200" u="sng" dirty="0">
                <a:solidFill>
                  <a:schemeClr val="tx1"/>
                </a:solidFill>
                <a:latin typeface="Times New Roman" panose="02020603050405020304" pitchFamily="18" charset="0"/>
                <a:cs typeface="Times New Roman" panose="02020603050405020304" pitchFamily="18" charset="0"/>
              </a:rPr>
              <a:t>the </a:t>
            </a:r>
            <a:r>
              <a:rPr lang="en-US" sz="1200" u="sng" dirty="0" smtClean="0">
                <a:solidFill>
                  <a:schemeClr val="tx1"/>
                </a:solidFill>
                <a:latin typeface="Times New Roman" panose="02020603050405020304" pitchFamily="18" charset="0"/>
                <a:cs typeface="Times New Roman" panose="02020603050405020304" pitchFamily="18" charset="0"/>
              </a:rPr>
              <a:t>finisher of faith</a:t>
            </a:r>
            <a:r>
              <a:rPr lang="en-US" sz="1200" dirty="0" smtClean="0">
                <a:solidFill>
                  <a:schemeClr val="tx1"/>
                </a:solidFill>
                <a:latin typeface="Times New Roman" panose="02020603050405020304" pitchFamily="18" charset="0"/>
                <a:cs typeface="Times New Roman" panose="02020603050405020304" pitchFamily="18" charset="0"/>
              </a:rPr>
              <a:t>: He perfected the way of faith since He reached its end </a:t>
            </a:r>
            <a:r>
              <a:rPr lang="en-US" sz="1200" dirty="0">
                <a:solidFill>
                  <a:schemeClr val="tx1"/>
                </a:solidFill>
                <a:latin typeface="Times New Roman" panose="02020603050405020304" pitchFamily="18" charset="0"/>
                <a:cs typeface="Times New Roman" panose="02020603050405020304" pitchFamily="18" charset="0"/>
              </a:rPr>
              <a:t>successfully. So in the previous picture, He broke the tape</a:t>
            </a:r>
            <a:r>
              <a:rPr lang="en-US" sz="1200" dirty="0" smtClean="0">
                <a:solidFill>
                  <a:schemeClr val="tx1"/>
                </a:solidFill>
                <a:latin typeface="Times New Roman" panose="02020603050405020304" pitchFamily="18" charset="0"/>
                <a:cs typeface="Times New Roman" panose="02020603050405020304" pitchFamily="18" charset="0"/>
              </a:rPr>
              <a:t>. Now </a:t>
            </a:r>
            <a:r>
              <a:rPr lang="en-US" sz="1200" dirty="0">
                <a:solidFill>
                  <a:schemeClr val="tx1"/>
                </a:solidFill>
                <a:latin typeface="Times New Roman" panose="02020603050405020304" pitchFamily="18" charset="0"/>
                <a:cs typeface="Times New Roman" panose="02020603050405020304" pitchFamily="18" charset="0"/>
              </a:rPr>
              <a:t>God sees us in Christ and declares that we broke the tape as well</a:t>
            </a:r>
            <a:r>
              <a:rPr lang="en-US" sz="1200" dirty="0" smtClean="0">
                <a:solidFill>
                  <a:schemeClr val="tx1"/>
                </a:solidFill>
                <a:latin typeface="Times New Roman" panose="02020603050405020304" pitchFamily="18" charset="0"/>
                <a:cs typeface="Times New Roman" panose="02020603050405020304" pitchFamily="18" charset="0"/>
              </a:rPr>
              <a:t>. Gathered around Him are pilgrims who are in the Beloved </a:t>
            </a:r>
            <a:r>
              <a:rPr lang="en-US" sz="1200" dirty="0" err="1" smtClean="0">
                <a:solidFill>
                  <a:schemeClr val="tx1"/>
                </a:solidFill>
                <a:latin typeface="Times New Roman" panose="02020603050405020304" pitchFamily="18" charset="0"/>
                <a:cs typeface="Times New Roman" panose="02020603050405020304" pitchFamily="18" charset="0"/>
              </a:rPr>
              <a:t>Eph</a:t>
            </a:r>
            <a:r>
              <a:rPr lang="en-US" sz="1200" dirty="0" smtClean="0">
                <a:solidFill>
                  <a:schemeClr val="tx1"/>
                </a:solidFill>
                <a:latin typeface="Times New Roman" panose="02020603050405020304" pitchFamily="18" charset="0"/>
                <a:cs typeface="Times New Roman" panose="02020603050405020304" pitchFamily="18" charset="0"/>
              </a:rPr>
              <a:t> 1:6. We can not make ourselves acceptable to God. But He, by God’s grace makes us acceptable in Christ. This eternal position is freely bestowed on us in the Beloved. Another way of explaining our picture is that He has be-graced us in the Beloved. Because of God’s grace in Christ, we are accepted before Him. Faith results in everyday consequences, our spiritual vitality is renewed Rom 12:1. And be not conformed to this world Rom 12:2. His companions are those in the inner circle of the picture who are proving the good and acceptable and perfect will of God.</a:t>
            </a:r>
            <a:endParaRPr lang="en-US" sz="12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4552446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2"/>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91242" y="1599274"/>
            <a:ext cx="5272644" cy="3430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Rectangular Callout 26"/>
          <p:cNvSpPr/>
          <p:nvPr/>
        </p:nvSpPr>
        <p:spPr>
          <a:xfrm>
            <a:off x="0" y="0"/>
            <a:ext cx="8763886" cy="1506835"/>
          </a:xfrm>
          <a:prstGeom prst="wedgeRectCallout">
            <a:avLst>
              <a:gd name="adj1" fmla="val 20171"/>
              <a:gd name="adj2" fmla="val 76493"/>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tabLst>
                <a:tab pos="2292350" algn="l"/>
              </a:tabLst>
            </a:pPr>
            <a:r>
              <a:rPr lang="en-US" sz="1200" dirty="0" smtClean="0">
                <a:solidFill>
                  <a:schemeClr val="tx1"/>
                </a:solidFill>
                <a:latin typeface="Times New Roman" panose="02020603050405020304" pitchFamily="18" charset="0"/>
                <a:cs typeface="Times New Roman" panose="02020603050405020304" pitchFamily="18" charset="0"/>
              </a:rPr>
              <a:t>1. Based on Heb 12:1-13. </a:t>
            </a:r>
            <a:r>
              <a:rPr lang="en-US" sz="1200" dirty="0">
                <a:solidFill>
                  <a:schemeClr val="tx1"/>
                </a:solidFill>
                <a:latin typeface="Times New Roman" panose="02020603050405020304" pitchFamily="18" charset="0"/>
                <a:cs typeface="Times New Roman" panose="02020603050405020304" pitchFamily="18" charset="0"/>
              </a:rPr>
              <a:t>Jesus </a:t>
            </a:r>
            <a:r>
              <a:rPr lang="en-US" sz="1200" dirty="0" smtClean="0">
                <a:solidFill>
                  <a:schemeClr val="tx1"/>
                </a:solidFill>
                <a:latin typeface="Times New Roman" panose="02020603050405020304" pitchFamily="18" charset="0"/>
                <a:cs typeface="Times New Roman" panose="02020603050405020304" pitchFamily="18" charset="0"/>
              </a:rPr>
              <a:t>Christ is </a:t>
            </a:r>
            <a:r>
              <a:rPr lang="en-US" sz="1200" dirty="0">
                <a:solidFill>
                  <a:schemeClr val="tx1"/>
                </a:solidFill>
                <a:latin typeface="Times New Roman" panose="02020603050405020304" pitchFamily="18" charset="0"/>
                <a:cs typeface="Times New Roman" panose="02020603050405020304" pitchFamily="18" charset="0"/>
              </a:rPr>
              <a:t>pioneer </a:t>
            </a:r>
            <a:r>
              <a:rPr lang="en-US" sz="1200" dirty="0" smtClean="0">
                <a:solidFill>
                  <a:schemeClr val="tx1"/>
                </a:solidFill>
                <a:latin typeface="Times New Roman" panose="02020603050405020304" pitchFamily="18" charset="0"/>
                <a:cs typeface="Times New Roman" panose="02020603050405020304" pitchFamily="18" charset="0"/>
              </a:rPr>
              <a:t>who opened </a:t>
            </a:r>
            <a:r>
              <a:rPr lang="en-US" sz="1200" dirty="0">
                <a:solidFill>
                  <a:schemeClr val="tx1"/>
                </a:solidFill>
                <a:latin typeface="Times New Roman" panose="02020603050405020304" pitchFamily="18" charset="0"/>
                <a:cs typeface="Times New Roman" panose="02020603050405020304" pitchFamily="18" charset="0"/>
              </a:rPr>
              <a:t>the way to faith. </a:t>
            </a:r>
            <a:r>
              <a:rPr lang="en-US" sz="1200" u="sng" dirty="0" smtClean="0">
                <a:solidFill>
                  <a:schemeClr val="tx1"/>
                </a:solidFill>
                <a:latin typeface="Times New Roman" panose="02020603050405020304" pitchFamily="18" charset="0"/>
                <a:cs typeface="Times New Roman" panose="02020603050405020304" pitchFamily="18" charset="0"/>
              </a:rPr>
              <a:t>Trials strengthen faith, Heb 12:3-4</a:t>
            </a:r>
            <a:r>
              <a:rPr lang="en-US" sz="1200" dirty="0" smtClean="0">
                <a:solidFill>
                  <a:schemeClr val="tx1"/>
                </a:solidFill>
                <a:latin typeface="Times New Roman" panose="02020603050405020304" pitchFamily="18" charset="0"/>
                <a:cs typeface="Times New Roman" panose="02020603050405020304" pitchFamily="18" charset="0"/>
              </a:rPr>
              <a:t>. Peter walking, sinking and trusting, his faith strengthened, secure in the outstretched arm of God. Remember, Satan wanted to sift him like wheat. In like manner chastening doesn’t seem profitable to the recipient but afterwards it yields the peaceable fruit of righteousness. Child training is an exercise that flows from the father’s heart to the son’s heart. </a:t>
            </a:r>
            <a:r>
              <a:rPr lang="en-US" sz="1200" u="sng" dirty="0" smtClean="0">
                <a:solidFill>
                  <a:schemeClr val="tx1"/>
                </a:solidFill>
                <a:latin typeface="Times New Roman" panose="02020603050405020304" pitchFamily="18" charset="0"/>
                <a:cs typeface="Times New Roman" panose="02020603050405020304" pitchFamily="18" charset="0"/>
              </a:rPr>
              <a:t>Top heart, Chastening is an evidence of the father’s love, Heb 12:5-7</a:t>
            </a:r>
            <a:r>
              <a:rPr lang="en-US" sz="1200" dirty="0" smtClean="0">
                <a:solidFill>
                  <a:schemeClr val="tx1"/>
                </a:solidFill>
                <a:latin typeface="Times New Roman" panose="02020603050405020304" pitchFamily="18" charset="0"/>
                <a:cs typeface="Times New Roman" panose="02020603050405020304" pitchFamily="18" charset="0"/>
              </a:rPr>
              <a:t>. The </a:t>
            </a:r>
            <a:r>
              <a:rPr lang="en-US" sz="1200" dirty="0">
                <a:solidFill>
                  <a:schemeClr val="tx1"/>
                </a:solidFill>
                <a:latin typeface="Times New Roman" panose="02020603050405020304" pitchFamily="18" charset="0"/>
                <a:cs typeface="Times New Roman" panose="02020603050405020304" pitchFamily="18" charset="0"/>
              </a:rPr>
              <a:t>f</a:t>
            </a:r>
            <a:r>
              <a:rPr lang="en-US" sz="1200" dirty="0" smtClean="0">
                <a:solidFill>
                  <a:schemeClr val="tx1"/>
                </a:solidFill>
                <a:latin typeface="Times New Roman" panose="02020603050405020304" pitchFamily="18" charset="0"/>
                <a:cs typeface="Times New Roman" panose="02020603050405020304" pitchFamily="18" charset="0"/>
              </a:rPr>
              <a:t>ather corrects his son with justice by the Bible</a:t>
            </a:r>
            <a:r>
              <a:rPr lang="en-US" sz="1200" dirty="0">
                <a:solidFill>
                  <a:schemeClr val="tx1"/>
                </a:solidFill>
                <a:latin typeface="Times New Roman" panose="02020603050405020304" pitchFamily="18" charset="0"/>
                <a:cs typeface="Times New Roman" panose="02020603050405020304" pitchFamily="18" charset="0"/>
              </a:rPr>
              <a:t>;</a:t>
            </a:r>
            <a:r>
              <a:rPr lang="en-US" sz="1200" dirty="0" smtClean="0">
                <a:solidFill>
                  <a:schemeClr val="tx1"/>
                </a:solidFill>
                <a:latin typeface="Times New Roman" panose="02020603050405020304" pitchFamily="18" charset="0"/>
                <a:cs typeface="Times New Roman" panose="02020603050405020304" pitchFamily="18" charset="0"/>
              </a:rPr>
              <a:t> the son with a scales, the father with a scroll. </a:t>
            </a:r>
            <a:r>
              <a:rPr lang="en-US" sz="1200" u="sng" dirty="0" smtClean="0">
                <a:solidFill>
                  <a:schemeClr val="tx1"/>
                </a:solidFill>
                <a:latin typeface="Times New Roman" panose="02020603050405020304" pitchFamily="18" charset="0"/>
                <a:cs typeface="Times New Roman" panose="02020603050405020304" pitchFamily="18" charset="0"/>
              </a:rPr>
              <a:t>Middle heart, Lack of discipline is evidence of being illegitimate, Heb 12:8</a:t>
            </a:r>
            <a:r>
              <a:rPr lang="en-US" sz="1200" dirty="0" smtClean="0">
                <a:solidFill>
                  <a:schemeClr val="tx1"/>
                </a:solidFill>
                <a:latin typeface="Times New Roman" panose="02020603050405020304" pitchFamily="18" charset="0"/>
                <a:cs typeface="Times New Roman" panose="02020603050405020304" pitchFamily="18" charset="0"/>
              </a:rPr>
              <a:t>. A father chastens only his own son. If you don’t receive discipline, then you are not his son but a bastard. There is a disconnect thru the middle of the heart, the kid getting his own way. </a:t>
            </a:r>
            <a:r>
              <a:rPr lang="en-US" sz="1200" u="sng" dirty="0" smtClean="0">
                <a:solidFill>
                  <a:schemeClr val="tx1"/>
                </a:solidFill>
                <a:latin typeface="Times New Roman" panose="02020603050405020304" pitchFamily="18" charset="0"/>
                <a:cs typeface="Times New Roman" panose="02020603050405020304" pitchFamily="18" charset="0"/>
              </a:rPr>
              <a:t>Bottom heart, Discipline trains the heart to stay focused, Heb 12:9-13</a:t>
            </a:r>
            <a:r>
              <a:rPr lang="en-US" sz="1200" dirty="0" smtClean="0">
                <a:solidFill>
                  <a:schemeClr val="tx1"/>
                </a:solidFill>
                <a:latin typeface="Times New Roman" panose="02020603050405020304" pitchFamily="18" charset="0"/>
                <a:cs typeface="Times New Roman" panose="02020603050405020304" pitchFamily="18" charset="0"/>
              </a:rPr>
              <a:t>. A disciplined life calls for hard training to perfect skill to reach the joy set before him. There’s no doubt, </a:t>
            </a:r>
            <a:r>
              <a:rPr lang="en-US" sz="1200" dirty="0">
                <a:solidFill>
                  <a:schemeClr val="tx1"/>
                </a:solidFill>
                <a:latin typeface="Times New Roman" panose="02020603050405020304" pitchFamily="18" charset="0"/>
                <a:cs typeface="Times New Roman" panose="02020603050405020304" pitchFamily="18" charset="0"/>
              </a:rPr>
              <a:t>t</a:t>
            </a:r>
            <a:r>
              <a:rPr lang="en-US" sz="1200" dirty="0" smtClean="0">
                <a:solidFill>
                  <a:schemeClr val="tx1"/>
                </a:solidFill>
                <a:latin typeface="Times New Roman" panose="02020603050405020304" pitchFamily="18" charset="0"/>
                <a:cs typeface="Times New Roman" panose="02020603050405020304" pitchFamily="18" charset="0"/>
              </a:rPr>
              <a:t>he runner has his eye on the goal. </a:t>
            </a:r>
            <a:endParaRPr lang="en-US" sz="1200" dirty="0">
              <a:solidFill>
                <a:schemeClr val="tx1"/>
              </a:solidFill>
              <a:latin typeface="Times New Roman" panose="02020603050405020304" pitchFamily="18" charset="0"/>
              <a:cs typeface="Times New Roman" panose="02020603050405020304" pitchFamily="18" charset="0"/>
            </a:endParaRPr>
          </a:p>
        </p:txBody>
      </p:sp>
      <p:sp>
        <p:nvSpPr>
          <p:cNvPr id="28" name="Rectangular Callout 27"/>
          <p:cNvSpPr/>
          <p:nvPr/>
        </p:nvSpPr>
        <p:spPr>
          <a:xfrm>
            <a:off x="0" y="1587400"/>
            <a:ext cx="3431970" cy="3430426"/>
          </a:xfrm>
          <a:prstGeom prst="wedgeRectCallout">
            <a:avLst>
              <a:gd name="adj1" fmla="val 71033"/>
              <a:gd name="adj2" fmla="val -18833"/>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sz="1200" dirty="0" smtClean="0">
                <a:solidFill>
                  <a:schemeClr val="tx1"/>
                </a:solidFill>
                <a:latin typeface="Times New Roman" panose="02020603050405020304" pitchFamily="18" charset="0"/>
                <a:cs typeface="Times New Roman" panose="02020603050405020304" pitchFamily="18" charset="0"/>
              </a:rPr>
              <a:t>2. </a:t>
            </a:r>
            <a:r>
              <a:rPr lang="en-US" sz="1200" u="sng" dirty="0">
                <a:solidFill>
                  <a:schemeClr val="tx1"/>
                </a:solidFill>
                <a:latin typeface="Times New Roman" panose="02020603050405020304" pitchFamily="18" charset="0"/>
                <a:cs typeface="Times New Roman" panose="02020603050405020304" pitchFamily="18" charset="0"/>
              </a:rPr>
              <a:t>Trials strengthen faith, Heb </a:t>
            </a:r>
            <a:r>
              <a:rPr lang="en-US" sz="1200" u="sng" dirty="0" smtClean="0">
                <a:solidFill>
                  <a:schemeClr val="tx1"/>
                </a:solidFill>
                <a:latin typeface="Times New Roman" panose="02020603050405020304" pitchFamily="18" charset="0"/>
                <a:cs typeface="Times New Roman" panose="02020603050405020304" pitchFamily="18" charset="0"/>
              </a:rPr>
              <a:t>12:1-3.</a:t>
            </a:r>
            <a:r>
              <a:rPr lang="en-US" sz="1200" dirty="0" smtClean="0">
                <a:solidFill>
                  <a:schemeClr val="tx1"/>
                </a:solidFill>
                <a:latin typeface="Times New Roman" panose="02020603050405020304" pitchFamily="18" charset="0"/>
                <a:cs typeface="Times New Roman" panose="02020603050405020304" pitchFamily="18" charset="0"/>
              </a:rPr>
              <a:t> The teaching narrative presents Christ as superior, the </a:t>
            </a:r>
            <a:r>
              <a:rPr lang="en-US" sz="1200" dirty="0">
                <a:solidFill>
                  <a:schemeClr val="tx1"/>
                </a:solidFill>
                <a:latin typeface="Times New Roman" panose="02020603050405020304" pitchFamily="18" charset="0"/>
                <a:cs typeface="Times New Roman" panose="02020603050405020304" pitchFamily="18" charset="0"/>
              </a:rPr>
              <a:t>faith </a:t>
            </a:r>
            <a:r>
              <a:rPr lang="en-US" sz="1200" dirty="0" smtClean="0">
                <a:solidFill>
                  <a:schemeClr val="tx1"/>
                </a:solidFill>
                <a:latin typeface="Times New Roman" panose="02020603050405020304" pitchFamily="18" charset="0"/>
                <a:cs typeface="Times New Roman" panose="02020603050405020304" pitchFamily="18" charset="0"/>
              </a:rPr>
              <a:t>narrative is strongly worded to increase the believer’s faith. The teaching narrative </a:t>
            </a:r>
            <a:r>
              <a:rPr lang="en-US" sz="1200" dirty="0">
                <a:solidFill>
                  <a:schemeClr val="tx1"/>
                </a:solidFill>
                <a:latin typeface="Times New Roman" panose="02020603050405020304" pitchFamily="18" charset="0"/>
                <a:cs typeface="Times New Roman" panose="02020603050405020304" pitchFamily="18" charset="0"/>
              </a:rPr>
              <a:t>and the faith </a:t>
            </a:r>
            <a:r>
              <a:rPr lang="en-US" sz="1200" dirty="0" smtClean="0">
                <a:solidFill>
                  <a:schemeClr val="tx1"/>
                </a:solidFill>
                <a:latin typeface="Times New Roman" panose="02020603050405020304" pitchFamily="18" charset="0"/>
                <a:cs typeface="Times New Roman" panose="02020603050405020304" pitchFamily="18" charset="0"/>
              </a:rPr>
              <a:t>narrative are parallel </a:t>
            </a:r>
            <a:r>
              <a:rPr lang="en-US" sz="1200" dirty="0">
                <a:solidFill>
                  <a:schemeClr val="tx1"/>
                </a:solidFill>
                <a:latin typeface="Times New Roman" panose="02020603050405020304" pitchFamily="18" charset="0"/>
                <a:cs typeface="Times New Roman" panose="02020603050405020304" pitchFamily="18" charset="0"/>
              </a:rPr>
              <a:t>in </a:t>
            </a:r>
            <a:r>
              <a:rPr lang="en-US" sz="1200" dirty="0" smtClean="0">
                <a:solidFill>
                  <a:schemeClr val="tx1"/>
                </a:solidFill>
                <a:latin typeface="Times New Roman" panose="02020603050405020304" pitchFamily="18" charset="0"/>
                <a:cs typeface="Times New Roman" panose="02020603050405020304" pitchFamily="18" charset="0"/>
              </a:rPr>
              <a:t>Heb </a:t>
            </a:r>
            <a:r>
              <a:rPr lang="en-US" sz="1200" dirty="0">
                <a:solidFill>
                  <a:schemeClr val="tx1"/>
                </a:solidFill>
                <a:latin typeface="Times New Roman" panose="02020603050405020304" pitchFamily="18" charset="0"/>
                <a:cs typeface="Times New Roman" panose="02020603050405020304" pitchFamily="18" charset="0"/>
              </a:rPr>
              <a:t>1-10, illustrated with 22 pictures. </a:t>
            </a:r>
            <a:r>
              <a:rPr lang="en-US" sz="1200" dirty="0" smtClean="0">
                <a:solidFill>
                  <a:schemeClr val="tx1"/>
                </a:solidFill>
                <a:latin typeface="Times New Roman" panose="02020603050405020304" pitchFamily="18" charset="0"/>
                <a:cs typeface="Times New Roman" panose="02020603050405020304" pitchFamily="18" charset="0"/>
              </a:rPr>
              <a:t>Jesus Christ is superior </a:t>
            </a:r>
            <a:r>
              <a:rPr lang="en-US" sz="1200" dirty="0">
                <a:solidFill>
                  <a:schemeClr val="tx1"/>
                </a:solidFill>
                <a:latin typeface="Times New Roman" panose="02020603050405020304" pitchFamily="18" charset="0"/>
                <a:cs typeface="Times New Roman" panose="02020603050405020304" pitchFamily="18" charset="0"/>
              </a:rPr>
              <a:t>and faith is the only way to go. One without the other is only half the story. Then the two </a:t>
            </a:r>
            <a:r>
              <a:rPr lang="en-US" sz="1200" dirty="0" smtClean="0">
                <a:solidFill>
                  <a:schemeClr val="tx1"/>
                </a:solidFill>
                <a:latin typeface="Times New Roman" panose="02020603050405020304" pitchFamily="18" charset="0"/>
                <a:cs typeface="Times New Roman" panose="02020603050405020304" pitchFamily="18" charset="0"/>
              </a:rPr>
              <a:t>combine </a:t>
            </a:r>
            <a:r>
              <a:rPr lang="en-US" sz="1200" dirty="0">
                <a:solidFill>
                  <a:schemeClr val="tx1"/>
                </a:solidFill>
                <a:latin typeface="Times New Roman" panose="02020603050405020304" pitchFamily="18" charset="0"/>
                <a:cs typeface="Times New Roman" panose="02020603050405020304" pitchFamily="18" charset="0"/>
              </a:rPr>
              <a:t>in Hebrews 11, illustrated with 5 pictures</a:t>
            </a:r>
            <a:r>
              <a:rPr lang="en-US" sz="1200" dirty="0" smtClean="0">
                <a:solidFill>
                  <a:schemeClr val="tx1"/>
                </a:solidFill>
                <a:latin typeface="Times New Roman" panose="02020603050405020304" pitchFamily="18" charset="0"/>
                <a:cs typeface="Times New Roman" panose="02020603050405020304" pitchFamily="18" charset="0"/>
              </a:rPr>
              <a:t>. </a:t>
            </a:r>
            <a:r>
              <a:rPr lang="en-US" sz="1200" dirty="0">
                <a:solidFill>
                  <a:schemeClr val="tx1"/>
                </a:solidFill>
                <a:latin typeface="Times New Roman" panose="02020603050405020304" pitchFamily="18" charset="0"/>
                <a:cs typeface="Times New Roman" panose="02020603050405020304" pitchFamily="18" charset="0"/>
              </a:rPr>
              <a:t>F</a:t>
            </a:r>
            <a:r>
              <a:rPr lang="en-US" sz="1200" dirty="0" smtClean="0">
                <a:solidFill>
                  <a:schemeClr val="tx1"/>
                </a:solidFill>
                <a:latin typeface="Times New Roman" panose="02020603050405020304" pitchFamily="18" charset="0"/>
                <a:cs typeface="Times New Roman" panose="02020603050405020304" pitchFamily="18" charset="0"/>
              </a:rPr>
              <a:t>aith </a:t>
            </a:r>
            <a:r>
              <a:rPr lang="en-US" sz="1200" dirty="0">
                <a:solidFill>
                  <a:schemeClr val="tx1"/>
                </a:solidFill>
                <a:latin typeface="Times New Roman" panose="02020603050405020304" pitchFamily="18" charset="0"/>
                <a:cs typeface="Times New Roman" panose="02020603050405020304" pitchFamily="18" charset="0"/>
              </a:rPr>
              <a:t>and doctrine go </a:t>
            </a:r>
            <a:r>
              <a:rPr lang="en-US" sz="1200" dirty="0" smtClean="0">
                <a:solidFill>
                  <a:schemeClr val="tx1"/>
                </a:solidFill>
                <a:latin typeface="Times New Roman" panose="02020603050405020304" pitchFamily="18" charset="0"/>
                <a:cs typeface="Times New Roman" panose="02020603050405020304" pitchFamily="18" charset="0"/>
              </a:rPr>
              <a:t>arm </a:t>
            </a:r>
            <a:r>
              <a:rPr lang="en-US" sz="1200" dirty="0">
                <a:solidFill>
                  <a:schemeClr val="tx1"/>
                </a:solidFill>
                <a:latin typeface="Times New Roman" panose="02020603050405020304" pitchFamily="18" charset="0"/>
                <a:cs typeface="Times New Roman" panose="02020603050405020304" pitchFamily="18" charset="0"/>
              </a:rPr>
              <a:t>in </a:t>
            </a:r>
            <a:r>
              <a:rPr lang="en-US" sz="1200" dirty="0" smtClean="0">
                <a:solidFill>
                  <a:schemeClr val="tx1"/>
                </a:solidFill>
                <a:latin typeface="Times New Roman" panose="02020603050405020304" pitchFamily="18" charset="0"/>
                <a:cs typeface="Times New Roman" panose="02020603050405020304" pitchFamily="18" charset="0"/>
              </a:rPr>
              <a:t>arm exhorting partakers in all things concerning life and godliness, </a:t>
            </a:r>
            <a:r>
              <a:rPr lang="en-US" sz="1200" dirty="0">
                <a:solidFill>
                  <a:schemeClr val="tx1"/>
                </a:solidFill>
                <a:latin typeface="Times New Roman" panose="02020603050405020304" pitchFamily="18" charset="0"/>
                <a:cs typeface="Times New Roman" panose="02020603050405020304" pitchFamily="18" charset="0"/>
              </a:rPr>
              <a:t>Heb 12-13, illustrated by 5 more pictures. </a:t>
            </a:r>
            <a:r>
              <a:rPr lang="en-US" sz="1200" dirty="0" smtClean="0">
                <a:solidFill>
                  <a:schemeClr val="tx1"/>
                </a:solidFill>
                <a:latin typeface="Times New Roman" panose="02020603050405020304" pitchFamily="18" charset="0"/>
                <a:cs typeface="Times New Roman" panose="02020603050405020304" pitchFamily="18" charset="0"/>
              </a:rPr>
              <a:t>Read about Jesus in the gospels to remove doubt and increase your faith. Any number of the 35 recorded </a:t>
            </a:r>
            <a:r>
              <a:rPr lang="en-US" sz="1200" dirty="0">
                <a:solidFill>
                  <a:schemeClr val="tx1"/>
                </a:solidFill>
                <a:latin typeface="Times New Roman" panose="02020603050405020304" pitchFamily="18" charset="0"/>
                <a:cs typeface="Times New Roman" panose="02020603050405020304" pitchFamily="18" charset="0"/>
              </a:rPr>
              <a:t>m</a:t>
            </a:r>
            <a:r>
              <a:rPr lang="en-US" sz="1200" dirty="0" smtClean="0">
                <a:solidFill>
                  <a:schemeClr val="tx1"/>
                </a:solidFill>
                <a:latin typeface="Times New Roman" panose="02020603050405020304" pitchFamily="18" charset="0"/>
                <a:cs typeface="Times New Roman" panose="02020603050405020304" pitchFamily="18" charset="0"/>
              </a:rPr>
              <a:t>iracles could have been used to illustrate faith. We have chosen Jesus walking on water because this miraculous sign was recorded to engender faith in men’s hearts, Mt 14:31; </a:t>
            </a:r>
            <a:r>
              <a:rPr lang="en-US" sz="1200" dirty="0" err="1" smtClean="0">
                <a:solidFill>
                  <a:schemeClr val="tx1"/>
                </a:solidFill>
                <a:latin typeface="Times New Roman" panose="02020603050405020304" pitchFamily="18" charset="0"/>
                <a:cs typeface="Times New Roman" panose="02020603050405020304" pitchFamily="18" charset="0"/>
              </a:rPr>
              <a:t>Jn</a:t>
            </a:r>
            <a:r>
              <a:rPr lang="en-US" sz="1200" dirty="0" smtClean="0">
                <a:solidFill>
                  <a:schemeClr val="tx1"/>
                </a:solidFill>
                <a:latin typeface="Times New Roman" panose="02020603050405020304" pitchFamily="18" charset="0"/>
                <a:cs typeface="Times New Roman" panose="02020603050405020304" pitchFamily="18" charset="0"/>
              </a:rPr>
              <a:t> 6:20; 20:30-31; Unger, </a:t>
            </a:r>
            <a:r>
              <a:rPr lang="en-US" sz="1200" u="sng" dirty="0" smtClean="0">
                <a:solidFill>
                  <a:schemeClr val="tx1"/>
                </a:solidFill>
                <a:latin typeface="Times New Roman" panose="02020603050405020304" pitchFamily="18" charset="0"/>
                <a:cs typeface="Times New Roman" panose="02020603050405020304" pitchFamily="18" charset="0"/>
              </a:rPr>
              <a:t>Bible Handbook</a:t>
            </a:r>
            <a:r>
              <a:rPr lang="en-US" sz="1200" dirty="0" smtClean="0">
                <a:solidFill>
                  <a:schemeClr val="tx1"/>
                </a:solidFill>
                <a:latin typeface="Times New Roman" panose="02020603050405020304" pitchFamily="18" charset="0"/>
                <a:cs typeface="Times New Roman" panose="02020603050405020304" pitchFamily="18" charset="0"/>
              </a:rPr>
              <a:t>, </a:t>
            </a:r>
            <a:r>
              <a:rPr lang="en-US" sz="1200" dirty="0">
                <a:solidFill>
                  <a:schemeClr val="tx1"/>
                </a:solidFill>
                <a:latin typeface="Times New Roman" panose="02020603050405020304" pitchFamily="18" charset="0"/>
                <a:cs typeface="Times New Roman" panose="02020603050405020304" pitchFamily="18" charset="0"/>
              </a:rPr>
              <a:t>p</a:t>
            </a:r>
            <a:r>
              <a:rPr lang="en-US" sz="1200" dirty="0" smtClean="0">
                <a:solidFill>
                  <a:schemeClr val="tx1"/>
                </a:solidFill>
                <a:latin typeface="Times New Roman" panose="02020603050405020304" pitchFamily="18" charset="0"/>
                <a:cs typeface="Times New Roman" panose="02020603050405020304" pitchFamily="18" charset="0"/>
              </a:rPr>
              <a:t> 422.</a:t>
            </a:r>
            <a:endParaRPr lang="en-US" sz="1200" dirty="0">
              <a:solidFill>
                <a:schemeClr val="tx1"/>
              </a:solidFill>
              <a:latin typeface="Times New Roman" panose="02020603050405020304" pitchFamily="18" charset="0"/>
              <a:cs typeface="Times New Roman" panose="02020603050405020304" pitchFamily="18" charset="0"/>
            </a:endParaRPr>
          </a:p>
        </p:txBody>
      </p:sp>
      <p:sp>
        <p:nvSpPr>
          <p:cNvPr id="33" name="Rectangular Callout 32"/>
          <p:cNvSpPr/>
          <p:nvPr/>
        </p:nvSpPr>
        <p:spPr>
          <a:xfrm>
            <a:off x="8823158" y="-1"/>
            <a:ext cx="3368842" cy="2819752"/>
          </a:xfrm>
          <a:prstGeom prst="wedgeRectCallout">
            <a:avLst>
              <a:gd name="adj1" fmla="val -86479"/>
              <a:gd name="adj2" fmla="val 9530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sz="1200" dirty="0" smtClean="0">
                <a:solidFill>
                  <a:schemeClr val="tx1"/>
                </a:solidFill>
                <a:latin typeface="Times New Roman" panose="02020603050405020304" pitchFamily="18" charset="0"/>
                <a:cs typeface="Times New Roman" panose="02020603050405020304" pitchFamily="18" charset="0"/>
              </a:rPr>
              <a:t>6. </a:t>
            </a:r>
            <a:r>
              <a:rPr lang="en-US" sz="1200" u="sng" dirty="0">
                <a:solidFill>
                  <a:schemeClr val="tx1"/>
                </a:solidFill>
                <a:latin typeface="Times New Roman" panose="02020603050405020304" pitchFamily="18" charset="0"/>
                <a:cs typeface="Times New Roman" panose="02020603050405020304" pitchFamily="18" charset="0"/>
              </a:rPr>
              <a:t>Bottom heart, Discipline trains the heart to stay focused, Heb </a:t>
            </a:r>
            <a:r>
              <a:rPr lang="en-US" sz="1200" u="sng" dirty="0" smtClean="0">
                <a:solidFill>
                  <a:schemeClr val="tx1"/>
                </a:solidFill>
                <a:latin typeface="Times New Roman" panose="02020603050405020304" pitchFamily="18" charset="0"/>
                <a:cs typeface="Times New Roman" panose="02020603050405020304" pitchFamily="18" charset="0"/>
              </a:rPr>
              <a:t>12:9-13</a:t>
            </a:r>
            <a:r>
              <a:rPr lang="en-US" sz="1200" dirty="0" smtClean="0">
                <a:solidFill>
                  <a:schemeClr val="tx1"/>
                </a:solidFill>
                <a:latin typeface="Times New Roman" panose="02020603050405020304" pitchFamily="18" charset="0"/>
                <a:cs typeface="Times New Roman" panose="02020603050405020304" pitchFamily="18" charset="0"/>
              </a:rPr>
              <a:t>. </a:t>
            </a:r>
            <a:r>
              <a:rPr lang="en-US" sz="1200" dirty="0">
                <a:solidFill>
                  <a:schemeClr val="tx1"/>
                </a:solidFill>
                <a:latin typeface="Times New Roman" panose="02020603050405020304" pitchFamily="18" charset="0"/>
                <a:cs typeface="Times New Roman" panose="02020603050405020304" pitchFamily="18" charset="0"/>
              </a:rPr>
              <a:t>A disciplined life calls for </a:t>
            </a:r>
            <a:r>
              <a:rPr lang="en-US" sz="1200" dirty="0" smtClean="0">
                <a:solidFill>
                  <a:schemeClr val="tx1"/>
                </a:solidFill>
                <a:latin typeface="Times New Roman" panose="02020603050405020304" pitchFamily="18" charset="0"/>
                <a:cs typeface="Times New Roman" panose="02020603050405020304" pitchFamily="18" charset="0"/>
              </a:rPr>
              <a:t>hard training to perfect the skill needed </a:t>
            </a:r>
            <a:r>
              <a:rPr lang="en-US" sz="1200" dirty="0">
                <a:solidFill>
                  <a:schemeClr val="tx1"/>
                </a:solidFill>
                <a:latin typeface="Times New Roman" panose="02020603050405020304" pitchFamily="18" charset="0"/>
                <a:cs typeface="Times New Roman" panose="02020603050405020304" pitchFamily="18" charset="0"/>
              </a:rPr>
              <a:t>to reach the joy set </a:t>
            </a:r>
            <a:r>
              <a:rPr lang="en-US" sz="1200" dirty="0" smtClean="0">
                <a:solidFill>
                  <a:schemeClr val="tx1"/>
                </a:solidFill>
                <a:latin typeface="Times New Roman" panose="02020603050405020304" pitchFamily="18" charset="0"/>
                <a:cs typeface="Times New Roman" panose="02020603050405020304" pitchFamily="18" charset="0"/>
              </a:rPr>
              <a:t>before </a:t>
            </a:r>
            <a:r>
              <a:rPr lang="en-US" sz="1200" dirty="0">
                <a:solidFill>
                  <a:schemeClr val="tx1"/>
                </a:solidFill>
                <a:latin typeface="Times New Roman" panose="02020603050405020304" pitchFamily="18" charset="0"/>
                <a:cs typeface="Times New Roman" panose="02020603050405020304" pitchFamily="18" charset="0"/>
              </a:rPr>
              <a:t>him. He is convinced that he is doing God’s will</a:t>
            </a:r>
            <a:r>
              <a:rPr lang="en-US" sz="1200" dirty="0" smtClean="0">
                <a:solidFill>
                  <a:schemeClr val="tx1"/>
                </a:solidFill>
                <a:latin typeface="Times New Roman" panose="02020603050405020304" pitchFamily="18" charset="0"/>
                <a:cs typeface="Times New Roman" panose="02020603050405020304" pitchFamily="18" charset="0"/>
              </a:rPr>
              <a:t>. Never mind the crowd behind him. His face is set like a flint Isa 50:7. He’s reaching toward the prize of the high calling of God in Christ Jesus</a:t>
            </a:r>
            <a:r>
              <a:rPr lang="en-US" sz="1200" dirty="0">
                <a:solidFill>
                  <a:schemeClr val="tx1"/>
                </a:solidFill>
                <a:latin typeface="Times New Roman" panose="02020603050405020304" pitchFamily="18" charset="0"/>
                <a:cs typeface="Times New Roman" panose="02020603050405020304" pitchFamily="18" charset="0"/>
              </a:rPr>
              <a:t>. What a contrast to the </a:t>
            </a:r>
            <a:r>
              <a:rPr lang="en-US" sz="1200" dirty="0" smtClean="0">
                <a:solidFill>
                  <a:schemeClr val="tx1"/>
                </a:solidFill>
                <a:latin typeface="Times New Roman" panose="02020603050405020304" pitchFamily="18" charset="0"/>
                <a:cs typeface="Times New Roman" panose="02020603050405020304" pitchFamily="18" charset="0"/>
              </a:rPr>
              <a:t>undisciplined James Dean </a:t>
            </a:r>
            <a:r>
              <a:rPr lang="en-US" sz="1200" i="1" dirty="0" smtClean="0">
                <a:solidFill>
                  <a:schemeClr val="tx1"/>
                </a:solidFill>
                <a:latin typeface="Times New Roman" panose="02020603050405020304" pitchFamily="18" charset="0"/>
                <a:cs typeface="Times New Roman" panose="02020603050405020304" pitchFamily="18" charset="0"/>
              </a:rPr>
              <a:t>East of Eden</a:t>
            </a:r>
            <a:r>
              <a:rPr lang="en-US" sz="1200" dirty="0" smtClean="0">
                <a:solidFill>
                  <a:schemeClr val="tx1"/>
                </a:solidFill>
                <a:latin typeface="Times New Roman" panose="02020603050405020304" pitchFamily="18" charset="0"/>
                <a:cs typeface="Times New Roman" panose="02020603050405020304" pitchFamily="18" charset="0"/>
              </a:rPr>
              <a:t> </a:t>
            </a:r>
            <a:r>
              <a:rPr lang="en-US" sz="1200" dirty="0">
                <a:solidFill>
                  <a:schemeClr val="tx1"/>
                </a:solidFill>
                <a:latin typeface="Times New Roman" panose="02020603050405020304" pitchFamily="18" charset="0"/>
                <a:cs typeface="Times New Roman" panose="02020603050405020304" pitchFamily="18" charset="0"/>
              </a:rPr>
              <a:t>pounding sand in the middle </a:t>
            </a:r>
            <a:r>
              <a:rPr lang="en-US" sz="1200" dirty="0" smtClean="0">
                <a:solidFill>
                  <a:schemeClr val="tx1"/>
                </a:solidFill>
                <a:latin typeface="Times New Roman" panose="02020603050405020304" pitchFamily="18" charset="0"/>
                <a:cs typeface="Times New Roman" panose="02020603050405020304" pitchFamily="18" charset="0"/>
              </a:rPr>
              <a:t>heart</a:t>
            </a:r>
            <a:r>
              <a:rPr lang="en-US" sz="1200" dirty="0">
                <a:solidFill>
                  <a:schemeClr val="tx1"/>
                </a:solidFill>
                <a:latin typeface="Times New Roman" panose="02020603050405020304" pitchFamily="18" charset="0"/>
                <a:cs typeface="Times New Roman" panose="02020603050405020304" pitchFamily="18" charset="0"/>
              </a:rPr>
              <a:t>;</a:t>
            </a:r>
            <a:r>
              <a:rPr lang="en-US" sz="1200" dirty="0" smtClean="0">
                <a:solidFill>
                  <a:schemeClr val="tx1"/>
                </a:solidFill>
                <a:latin typeface="Times New Roman" panose="02020603050405020304" pitchFamily="18" charset="0"/>
                <a:cs typeface="Times New Roman" panose="02020603050405020304" pitchFamily="18" charset="0"/>
              </a:rPr>
              <a:t> </a:t>
            </a:r>
            <a:r>
              <a:rPr lang="en-US" sz="1200" i="1" dirty="0">
                <a:solidFill>
                  <a:schemeClr val="tx1"/>
                </a:solidFill>
                <a:latin typeface="Times New Roman" panose="02020603050405020304" pitchFamily="18" charset="0"/>
                <a:cs typeface="Times New Roman" panose="02020603050405020304" pitchFamily="18" charset="0"/>
              </a:rPr>
              <a:t>m</a:t>
            </a:r>
            <a:r>
              <a:rPr lang="en-US" sz="1200" i="1" dirty="0" smtClean="0">
                <a:solidFill>
                  <a:schemeClr val="tx1"/>
                </a:solidFill>
                <a:latin typeface="Times New Roman" panose="02020603050405020304" pitchFamily="18" charset="0"/>
                <a:cs typeface="Times New Roman" panose="02020603050405020304" pitchFamily="18" charset="0"/>
              </a:rPr>
              <a:t>y father doesn’t understand me.</a:t>
            </a:r>
            <a:r>
              <a:rPr lang="en-US" sz="1200" dirty="0" smtClean="0">
                <a:solidFill>
                  <a:schemeClr val="tx1"/>
                </a:solidFill>
                <a:latin typeface="Times New Roman" panose="02020603050405020304" pitchFamily="18" charset="0"/>
                <a:cs typeface="Times New Roman" panose="02020603050405020304" pitchFamily="18" charset="0"/>
              </a:rPr>
              <a:t> Let the judge and the jury make hurl their comments as Faithful travels a straight path through Vanity Fair. We buy the truth! Behind him jeer the same mixed multitude of Moses’ day, still hanging around to hinder Christian in his pilgrimage, Ex 12:38. </a:t>
            </a:r>
          </a:p>
        </p:txBody>
      </p:sp>
      <p:sp>
        <p:nvSpPr>
          <p:cNvPr id="34" name="Rectangular Callout 33"/>
          <p:cNvSpPr/>
          <p:nvPr/>
        </p:nvSpPr>
        <p:spPr>
          <a:xfrm>
            <a:off x="0" y="5110265"/>
            <a:ext cx="6160492" cy="1735861"/>
          </a:xfrm>
          <a:prstGeom prst="wedgeRectCallout">
            <a:avLst>
              <a:gd name="adj1" fmla="val 29467"/>
              <a:gd name="adj2" fmla="val -122428"/>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sz="1200" dirty="0" smtClean="0">
                <a:solidFill>
                  <a:schemeClr val="tx1"/>
                </a:solidFill>
                <a:latin typeface="Times New Roman" panose="02020603050405020304" pitchFamily="18" charset="0"/>
                <a:cs typeface="Times New Roman" panose="02020603050405020304" pitchFamily="18" charset="0"/>
              </a:rPr>
              <a:t>3. </a:t>
            </a:r>
            <a:r>
              <a:rPr lang="en-US" sz="1200" u="sng" dirty="0" smtClean="0">
                <a:solidFill>
                  <a:schemeClr val="tx1"/>
                </a:solidFill>
                <a:latin typeface="Times New Roman" panose="02020603050405020304" pitchFamily="18" charset="0"/>
                <a:cs typeface="Times New Roman" panose="02020603050405020304" pitchFamily="18" charset="0"/>
              </a:rPr>
              <a:t>Chastening engenders faith in the heart, </a:t>
            </a:r>
            <a:r>
              <a:rPr lang="en-US" sz="1200" u="sng" dirty="0">
                <a:solidFill>
                  <a:schemeClr val="tx1"/>
                </a:solidFill>
                <a:latin typeface="Times New Roman" panose="02020603050405020304" pitchFamily="18" charset="0"/>
                <a:cs typeface="Times New Roman" panose="02020603050405020304" pitchFamily="18" charset="0"/>
              </a:rPr>
              <a:t>Peter, Heb </a:t>
            </a:r>
            <a:r>
              <a:rPr lang="en-US" sz="1200" u="sng" dirty="0" smtClean="0">
                <a:solidFill>
                  <a:schemeClr val="tx1"/>
                </a:solidFill>
                <a:latin typeface="Times New Roman" panose="02020603050405020304" pitchFamily="18" charset="0"/>
                <a:cs typeface="Times New Roman" panose="02020603050405020304" pitchFamily="18" charset="0"/>
              </a:rPr>
              <a:t>12:1-4</a:t>
            </a:r>
            <a:r>
              <a:rPr lang="en-US" sz="1200" dirty="0" smtClean="0">
                <a:solidFill>
                  <a:schemeClr val="tx1"/>
                </a:solidFill>
                <a:latin typeface="Times New Roman" panose="02020603050405020304" pitchFamily="18" charset="0"/>
                <a:cs typeface="Times New Roman" panose="02020603050405020304" pitchFamily="18" charset="0"/>
              </a:rPr>
              <a:t>. All the men of faith endured trials, Heb 11. Yet our Lord went through more suffering than they did. Consider how Jesus gained the victory. He kept the eye of faith upon the joy that was set before Him, Ps 16:8-10. Jesus taught Peter to keep his eyes on Him, Mt 14:22-33. When he looked at the sea and saw the wind, he began to sink. Doubt made his faith fail. The storms of life are not easy but they are necessary. They teach us to trust in the LORD will all your heart, no matter the circumstance. Jesus has left us and has gone back to heaven. He sent the Holy Spirit to teach us to love and trust God. Keep your eye of faith looking always unto Jesus. And immediately the boat was at land, to the place they were going, </a:t>
            </a:r>
            <a:r>
              <a:rPr lang="en-US" sz="1200" dirty="0" err="1" smtClean="0">
                <a:solidFill>
                  <a:schemeClr val="tx1"/>
                </a:solidFill>
                <a:latin typeface="Times New Roman" panose="02020603050405020304" pitchFamily="18" charset="0"/>
                <a:cs typeface="Times New Roman" panose="02020603050405020304" pitchFamily="18" charset="0"/>
              </a:rPr>
              <a:t>Jn</a:t>
            </a:r>
            <a:r>
              <a:rPr lang="en-US" sz="1200" dirty="0" smtClean="0">
                <a:solidFill>
                  <a:schemeClr val="tx1"/>
                </a:solidFill>
                <a:latin typeface="Times New Roman" panose="02020603050405020304" pitchFamily="18" charset="0"/>
                <a:cs typeface="Times New Roman" panose="02020603050405020304" pitchFamily="18" charset="0"/>
              </a:rPr>
              <a:t> 6:21.  </a:t>
            </a:r>
            <a:endParaRPr lang="en-US" sz="1200" dirty="0">
              <a:solidFill>
                <a:schemeClr val="tx1"/>
              </a:solidFill>
              <a:latin typeface="Times New Roman" panose="02020603050405020304" pitchFamily="18" charset="0"/>
              <a:cs typeface="Times New Roman" panose="02020603050405020304" pitchFamily="18" charset="0"/>
            </a:endParaRPr>
          </a:p>
        </p:txBody>
      </p:sp>
      <p:sp>
        <p:nvSpPr>
          <p:cNvPr id="13" name="Rectangular Callout 12"/>
          <p:cNvSpPr/>
          <p:nvPr/>
        </p:nvSpPr>
        <p:spPr>
          <a:xfrm>
            <a:off x="8823158" y="2918128"/>
            <a:ext cx="3368843" cy="2105635"/>
          </a:xfrm>
          <a:prstGeom prst="wedgeRectCallout">
            <a:avLst>
              <a:gd name="adj1" fmla="val -87524"/>
              <a:gd name="adj2" fmla="val -4617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sz="1200" dirty="0" smtClean="0">
                <a:solidFill>
                  <a:schemeClr val="tx1"/>
                </a:solidFill>
                <a:latin typeface="Times New Roman" panose="02020603050405020304" pitchFamily="18" charset="0"/>
                <a:cs typeface="Times New Roman" panose="02020603050405020304" pitchFamily="18" charset="0"/>
              </a:rPr>
              <a:t>5. </a:t>
            </a:r>
            <a:r>
              <a:rPr lang="en-US" sz="1200" u="sng" dirty="0">
                <a:solidFill>
                  <a:schemeClr val="tx1"/>
                </a:solidFill>
                <a:latin typeface="Times New Roman" panose="02020603050405020304" pitchFamily="18" charset="0"/>
                <a:cs typeface="Times New Roman" panose="02020603050405020304" pitchFamily="18" charset="0"/>
              </a:rPr>
              <a:t>Middle heart, Lack of discipline is evidence of being illegitimate, Heb 12:8</a:t>
            </a:r>
            <a:r>
              <a:rPr lang="en-US" sz="1200" dirty="0" smtClean="0">
                <a:solidFill>
                  <a:schemeClr val="tx1"/>
                </a:solidFill>
                <a:latin typeface="Times New Roman" panose="02020603050405020304" pitchFamily="18" charset="0"/>
                <a:cs typeface="Times New Roman" panose="02020603050405020304" pitchFamily="18" charset="0"/>
              </a:rPr>
              <a:t>.</a:t>
            </a:r>
            <a:r>
              <a:rPr lang="en-US" sz="1200" dirty="0">
                <a:solidFill>
                  <a:schemeClr val="tx1"/>
                </a:solidFill>
                <a:latin typeface="Times New Roman" panose="02020603050405020304" pitchFamily="18" charset="0"/>
                <a:cs typeface="Times New Roman" panose="02020603050405020304" pitchFamily="18" charset="0"/>
              </a:rPr>
              <a:t> A father chastens only his own sons</a:t>
            </a:r>
            <a:r>
              <a:rPr lang="en-US" sz="1200" dirty="0" smtClean="0">
                <a:solidFill>
                  <a:schemeClr val="tx1"/>
                </a:solidFill>
                <a:latin typeface="Times New Roman" panose="02020603050405020304" pitchFamily="18" charset="0"/>
                <a:cs typeface="Times New Roman" panose="02020603050405020304" pitchFamily="18" charset="0"/>
              </a:rPr>
              <a:t>. Those not punished loose out on their inheritance and are subject to severe judgment by the Lord for their disloyalty. The heart is split down the middle, a disconnect exists between them. His arms show that he really doesn’t have a purpose in life. Frustrated, bitter, he finds himself up against a wall. He thinks he’s free but he’s really penned up by his own narcissistic self will. </a:t>
            </a:r>
            <a:r>
              <a:rPr lang="en-US" sz="1200" dirty="0">
                <a:solidFill>
                  <a:schemeClr val="tx1"/>
                </a:solidFill>
                <a:latin typeface="Times New Roman" panose="02020603050405020304" pitchFamily="18" charset="0"/>
                <a:cs typeface="Times New Roman" panose="02020603050405020304" pitchFamily="18" charset="0"/>
              </a:rPr>
              <a:t>He who rejects child-training often ends up on the jailhouse roster.</a:t>
            </a:r>
          </a:p>
        </p:txBody>
      </p:sp>
      <p:sp>
        <p:nvSpPr>
          <p:cNvPr id="15" name="Rectangular Callout 14"/>
          <p:cNvSpPr/>
          <p:nvPr/>
        </p:nvSpPr>
        <p:spPr>
          <a:xfrm>
            <a:off x="6312892" y="5122140"/>
            <a:ext cx="5879107" cy="1735860"/>
          </a:xfrm>
          <a:prstGeom prst="wedgeRectCallout">
            <a:avLst>
              <a:gd name="adj1" fmla="val -48665"/>
              <a:gd name="adj2" fmla="val -194836"/>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sz="1200" dirty="0" smtClean="0">
                <a:solidFill>
                  <a:schemeClr val="tx1"/>
                </a:solidFill>
                <a:latin typeface="Times New Roman" panose="02020603050405020304" pitchFamily="18" charset="0"/>
                <a:cs typeface="Times New Roman" panose="02020603050405020304" pitchFamily="18" charset="0"/>
              </a:rPr>
              <a:t>4. </a:t>
            </a:r>
            <a:r>
              <a:rPr lang="en-US" sz="1200" u="sng" dirty="0">
                <a:solidFill>
                  <a:schemeClr val="tx1"/>
                </a:solidFill>
                <a:latin typeface="Times New Roman" panose="02020603050405020304" pitchFamily="18" charset="0"/>
                <a:cs typeface="Times New Roman" panose="02020603050405020304" pitchFamily="18" charset="0"/>
              </a:rPr>
              <a:t>Top heart, Discipline </a:t>
            </a:r>
            <a:r>
              <a:rPr lang="en-US" sz="1200" u="sng" dirty="0" smtClean="0">
                <a:solidFill>
                  <a:schemeClr val="tx1"/>
                </a:solidFill>
                <a:latin typeface="Times New Roman" panose="02020603050405020304" pitchFamily="18" charset="0"/>
                <a:cs typeface="Times New Roman" panose="02020603050405020304" pitchFamily="18" charset="0"/>
              </a:rPr>
              <a:t>is </a:t>
            </a:r>
            <a:r>
              <a:rPr lang="en-US" sz="1200" u="sng" dirty="0">
                <a:solidFill>
                  <a:schemeClr val="tx1"/>
                </a:solidFill>
                <a:latin typeface="Times New Roman" panose="02020603050405020304" pitchFamily="18" charset="0"/>
                <a:cs typeface="Times New Roman" panose="02020603050405020304" pitchFamily="18" charset="0"/>
              </a:rPr>
              <a:t>evidence of a father’s love, Heb 12:5-7</a:t>
            </a:r>
            <a:r>
              <a:rPr lang="en-US" sz="1200" dirty="0">
                <a:solidFill>
                  <a:schemeClr val="tx1"/>
                </a:solidFill>
                <a:latin typeface="Times New Roman" panose="02020603050405020304" pitchFamily="18" charset="0"/>
                <a:cs typeface="Times New Roman" panose="02020603050405020304" pitchFamily="18" charset="0"/>
              </a:rPr>
              <a:t>. Child training is an exercise that flows from the father’s heart to the son’s </a:t>
            </a:r>
            <a:r>
              <a:rPr lang="en-US" sz="1200" dirty="0" smtClean="0">
                <a:solidFill>
                  <a:schemeClr val="tx1"/>
                </a:solidFill>
                <a:latin typeface="Times New Roman" panose="02020603050405020304" pitchFamily="18" charset="0"/>
                <a:cs typeface="Times New Roman" panose="02020603050405020304" pitchFamily="18" charset="0"/>
              </a:rPr>
              <a:t>heart as proof of </a:t>
            </a:r>
            <a:r>
              <a:rPr lang="en-US" sz="1200" dirty="0" err="1" smtClean="0">
                <a:solidFill>
                  <a:schemeClr val="tx1"/>
                </a:solidFill>
                <a:latin typeface="Times New Roman" panose="02020603050405020304" pitchFamily="18" charset="0"/>
                <a:cs typeface="Times New Roman" panose="02020603050405020304" pitchFamily="18" charset="0"/>
              </a:rPr>
              <a:t>sonship</a:t>
            </a:r>
            <a:r>
              <a:rPr lang="en-US" sz="1200" dirty="0" smtClean="0">
                <a:solidFill>
                  <a:schemeClr val="tx1"/>
                </a:solidFill>
                <a:latin typeface="Times New Roman" panose="02020603050405020304" pitchFamily="18" charset="0"/>
                <a:cs typeface="Times New Roman" panose="02020603050405020304" pitchFamily="18" charset="0"/>
              </a:rPr>
              <a:t>. Divine discipline is evidence of divine love Prov 3:11-12. The father is being taught by the Holy Spirit in righteousness, he has his Bible open, 1 Tim 3:16-17. The son, holding the scales, is assured that the law of the LORD is perfect Ps 19:6-14, being equipped for every good work, Prov 3:11-12, Heb 13:21.</a:t>
            </a:r>
            <a:endParaRPr lang="en-US" sz="12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4354867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3239902" y="1502045"/>
            <a:ext cx="5604321" cy="3513576"/>
          </a:xfrm>
          <a:prstGeom prst="rect">
            <a:avLst/>
          </a:prstGeom>
          <a:noFill/>
          <a:extLst>
            <a:ext uri="{909E8E84-426E-40DD-AFC4-6F175D3DCCD1}">
              <a14:hiddenFill xmlns:a14="http://schemas.microsoft.com/office/drawing/2010/main">
                <a:solidFill>
                  <a:srgbClr val="FFFFFF"/>
                </a:solidFill>
              </a14:hiddenFill>
            </a:ext>
          </a:extLst>
        </p:spPr>
      </p:pic>
      <p:sp>
        <p:nvSpPr>
          <p:cNvPr id="27" name="Rectangular Callout 26"/>
          <p:cNvSpPr/>
          <p:nvPr/>
        </p:nvSpPr>
        <p:spPr>
          <a:xfrm>
            <a:off x="0" y="-12881"/>
            <a:ext cx="8742556" cy="1473806"/>
          </a:xfrm>
          <a:prstGeom prst="wedgeRectCallout">
            <a:avLst>
              <a:gd name="adj1" fmla="val -2937"/>
              <a:gd name="adj2" fmla="val 90444"/>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tabLst>
                <a:tab pos="2292350" algn="l"/>
              </a:tabLst>
            </a:pPr>
            <a:r>
              <a:rPr lang="en-US" sz="1200" dirty="0" smtClean="0">
                <a:solidFill>
                  <a:schemeClr val="tx1"/>
                </a:solidFill>
                <a:latin typeface="Times New Roman" panose="02020603050405020304" pitchFamily="18" charset="0"/>
                <a:cs typeface="Times New Roman" panose="02020603050405020304" pitchFamily="18" charset="0"/>
              </a:rPr>
              <a:t>1. Based on, Heb 1:4-14</a:t>
            </a:r>
            <a:r>
              <a:rPr lang="en-US" sz="1200" dirty="0">
                <a:solidFill>
                  <a:schemeClr val="tx1"/>
                </a:solidFill>
                <a:latin typeface="Times New Roman" panose="02020603050405020304" pitchFamily="18" charset="0"/>
                <a:cs typeface="Times New Roman" panose="02020603050405020304" pitchFamily="18" charset="0"/>
              </a:rPr>
              <a:t>. </a:t>
            </a:r>
            <a:r>
              <a:rPr lang="en-US" sz="1200" u="sng" dirty="0" smtClean="0">
                <a:solidFill>
                  <a:schemeClr val="tx1"/>
                </a:solidFill>
                <a:latin typeface="Times New Roman" panose="02020603050405020304" pitchFamily="18" charset="0"/>
                <a:cs typeface="Times New Roman" panose="02020603050405020304" pitchFamily="18" charset="0"/>
              </a:rPr>
              <a:t>Christ the </a:t>
            </a:r>
            <a:r>
              <a:rPr lang="en-US" sz="1200" b="1" u="sng" dirty="0" smtClean="0">
                <a:solidFill>
                  <a:schemeClr val="tx1"/>
                </a:solidFill>
                <a:latin typeface="Times New Roman" panose="02020603050405020304" pitchFamily="18" charset="0"/>
                <a:cs typeface="Times New Roman" panose="02020603050405020304" pitchFamily="18" charset="0"/>
              </a:rPr>
              <a:t>Son</a:t>
            </a:r>
            <a:r>
              <a:rPr lang="en-US" sz="1200" u="sng" dirty="0" smtClean="0">
                <a:solidFill>
                  <a:schemeClr val="tx1"/>
                </a:solidFill>
                <a:latin typeface="Times New Roman" panose="02020603050405020304" pitchFamily="18" charset="0"/>
                <a:cs typeface="Times New Roman" panose="02020603050405020304" pitchFamily="18" charset="0"/>
              </a:rPr>
              <a:t> </a:t>
            </a:r>
            <a:r>
              <a:rPr lang="en-US" sz="1200" u="sng" dirty="0">
                <a:solidFill>
                  <a:schemeClr val="tx1"/>
                </a:solidFill>
                <a:latin typeface="Times New Roman" panose="02020603050405020304" pitchFamily="18" charset="0"/>
                <a:cs typeface="Times New Roman" panose="02020603050405020304" pitchFamily="18" charset="0"/>
              </a:rPr>
              <a:t>is better than the </a:t>
            </a:r>
            <a:r>
              <a:rPr lang="en-US" sz="1200" u="sng" dirty="0" smtClean="0">
                <a:solidFill>
                  <a:schemeClr val="tx1"/>
                </a:solidFill>
                <a:latin typeface="Times New Roman" panose="02020603050405020304" pitchFamily="18" charset="0"/>
                <a:cs typeface="Times New Roman" panose="02020603050405020304" pitchFamily="18" charset="0"/>
              </a:rPr>
              <a:t>angels</a:t>
            </a:r>
            <a:r>
              <a:rPr lang="en-US" sz="1200" dirty="0" smtClean="0">
                <a:solidFill>
                  <a:schemeClr val="tx1"/>
                </a:solidFill>
                <a:latin typeface="Times New Roman" panose="02020603050405020304" pitchFamily="18" charset="0"/>
                <a:cs typeface="Times New Roman" panose="02020603050405020304" pitchFamily="18" charset="0"/>
              </a:rPr>
              <a:t>. </a:t>
            </a:r>
            <a:r>
              <a:rPr lang="en-US" sz="1200" dirty="0">
                <a:solidFill>
                  <a:schemeClr val="tx1"/>
                </a:solidFill>
                <a:latin typeface="Times New Roman" panose="02020603050405020304" pitchFamily="18" charset="0"/>
                <a:cs typeface="Times New Roman" panose="02020603050405020304" pitchFamily="18" charset="0"/>
              </a:rPr>
              <a:t>Jewish </a:t>
            </a:r>
            <a:r>
              <a:rPr lang="en-US" sz="1200" dirty="0" smtClean="0">
                <a:solidFill>
                  <a:schemeClr val="tx1"/>
                </a:solidFill>
                <a:latin typeface="Times New Roman" panose="02020603050405020304" pitchFamily="18" charset="0"/>
                <a:cs typeface="Times New Roman" panose="02020603050405020304" pitchFamily="18" charset="0"/>
              </a:rPr>
              <a:t>tradition </a:t>
            </a:r>
            <a:r>
              <a:rPr lang="en-US" sz="1200" dirty="0">
                <a:solidFill>
                  <a:schemeClr val="tx1"/>
                </a:solidFill>
                <a:latin typeface="Times New Roman" panose="02020603050405020304" pitchFamily="18" charset="0"/>
                <a:cs typeface="Times New Roman" panose="02020603050405020304" pitchFamily="18" charset="0"/>
              </a:rPr>
              <a:t>placed authority on the activity </a:t>
            </a:r>
            <a:r>
              <a:rPr lang="en-US" sz="1200" dirty="0" smtClean="0">
                <a:solidFill>
                  <a:schemeClr val="tx1"/>
                </a:solidFill>
                <a:latin typeface="Times New Roman" panose="02020603050405020304" pitchFamily="18" charset="0"/>
                <a:cs typeface="Times New Roman" panose="02020603050405020304" pitchFamily="18" charset="0"/>
              </a:rPr>
              <a:t>of angels. As a result Christian Jews were being washed away from Christ Heb 2:1. The author asserts that, like Abraham, our authority is anchored in the very being of God as revealed in the Bible Heb 1:2-3; 6:13-20. Thus the main feature of the painting is a scroll. The writer to the Hebrews cites Scripture, not experience, as authoritative in refuting the Judaizes. He explains six ministries where Christ the Son is superior to the angels. That’s why the scroll has six </a:t>
            </a:r>
            <a:r>
              <a:rPr lang="en-US" sz="1200" dirty="0">
                <a:solidFill>
                  <a:schemeClr val="tx1"/>
                </a:solidFill>
                <a:latin typeface="Times New Roman" panose="02020603050405020304" pitchFamily="18" charset="0"/>
                <a:cs typeface="Times New Roman" panose="02020603050405020304" pitchFamily="18" charset="0"/>
              </a:rPr>
              <a:t>vellum skins sewn </a:t>
            </a:r>
            <a:r>
              <a:rPr lang="en-US" sz="1200" dirty="0" smtClean="0">
                <a:solidFill>
                  <a:schemeClr val="tx1"/>
                </a:solidFill>
                <a:latin typeface="Times New Roman" panose="02020603050405020304" pitchFamily="18" charset="0"/>
                <a:cs typeface="Times New Roman" panose="02020603050405020304" pitchFamily="18" charset="0"/>
              </a:rPr>
              <a:t>together. </a:t>
            </a:r>
            <a:r>
              <a:rPr lang="en-US" sz="1200" u="sng" dirty="0" smtClean="0">
                <a:solidFill>
                  <a:schemeClr val="tx1"/>
                </a:solidFill>
                <a:latin typeface="Times New Roman" panose="02020603050405020304" pitchFamily="18" charset="0"/>
                <a:cs typeface="Times New Roman" panose="02020603050405020304" pitchFamily="18" charset="0"/>
              </a:rPr>
              <a:t>Angels are ministering spirits Heb 1:14</a:t>
            </a:r>
            <a:r>
              <a:rPr lang="en-US" sz="1200" dirty="0" smtClean="0">
                <a:solidFill>
                  <a:schemeClr val="tx1"/>
                </a:solidFill>
                <a:latin typeface="Times New Roman" panose="02020603050405020304" pitchFamily="18" charset="0"/>
                <a:cs typeface="Times New Roman" panose="02020603050405020304" pitchFamily="18" charset="0"/>
              </a:rPr>
              <a:t>. On the top of the picture, </a:t>
            </a:r>
            <a:r>
              <a:rPr lang="en-US" sz="1200" dirty="0">
                <a:solidFill>
                  <a:schemeClr val="tx1"/>
                </a:solidFill>
                <a:latin typeface="Times New Roman" panose="02020603050405020304" pitchFamily="18" charset="0"/>
                <a:cs typeface="Times New Roman" panose="02020603050405020304" pitchFamily="18" charset="0"/>
              </a:rPr>
              <a:t>e</a:t>
            </a:r>
            <a:r>
              <a:rPr lang="en-US" sz="1200" dirty="0" smtClean="0">
                <a:solidFill>
                  <a:schemeClr val="tx1"/>
                </a:solidFill>
                <a:latin typeface="Times New Roman" panose="02020603050405020304" pitchFamily="18" charset="0"/>
                <a:cs typeface="Times New Roman" panose="02020603050405020304" pitchFamily="18" charset="0"/>
              </a:rPr>
              <a:t>ncircled within the scroll, are four appearances of angels serving the Son. </a:t>
            </a:r>
            <a:r>
              <a:rPr lang="en-US" sz="1200" dirty="0">
                <a:solidFill>
                  <a:schemeClr val="tx1"/>
                </a:solidFill>
                <a:latin typeface="Times New Roman" panose="02020603050405020304" pitchFamily="18" charset="0"/>
                <a:cs typeface="Times New Roman" panose="02020603050405020304" pitchFamily="18" charset="0"/>
              </a:rPr>
              <a:t>That angels are present </a:t>
            </a:r>
            <a:r>
              <a:rPr lang="en-US" sz="1200" dirty="0" smtClean="0">
                <a:solidFill>
                  <a:schemeClr val="tx1"/>
                </a:solidFill>
                <a:latin typeface="Times New Roman" panose="02020603050405020304" pitchFamily="18" charset="0"/>
                <a:cs typeface="Times New Roman" panose="02020603050405020304" pitchFamily="18" charset="0"/>
              </a:rPr>
              <a:t>is exciting </a:t>
            </a:r>
            <a:r>
              <a:rPr lang="en-US" sz="1200" dirty="0">
                <a:solidFill>
                  <a:schemeClr val="tx1"/>
                </a:solidFill>
                <a:latin typeface="Times New Roman" panose="02020603050405020304" pitchFamily="18" charset="0"/>
                <a:cs typeface="Times New Roman" panose="02020603050405020304" pitchFamily="18" charset="0"/>
              </a:rPr>
              <a:t>but their presence and </a:t>
            </a:r>
            <a:r>
              <a:rPr lang="en-US" sz="1200" dirty="0" smtClean="0">
                <a:solidFill>
                  <a:schemeClr val="tx1"/>
                </a:solidFill>
                <a:latin typeface="Times New Roman" panose="02020603050405020304" pitchFamily="18" charset="0"/>
                <a:cs typeface="Times New Roman" panose="02020603050405020304" pitchFamily="18" charset="0"/>
              </a:rPr>
              <a:t>activity is subject to the authority of Christ the Son. That’s why the angels are confined within the limits of the scroll. What we know about angels we learn from the Bible, not human reasoning or experience, Ryrie, </a:t>
            </a:r>
            <a:r>
              <a:rPr lang="en-US" sz="1200" u="sng" dirty="0" smtClean="0">
                <a:solidFill>
                  <a:schemeClr val="tx1"/>
                </a:solidFill>
                <a:latin typeface="Times New Roman" panose="02020603050405020304" pitchFamily="18" charset="0"/>
                <a:cs typeface="Times New Roman" panose="02020603050405020304" pitchFamily="18" charset="0"/>
              </a:rPr>
              <a:t>Basic Theology</a:t>
            </a:r>
            <a:r>
              <a:rPr lang="en-US" sz="1200" dirty="0" smtClean="0">
                <a:solidFill>
                  <a:schemeClr val="tx1"/>
                </a:solidFill>
                <a:latin typeface="Times New Roman" panose="02020603050405020304" pitchFamily="18" charset="0"/>
                <a:cs typeface="Times New Roman" panose="02020603050405020304" pitchFamily="18" charset="0"/>
              </a:rPr>
              <a:t> 137ff. The Son has spoken and his word is final. He does not stutter.</a:t>
            </a:r>
            <a:endParaRPr lang="en-US" sz="1200" dirty="0">
              <a:solidFill>
                <a:schemeClr val="tx1"/>
              </a:solidFill>
              <a:latin typeface="Times New Roman" panose="02020603050405020304" pitchFamily="18" charset="0"/>
              <a:cs typeface="Times New Roman" panose="02020603050405020304" pitchFamily="18" charset="0"/>
            </a:endParaRPr>
          </a:p>
        </p:txBody>
      </p:sp>
      <p:sp>
        <p:nvSpPr>
          <p:cNvPr id="28" name="Rectangular Callout 27"/>
          <p:cNvSpPr/>
          <p:nvPr/>
        </p:nvSpPr>
        <p:spPr>
          <a:xfrm>
            <a:off x="0" y="1527835"/>
            <a:ext cx="3139940" cy="1428307"/>
          </a:xfrm>
          <a:prstGeom prst="wedgeRectCallout">
            <a:avLst>
              <a:gd name="adj1" fmla="val 172498"/>
              <a:gd name="adj2" fmla="val 10804"/>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sz="1200" dirty="0">
                <a:solidFill>
                  <a:schemeClr val="tx1"/>
                </a:solidFill>
                <a:latin typeface="Times New Roman" panose="02020603050405020304" pitchFamily="18" charset="0"/>
                <a:cs typeface="Times New Roman" panose="02020603050405020304" pitchFamily="18" charset="0"/>
              </a:rPr>
              <a:t>6</a:t>
            </a:r>
            <a:r>
              <a:rPr lang="en-US" sz="1200" dirty="0" smtClean="0">
                <a:solidFill>
                  <a:schemeClr val="tx1"/>
                </a:solidFill>
                <a:latin typeface="Times New Roman" panose="02020603050405020304" pitchFamily="18" charset="0"/>
                <a:cs typeface="Times New Roman" panose="02020603050405020304" pitchFamily="18" charset="0"/>
              </a:rPr>
              <a:t>. </a:t>
            </a:r>
            <a:r>
              <a:rPr lang="en-US" sz="1200" dirty="0">
                <a:solidFill>
                  <a:schemeClr val="tx1"/>
                </a:solidFill>
                <a:latin typeface="Times New Roman" panose="02020603050405020304" pitchFamily="18" charset="0"/>
                <a:cs typeface="Times New Roman" panose="02020603050405020304" pitchFamily="18" charset="0"/>
              </a:rPr>
              <a:t>D</a:t>
            </a:r>
            <a:r>
              <a:rPr lang="en-US" sz="1200" dirty="0" smtClean="0">
                <a:solidFill>
                  <a:schemeClr val="tx1"/>
                </a:solidFill>
                <a:latin typeface="Times New Roman" panose="02020603050405020304" pitchFamily="18" charset="0"/>
                <a:cs typeface="Times New Roman" panose="02020603050405020304" pitchFamily="18" charset="0"/>
              </a:rPr>
              <a:t>ark void: In the Bible is recorded objective truth on angels. </a:t>
            </a:r>
            <a:r>
              <a:rPr lang="en-US" sz="1200" dirty="0">
                <a:solidFill>
                  <a:schemeClr val="tx1"/>
                </a:solidFill>
                <a:latin typeface="Times New Roman" panose="02020603050405020304" pitchFamily="18" charset="0"/>
                <a:cs typeface="Times New Roman" panose="02020603050405020304" pitchFamily="18" charset="0"/>
              </a:rPr>
              <a:t>H</a:t>
            </a:r>
            <a:r>
              <a:rPr lang="en-US" sz="1200" dirty="0" smtClean="0">
                <a:solidFill>
                  <a:schemeClr val="tx1"/>
                </a:solidFill>
                <a:latin typeface="Times New Roman" panose="02020603050405020304" pitchFamily="18" charset="0"/>
                <a:cs typeface="Times New Roman" panose="02020603050405020304" pitchFamily="18" charset="0"/>
              </a:rPr>
              <a:t>uman knowledge can only be speculation and subjective experience is not accurate nor reliable information. Off the scroll, to the sides and below, are grey areas and black void, man’s curiosity, groping for inaccurate explanations about angels. Even Satan sits in the dark, not being omniscient, only crafty.</a:t>
            </a:r>
            <a:endParaRPr lang="en-US" sz="1200" dirty="0">
              <a:solidFill>
                <a:schemeClr val="tx1"/>
              </a:solidFill>
              <a:latin typeface="Times New Roman" panose="02020603050405020304" pitchFamily="18" charset="0"/>
              <a:cs typeface="Times New Roman" panose="02020603050405020304" pitchFamily="18" charset="0"/>
            </a:endParaRPr>
          </a:p>
        </p:txBody>
      </p:sp>
      <p:sp>
        <p:nvSpPr>
          <p:cNvPr id="29" name="Rectangular Callout 28"/>
          <p:cNvSpPr/>
          <p:nvPr/>
        </p:nvSpPr>
        <p:spPr>
          <a:xfrm>
            <a:off x="0" y="3010171"/>
            <a:ext cx="3139940" cy="2058147"/>
          </a:xfrm>
          <a:prstGeom prst="wedgeRectCallout">
            <a:avLst>
              <a:gd name="adj1" fmla="val 63326"/>
              <a:gd name="adj2" fmla="val -48963"/>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sz="1200" dirty="0">
                <a:solidFill>
                  <a:schemeClr val="tx1"/>
                </a:solidFill>
                <a:latin typeface="Times New Roman" panose="02020603050405020304" pitchFamily="18" charset="0"/>
                <a:cs typeface="Times New Roman" panose="02020603050405020304" pitchFamily="18" charset="0"/>
              </a:rPr>
              <a:t>7</a:t>
            </a:r>
            <a:r>
              <a:rPr lang="en-US" sz="1200" dirty="0" smtClean="0">
                <a:solidFill>
                  <a:schemeClr val="tx1"/>
                </a:solidFill>
                <a:latin typeface="Times New Roman" panose="02020603050405020304" pitchFamily="18" charset="0"/>
                <a:cs typeface="Times New Roman" panose="02020603050405020304" pitchFamily="18" charset="0"/>
              </a:rPr>
              <a:t>. Heb 1:4-5 citing Ps 2 and 2 Sam 7:14. But to which of the angels did he every say, “Thou art my Son?” Jesus inherited the name </a:t>
            </a:r>
            <a:r>
              <a:rPr lang="en-US" sz="1200" u="sng" dirty="0" smtClean="0">
                <a:solidFill>
                  <a:schemeClr val="tx1"/>
                </a:solidFill>
                <a:latin typeface="Times New Roman" panose="02020603050405020304" pitchFamily="18" charset="0"/>
                <a:cs typeface="Times New Roman" panose="02020603050405020304" pitchFamily="18" charset="0"/>
              </a:rPr>
              <a:t>Son</a:t>
            </a:r>
            <a:r>
              <a:rPr lang="en-US" sz="1200" dirty="0" smtClean="0">
                <a:solidFill>
                  <a:schemeClr val="tx1"/>
                </a:solidFill>
                <a:latin typeface="Times New Roman" panose="02020603050405020304" pitchFamily="18" charset="0"/>
                <a:cs typeface="Times New Roman" panose="02020603050405020304" pitchFamily="18" charset="0"/>
              </a:rPr>
              <a:t>, adding to his other names, </a:t>
            </a:r>
            <a:r>
              <a:rPr lang="en-US" sz="1200" u="sng" dirty="0" smtClean="0">
                <a:solidFill>
                  <a:schemeClr val="tx1"/>
                </a:solidFill>
                <a:latin typeface="Times New Roman" panose="02020603050405020304" pitchFamily="18" charset="0"/>
                <a:cs typeface="Times New Roman" panose="02020603050405020304" pitchFamily="18" charset="0"/>
              </a:rPr>
              <a:t>King</a:t>
            </a:r>
            <a:r>
              <a:rPr lang="en-US" sz="1200" dirty="0" smtClean="0">
                <a:solidFill>
                  <a:schemeClr val="tx1"/>
                </a:solidFill>
                <a:latin typeface="Times New Roman" panose="02020603050405020304" pitchFamily="18" charset="0"/>
                <a:cs typeface="Times New Roman" panose="02020603050405020304" pitchFamily="18" charset="0"/>
              </a:rPr>
              <a:t> and </a:t>
            </a:r>
            <a:r>
              <a:rPr lang="en-US" sz="1200" u="sng" dirty="0" smtClean="0">
                <a:solidFill>
                  <a:schemeClr val="tx1"/>
                </a:solidFill>
                <a:latin typeface="Times New Roman" panose="02020603050405020304" pitchFamily="18" charset="0"/>
                <a:cs typeface="Times New Roman" panose="02020603050405020304" pitchFamily="18" charset="0"/>
              </a:rPr>
              <a:t>Anointed</a:t>
            </a:r>
            <a:r>
              <a:rPr lang="en-US" sz="1200" dirty="0" smtClean="0">
                <a:solidFill>
                  <a:schemeClr val="tx1"/>
                </a:solidFill>
                <a:latin typeface="Times New Roman" panose="02020603050405020304" pitchFamily="18" charset="0"/>
                <a:cs typeface="Times New Roman" panose="02020603050405020304" pitchFamily="18" charset="0"/>
              </a:rPr>
              <a:t>. So the picture shows Jesus wearing three hats: in back he has a crown on his head, in the middle the anointed covering, and in the front the Son’s turban. The King is the Messiah and the Son. Thus a scepter, a symbol of </a:t>
            </a:r>
            <a:r>
              <a:rPr lang="en-US" sz="1200" dirty="0">
                <a:solidFill>
                  <a:schemeClr val="tx1"/>
                </a:solidFill>
                <a:latin typeface="Times New Roman" panose="02020603050405020304" pitchFamily="18" charset="0"/>
                <a:cs typeface="Times New Roman" panose="02020603050405020304" pitchFamily="18" charset="0"/>
              </a:rPr>
              <a:t>royalty, is placed in each right hand. No angel is ever called </a:t>
            </a:r>
            <a:r>
              <a:rPr lang="en-US" sz="1200" dirty="0" smtClean="0">
                <a:solidFill>
                  <a:schemeClr val="tx1"/>
                </a:solidFill>
                <a:latin typeface="Times New Roman" panose="02020603050405020304" pitchFamily="18" charset="0"/>
                <a:cs typeface="Times New Roman" panose="02020603050405020304" pitchFamily="18" charset="0"/>
              </a:rPr>
              <a:t>“the </a:t>
            </a:r>
            <a:r>
              <a:rPr lang="en-US" sz="1200" dirty="0">
                <a:solidFill>
                  <a:schemeClr val="tx1"/>
                </a:solidFill>
                <a:latin typeface="Times New Roman" panose="02020603050405020304" pitchFamily="18" charset="0"/>
                <a:cs typeface="Times New Roman" panose="02020603050405020304" pitchFamily="18" charset="0"/>
              </a:rPr>
              <a:t>Son.” </a:t>
            </a:r>
            <a:r>
              <a:rPr lang="en-US" sz="1200" dirty="0" smtClean="0">
                <a:solidFill>
                  <a:schemeClr val="tx1"/>
                </a:solidFill>
                <a:latin typeface="Times New Roman" panose="02020603050405020304" pitchFamily="18" charset="0"/>
                <a:cs typeface="Times New Roman" panose="02020603050405020304" pitchFamily="18" charset="0"/>
              </a:rPr>
              <a:t>As the Son, he is </a:t>
            </a:r>
            <a:r>
              <a:rPr lang="en-US" sz="1200" dirty="0">
                <a:solidFill>
                  <a:schemeClr val="tx1"/>
                </a:solidFill>
                <a:latin typeface="Times New Roman" panose="02020603050405020304" pitchFamily="18" charset="0"/>
                <a:cs typeface="Times New Roman" panose="02020603050405020304" pitchFamily="18" charset="0"/>
              </a:rPr>
              <a:t>superior to the angels.</a:t>
            </a:r>
          </a:p>
        </p:txBody>
      </p:sp>
      <p:sp>
        <p:nvSpPr>
          <p:cNvPr id="30" name="Rectangular Callout 29"/>
          <p:cNvSpPr/>
          <p:nvPr/>
        </p:nvSpPr>
        <p:spPr>
          <a:xfrm>
            <a:off x="9796137" y="-11921"/>
            <a:ext cx="1254721" cy="1398646"/>
          </a:xfrm>
          <a:prstGeom prst="wedgeRectCallout">
            <a:avLst>
              <a:gd name="adj1" fmla="val -326351"/>
              <a:gd name="adj2" fmla="val 136112"/>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sz="1200" dirty="0">
                <a:solidFill>
                  <a:schemeClr val="tx1"/>
                </a:solidFill>
                <a:latin typeface="Times New Roman" panose="02020603050405020304" pitchFamily="18" charset="0"/>
                <a:cs typeface="Times New Roman" panose="02020603050405020304" pitchFamily="18" charset="0"/>
              </a:rPr>
              <a:t>3</a:t>
            </a:r>
            <a:r>
              <a:rPr lang="en-US" sz="1200" dirty="0" smtClean="0">
                <a:solidFill>
                  <a:schemeClr val="tx1"/>
                </a:solidFill>
                <a:latin typeface="Times New Roman" panose="02020603050405020304" pitchFamily="18" charset="0"/>
                <a:cs typeface="Times New Roman" panose="02020603050405020304" pitchFamily="18" charset="0"/>
              </a:rPr>
              <a:t>. The angels  ministering to the Son when tempted  by Satan, a fallen spirit being, Mk 1:13.</a:t>
            </a:r>
            <a:endParaRPr lang="en-US" sz="1200" dirty="0">
              <a:solidFill>
                <a:schemeClr val="tx1"/>
              </a:solidFill>
              <a:latin typeface="Times New Roman" panose="02020603050405020304" pitchFamily="18" charset="0"/>
              <a:cs typeface="Times New Roman" panose="02020603050405020304" pitchFamily="18" charset="0"/>
            </a:endParaRPr>
          </a:p>
        </p:txBody>
      </p:sp>
      <p:sp>
        <p:nvSpPr>
          <p:cNvPr id="31" name="Rectangular Callout 30"/>
          <p:cNvSpPr/>
          <p:nvPr/>
        </p:nvSpPr>
        <p:spPr>
          <a:xfrm>
            <a:off x="8818199" y="0"/>
            <a:ext cx="902296" cy="1386725"/>
          </a:xfrm>
          <a:prstGeom prst="wedgeRectCallout">
            <a:avLst>
              <a:gd name="adj1" fmla="val -455771"/>
              <a:gd name="adj2" fmla="val 103176"/>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sz="1200" dirty="0">
                <a:solidFill>
                  <a:schemeClr val="tx1"/>
                </a:solidFill>
                <a:latin typeface="Times New Roman" panose="02020603050405020304" pitchFamily="18" charset="0"/>
                <a:cs typeface="Times New Roman" panose="02020603050405020304" pitchFamily="18" charset="0"/>
              </a:rPr>
              <a:t>2</a:t>
            </a:r>
            <a:r>
              <a:rPr lang="en-US" sz="1200" dirty="0" smtClean="0">
                <a:solidFill>
                  <a:schemeClr val="tx1"/>
                </a:solidFill>
                <a:latin typeface="Times New Roman" panose="02020603050405020304" pitchFamily="18" charset="0"/>
                <a:cs typeface="Times New Roman" panose="02020603050405020304" pitchFamily="18" charset="0"/>
              </a:rPr>
              <a:t>. An </a:t>
            </a:r>
            <a:r>
              <a:rPr lang="en-US" sz="1200" dirty="0">
                <a:solidFill>
                  <a:schemeClr val="tx1"/>
                </a:solidFill>
                <a:latin typeface="Times New Roman" panose="02020603050405020304" pitchFamily="18" charset="0"/>
                <a:cs typeface="Times New Roman" panose="02020603050405020304" pitchFamily="18" charset="0"/>
              </a:rPr>
              <a:t>a</a:t>
            </a:r>
            <a:r>
              <a:rPr lang="en-US" sz="1200" dirty="0" smtClean="0">
                <a:solidFill>
                  <a:schemeClr val="tx1"/>
                </a:solidFill>
                <a:latin typeface="Times New Roman" panose="02020603050405020304" pitchFamily="18" charset="0"/>
                <a:cs typeface="Times New Roman" panose="02020603050405020304" pitchFamily="18" charset="0"/>
              </a:rPr>
              <a:t>ngel serving Mary at the Son’s First </a:t>
            </a:r>
            <a:r>
              <a:rPr lang="en-US" sz="1200" dirty="0">
                <a:solidFill>
                  <a:schemeClr val="tx1"/>
                </a:solidFill>
                <a:latin typeface="Times New Roman" panose="02020603050405020304" pitchFamily="18" charset="0"/>
                <a:cs typeface="Times New Roman" panose="02020603050405020304" pitchFamily="18" charset="0"/>
              </a:rPr>
              <a:t>C</a:t>
            </a:r>
            <a:r>
              <a:rPr lang="en-US" sz="1200" dirty="0" smtClean="0">
                <a:solidFill>
                  <a:schemeClr val="tx1"/>
                </a:solidFill>
                <a:latin typeface="Times New Roman" panose="02020603050405020304" pitchFamily="18" charset="0"/>
                <a:cs typeface="Times New Roman" panose="02020603050405020304" pitchFamily="18" charset="0"/>
              </a:rPr>
              <a:t>oming Lu 1:34-35.</a:t>
            </a:r>
            <a:endParaRPr lang="en-US" sz="1200" dirty="0">
              <a:solidFill>
                <a:schemeClr val="tx1"/>
              </a:solidFill>
              <a:latin typeface="Times New Roman" panose="02020603050405020304" pitchFamily="18" charset="0"/>
              <a:cs typeface="Times New Roman" panose="02020603050405020304" pitchFamily="18" charset="0"/>
            </a:endParaRPr>
          </a:p>
        </p:txBody>
      </p:sp>
      <p:sp>
        <p:nvSpPr>
          <p:cNvPr id="32" name="Rectangular Callout 31"/>
          <p:cNvSpPr/>
          <p:nvPr/>
        </p:nvSpPr>
        <p:spPr>
          <a:xfrm>
            <a:off x="8913987" y="1439738"/>
            <a:ext cx="3278013" cy="510443"/>
          </a:xfrm>
          <a:prstGeom prst="wedgeRectCallout">
            <a:avLst>
              <a:gd name="adj1" fmla="val -107138"/>
              <a:gd name="adj2" fmla="val 1378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sz="1200" dirty="0">
                <a:solidFill>
                  <a:schemeClr val="tx1"/>
                </a:solidFill>
                <a:latin typeface="Times New Roman" panose="02020603050405020304" pitchFamily="18" charset="0"/>
                <a:cs typeface="Times New Roman" panose="02020603050405020304" pitchFamily="18" charset="0"/>
              </a:rPr>
              <a:t>5</a:t>
            </a:r>
            <a:r>
              <a:rPr lang="en-US" sz="1200" dirty="0" smtClean="0">
                <a:solidFill>
                  <a:schemeClr val="tx1"/>
                </a:solidFill>
                <a:latin typeface="Times New Roman" panose="02020603050405020304" pitchFamily="18" charset="0"/>
                <a:cs typeface="Times New Roman" panose="02020603050405020304" pitchFamily="18" charset="0"/>
              </a:rPr>
              <a:t>. At the Son’s Second Coming, an angel having great glory will fly through the sky exclaiming, “Fallen, fallen is Babylon the Great,” Rev 18:1-2. </a:t>
            </a:r>
            <a:endParaRPr lang="en-US" sz="1200" dirty="0">
              <a:solidFill>
                <a:schemeClr val="tx1"/>
              </a:solidFill>
              <a:latin typeface="Times New Roman" panose="02020603050405020304" pitchFamily="18" charset="0"/>
              <a:cs typeface="Times New Roman" panose="02020603050405020304" pitchFamily="18" charset="0"/>
            </a:endParaRPr>
          </a:p>
        </p:txBody>
      </p:sp>
      <p:sp>
        <p:nvSpPr>
          <p:cNvPr id="33" name="Rectangular Callout 32"/>
          <p:cNvSpPr/>
          <p:nvPr/>
        </p:nvSpPr>
        <p:spPr>
          <a:xfrm>
            <a:off x="8949332" y="3944790"/>
            <a:ext cx="3242668" cy="2922263"/>
          </a:xfrm>
          <a:prstGeom prst="wedgeRectCallout">
            <a:avLst>
              <a:gd name="adj1" fmla="val -93027"/>
              <a:gd name="adj2" fmla="val -69034"/>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sz="1200" dirty="0" smtClean="0">
                <a:solidFill>
                  <a:schemeClr val="tx1"/>
                </a:solidFill>
                <a:latin typeface="Times New Roman" panose="02020603050405020304" pitchFamily="18" charset="0"/>
                <a:cs typeface="Times New Roman" panose="02020603050405020304" pitchFamily="18" charset="0"/>
              </a:rPr>
              <a:t>11. Heb 1:10-12 citing Ps 102:25-27</a:t>
            </a:r>
            <a:r>
              <a:rPr lang="en-US" sz="1200" dirty="0">
                <a:solidFill>
                  <a:schemeClr val="tx1"/>
                </a:solidFill>
                <a:latin typeface="Times New Roman" panose="02020603050405020304" pitchFamily="18" charset="0"/>
                <a:cs typeface="Times New Roman" panose="02020603050405020304" pitchFamily="18" charset="0"/>
              </a:rPr>
              <a:t>. The Son </a:t>
            </a:r>
            <a:r>
              <a:rPr lang="en-US" sz="1200" u="sng" dirty="0">
                <a:solidFill>
                  <a:schemeClr val="tx1"/>
                </a:solidFill>
                <a:latin typeface="Times New Roman" panose="02020603050405020304" pitchFamily="18" charset="0"/>
                <a:cs typeface="Times New Roman" panose="02020603050405020304" pitchFamily="18" charset="0"/>
              </a:rPr>
              <a:t>created the earth </a:t>
            </a:r>
            <a:r>
              <a:rPr lang="en-US" sz="1200" u="sng" dirty="0" smtClean="0">
                <a:solidFill>
                  <a:schemeClr val="tx1"/>
                </a:solidFill>
                <a:latin typeface="Times New Roman" panose="02020603050405020304" pitchFamily="18" charset="0"/>
                <a:cs typeface="Times New Roman" panose="02020603050405020304" pitchFamily="18" charset="0"/>
              </a:rPr>
              <a:t>good </a:t>
            </a:r>
            <a:r>
              <a:rPr lang="en-US" sz="1200" u="sng" dirty="0">
                <a:solidFill>
                  <a:schemeClr val="tx1"/>
                </a:solidFill>
                <a:latin typeface="Times New Roman" panose="02020603050405020304" pitchFamily="18" charset="0"/>
                <a:cs typeface="Times New Roman" panose="02020603050405020304" pitchFamily="18" charset="0"/>
              </a:rPr>
              <a:t>and now he sustains it</a:t>
            </a:r>
            <a:r>
              <a:rPr lang="en-US" sz="1200" dirty="0">
                <a:solidFill>
                  <a:schemeClr val="tx1"/>
                </a:solidFill>
                <a:latin typeface="Times New Roman" panose="02020603050405020304" pitchFamily="18" charset="0"/>
                <a:cs typeface="Times New Roman" panose="02020603050405020304" pitchFamily="18" charset="0"/>
              </a:rPr>
              <a:t>. But this earth </a:t>
            </a:r>
            <a:r>
              <a:rPr lang="en-US" sz="1200" dirty="0" smtClean="0">
                <a:solidFill>
                  <a:schemeClr val="tx1"/>
                </a:solidFill>
                <a:latin typeface="Times New Roman" panose="02020603050405020304" pitchFamily="18" charset="0"/>
                <a:cs typeface="Times New Roman" panose="02020603050405020304" pitchFamily="18" charset="0"/>
              </a:rPr>
              <a:t>is wilting like a flower and </a:t>
            </a:r>
            <a:r>
              <a:rPr lang="en-US" sz="1200" dirty="0">
                <a:solidFill>
                  <a:schemeClr val="tx1"/>
                </a:solidFill>
                <a:latin typeface="Times New Roman" panose="02020603050405020304" pitchFamily="18" charset="0"/>
                <a:cs typeface="Times New Roman" panose="02020603050405020304" pitchFamily="18" charset="0"/>
              </a:rPr>
              <a:t>wearing out </a:t>
            </a:r>
            <a:r>
              <a:rPr lang="en-US" sz="1200" dirty="0" smtClean="0">
                <a:solidFill>
                  <a:schemeClr val="tx1"/>
                </a:solidFill>
                <a:latin typeface="Times New Roman" panose="02020603050405020304" pitchFamily="18" charset="0"/>
                <a:cs typeface="Times New Roman" panose="02020603050405020304" pitchFamily="18" charset="0"/>
              </a:rPr>
              <a:t>like </a:t>
            </a:r>
            <a:r>
              <a:rPr lang="en-US" sz="1200" dirty="0">
                <a:solidFill>
                  <a:schemeClr val="tx1"/>
                </a:solidFill>
                <a:latin typeface="Times New Roman" panose="02020603050405020304" pitchFamily="18" charset="0"/>
                <a:cs typeface="Times New Roman" panose="02020603050405020304" pitchFamily="18" charset="0"/>
              </a:rPr>
              <a:t>a well used </a:t>
            </a:r>
            <a:r>
              <a:rPr lang="en-US" sz="1200" dirty="0" smtClean="0">
                <a:solidFill>
                  <a:schemeClr val="tx1"/>
                </a:solidFill>
                <a:latin typeface="Times New Roman" panose="02020603050405020304" pitchFamily="18" charset="0"/>
                <a:cs typeface="Times New Roman" panose="02020603050405020304" pitchFamily="18" charset="0"/>
              </a:rPr>
              <a:t>vest because of sin. In the fifth vellum the Son’s hands hold a new vest which is covering the earth, unspoiled by sin. A beautiful daisy flower serves as a buttoner. </a:t>
            </a:r>
            <a:r>
              <a:rPr lang="en-US" sz="1200" dirty="0">
                <a:solidFill>
                  <a:schemeClr val="tx1"/>
                </a:solidFill>
                <a:latin typeface="Times New Roman" panose="02020603050405020304" pitchFamily="18" charset="0"/>
                <a:cs typeface="Times New Roman" panose="02020603050405020304" pitchFamily="18" charset="0"/>
              </a:rPr>
              <a:t>T</a:t>
            </a:r>
            <a:r>
              <a:rPr lang="en-US" sz="1200" dirty="0" smtClean="0">
                <a:solidFill>
                  <a:schemeClr val="tx1"/>
                </a:solidFill>
                <a:latin typeface="Times New Roman" panose="02020603050405020304" pitchFamily="18" charset="0"/>
                <a:cs typeface="Times New Roman" panose="02020603050405020304" pitchFamily="18" charset="0"/>
              </a:rPr>
              <a:t>he front earth is painted with a sullen-eyed face in the Garden </a:t>
            </a:r>
            <a:r>
              <a:rPr lang="en-US" sz="1200" dirty="0">
                <a:solidFill>
                  <a:schemeClr val="tx1"/>
                </a:solidFill>
                <a:latin typeface="Times New Roman" panose="02020603050405020304" pitchFamily="18" charset="0"/>
                <a:cs typeface="Times New Roman" panose="02020603050405020304" pitchFamily="18" charset="0"/>
              </a:rPr>
              <a:t>of </a:t>
            </a:r>
            <a:r>
              <a:rPr lang="en-US" sz="1200" dirty="0" smtClean="0">
                <a:solidFill>
                  <a:schemeClr val="tx1"/>
                </a:solidFill>
                <a:latin typeface="Times New Roman" panose="02020603050405020304" pitchFamily="18" charset="0"/>
                <a:cs typeface="Times New Roman" panose="02020603050405020304" pitchFamily="18" charset="0"/>
              </a:rPr>
              <a:t>Eden, staring </a:t>
            </a:r>
            <a:r>
              <a:rPr lang="en-US" sz="1200" dirty="0">
                <a:solidFill>
                  <a:schemeClr val="tx1"/>
                </a:solidFill>
                <a:latin typeface="Times New Roman" panose="02020603050405020304" pitchFamily="18" charset="0"/>
                <a:cs typeface="Times New Roman" panose="02020603050405020304" pitchFamily="18" charset="0"/>
              </a:rPr>
              <a:t>at </a:t>
            </a:r>
            <a:r>
              <a:rPr lang="en-US" sz="1200" dirty="0" smtClean="0">
                <a:solidFill>
                  <a:schemeClr val="tx1"/>
                </a:solidFill>
                <a:latin typeface="Times New Roman" panose="02020603050405020304" pitchFamily="18" charset="0"/>
                <a:cs typeface="Times New Roman" panose="02020603050405020304" pitchFamily="18" charset="0"/>
              </a:rPr>
              <a:t>the </a:t>
            </a:r>
            <a:r>
              <a:rPr lang="en-US" sz="1200" dirty="0">
                <a:solidFill>
                  <a:schemeClr val="tx1"/>
                </a:solidFill>
                <a:latin typeface="Times New Roman" panose="02020603050405020304" pitchFamily="18" charset="0"/>
                <a:cs typeface="Times New Roman" panose="02020603050405020304" pitchFamily="18" charset="0"/>
              </a:rPr>
              <a:t>wilted flower. T</a:t>
            </a:r>
            <a:r>
              <a:rPr lang="en-US" sz="1200" dirty="0" smtClean="0">
                <a:solidFill>
                  <a:schemeClr val="tx1"/>
                </a:solidFill>
                <a:latin typeface="Times New Roman" panose="02020603050405020304" pitchFamily="18" charset="0"/>
                <a:cs typeface="Times New Roman" panose="02020603050405020304" pitchFamily="18" charset="0"/>
              </a:rPr>
              <a:t>he </a:t>
            </a:r>
            <a:r>
              <a:rPr lang="en-US" sz="1200" dirty="0">
                <a:solidFill>
                  <a:schemeClr val="tx1"/>
                </a:solidFill>
                <a:latin typeface="Times New Roman" panose="02020603050405020304" pitchFamily="18" charset="0"/>
                <a:cs typeface="Times New Roman" panose="02020603050405020304" pitchFamily="18" charset="0"/>
              </a:rPr>
              <a:t>earth </a:t>
            </a:r>
            <a:r>
              <a:rPr lang="en-US" sz="1200" dirty="0" smtClean="0">
                <a:solidFill>
                  <a:schemeClr val="tx1"/>
                </a:solidFill>
                <a:latin typeface="Times New Roman" panose="02020603050405020304" pitchFamily="18" charset="0"/>
                <a:cs typeface="Times New Roman" panose="02020603050405020304" pitchFamily="18" charset="0"/>
              </a:rPr>
              <a:t>is </a:t>
            </a:r>
            <a:r>
              <a:rPr lang="en-US" sz="1200" dirty="0">
                <a:solidFill>
                  <a:schemeClr val="tx1"/>
                </a:solidFill>
                <a:latin typeface="Times New Roman" panose="02020603050405020304" pitchFamily="18" charset="0"/>
                <a:cs typeface="Times New Roman" panose="02020603050405020304" pitchFamily="18" charset="0"/>
              </a:rPr>
              <a:t>running </a:t>
            </a:r>
            <a:r>
              <a:rPr lang="en-US" sz="1200" dirty="0" smtClean="0">
                <a:solidFill>
                  <a:schemeClr val="tx1"/>
                </a:solidFill>
                <a:latin typeface="Times New Roman" panose="02020603050405020304" pitchFamily="18" charset="0"/>
                <a:cs typeface="Times New Roman" panose="02020603050405020304" pitchFamily="18" charset="0"/>
              </a:rPr>
              <a:t>down. She is wearing out. Entropy is taking its toll. It has seen its better days until the Second Coming of Jesus Christ when all things will be made new. In the midst of change the Son is unchanging. </a:t>
            </a:r>
            <a:r>
              <a:rPr lang="en-US" sz="1200" dirty="0">
                <a:solidFill>
                  <a:schemeClr val="tx1"/>
                </a:solidFill>
                <a:latin typeface="Times New Roman" panose="02020603050405020304" pitchFamily="18" charset="0"/>
                <a:cs typeface="Times New Roman" panose="02020603050405020304" pitchFamily="18" charset="0"/>
              </a:rPr>
              <a:t>But </a:t>
            </a:r>
            <a:r>
              <a:rPr lang="en-US" sz="1200" dirty="0" smtClean="0">
                <a:solidFill>
                  <a:schemeClr val="tx1"/>
                </a:solidFill>
                <a:latin typeface="Times New Roman" panose="02020603050405020304" pitchFamily="18" charset="0"/>
                <a:cs typeface="Times New Roman" panose="02020603050405020304" pitchFamily="18" charset="0"/>
              </a:rPr>
              <a:t>angels are mutable, changing like earth. The immutable Son is superior to the mutable angels, some have fallen and are unholy.</a:t>
            </a:r>
          </a:p>
        </p:txBody>
      </p:sp>
      <p:sp>
        <p:nvSpPr>
          <p:cNvPr id="34" name="Rectangular Callout 33"/>
          <p:cNvSpPr/>
          <p:nvPr/>
        </p:nvSpPr>
        <p:spPr>
          <a:xfrm>
            <a:off x="0" y="5122347"/>
            <a:ext cx="3051331" cy="1743515"/>
          </a:xfrm>
          <a:prstGeom prst="wedgeRectCallout">
            <a:avLst>
              <a:gd name="adj1" fmla="val 100787"/>
              <a:gd name="adj2" fmla="val -141086"/>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sz="1200" dirty="0" smtClean="0">
                <a:solidFill>
                  <a:schemeClr val="tx1"/>
                </a:solidFill>
                <a:latin typeface="Times New Roman" panose="02020603050405020304" pitchFamily="18" charset="0"/>
                <a:cs typeface="Times New Roman" panose="02020603050405020304" pitchFamily="18" charset="0"/>
              </a:rPr>
              <a:t>8. Heb 1:6 citing Dt 32:43</a:t>
            </a:r>
            <a:r>
              <a:rPr lang="en-US" sz="1200" dirty="0">
                <a:solidFill>
                  <a:schemeClr val="tx1"/>
                </a:solidFill>
                <a:latin typeface="Times New Roman" panose="02020603050405020304" pitchFamily="18" charset="0"/>
                <a:cs typeface="Times New Roman" panose="02020603050405020304" pitchFamily="18" charset="0"/>
              </a:rPr>
              <a:t>. He alone is called the </a:t>
            </a:r>
            <a:r>
              <a:rPr lang="en-US" sz="1200" u="sng" dirty="0">
                <a:solidFill>
                  <a:schemeClr val="tx1"/>
                </a:solidFill>
                <a:latin typeface="Times New Roman" panose="02020603050405020304" pitchFamily="18" charset="0"/>
                <a:cs typeface="Times New Roman" panose="02020603050405020304" pitchFamily="18" charset="0"/>
              </a:rPr>
              <a:t>first-born</a:t>
            </a:r>
            <a:r>
              <a:rPr lang="en-US" sz="1200" dirty="0">
                <a:solidFill>
                  <a:schemeClr val="tx1"/>
                </a:solidFill>
                <a:latin typeface="Times New Roman" panose="02020603050405020304" pitchFamily="18" charset="0"/>
                <a:cs typeface="Times New Roman" panose="02020603050405020304" pitchFamily="18" charset="0"/>
              </a:rPr>
              <a:t> of </a:t>
            </a:r>
            <a:r>
              <a:rPr lang="en-US" sz="1200" dirty="0" smtClean="0">
                <a:solidFill>
                  <a:schemeClr val="tx1"/>
                </a:solidFill>
                <a:latin typeface="Times New Roman" panose="02020603050405020304" pitchFamily="18" charset="0"/>
                <a:cs typeface="Times New Roman" panose="02020603050405020304" pitchFamily="18" charset="0"/>
              </a:rPr>
              <a:t>God, </a:t>
            </a:r>
            <a:r>
              <a:rPr lang="en-US" sz="1200" dirty="0">
                <a:solidFill>
                  <a:schemeClr val="tx1"/>
                </a:solidFill>
                <a:latin typeface="Times New Roman" panose="02020603050405020304" pitchFamily="18" charset="0"/>
                <a:cs typeface="Times New Roman" panose="02020603050405020304" pitchFamily="18" charset="0"/>
              </a:rPr>
              <a:t>the first to descend from </a:t>
            </a:r>
            <a:r>
              <a:rPr lang="en-US" sz="1200" dirty="0" smtClean="0">
                <a:solidFill>
                  <a:schemeClr val="tx1"/>
                </a:solidFill>
                <a:latin typeface="Times New Roman" panose="02020603050405020304" pitchFamily="18" charset="0"/>
                <a:cs typeface="Times New Roman" panose="02020603050405020304" pitchFamily="18" charset="0"/>
              </a:rPr>
              <a:t>heaven to earth. </a:t>
            </a:r>
            <a:r>
              <a:rPr lang="en-US" sz="1200" dirty="0">
                <a:solidFill>
                  <a:schemeClr val="tx1"/>
                </a:solidFill>
                <a:latin typeface="Times New Roman" panose="02020603050405020304" pitchFamily="18" charset="0"/>
                <a:cs typeface="Times New Roman" panose="02020603050405020304" pitchFamily="18" charset="0"/>
              </a:rPr>
              <a:t>No angel has ever been given the honorary title “First-born.”  Rather</a:t>
            </a:r>
            <a:r>
              <a:rPr lang="en-US" sz="1200" dirty="0" smtClean="0">
                <a:solidFill>
                  <a:schemeClr val="tx1"/>
                </a:solidFill>
                <a:latin typeface="Times New Roman" panose="02020603050405020304" pitchFamily="18" charset="0"/>
                <a:cs typeface="Times New Roman" panose="02020603050405020304" pitchFamily="18" charset="0"/>
              </a:rPr>
              <a:t>, angels serve and </a:t>
            </a:r>
            <a:r>
              <a:rPr lang="en-US" sz="1200" dirty="0">
                <a:solidFill>
                  <a:schemeClr val="tx1"/>
                </a:solidFill>
                <a:latin typeface="Times New Roman" panose="02020603050405020304" pitchFamily="18" charset="0"/>
                <a:cs typeface="Times New Roman" panose="02020603050405020304" pitchFamily="18" charset="0"/>
              </a:rPr>
              <a:t>worship Him, Ps 97:7. T</a:t>
            </a:r>
            <a:r>
              <a:rPr lang="en-US" sz="1200" dirty="0" smtClean="0">
                <a:solidFill>
                  <a:schemeClr val="tx1"/>
                </a:solidFill>
                <a:latin typeface="Times New Roman" panose="02020603050405020304" pitchFamily="18" charset="0"/>
                <a:cs typeface="Times New Roman" panose="02020603050405020304" pitchFamily="18" charset="0"/>
              </a:rPr>
              <a:t>he second vellum shows the Son descending to earth, the  angels worshipping him. Angels are spirits, without bodies, though they can appear as man. His title is superior to the angels.</a:t>
            </a:r>
            <a:endParaRPr lang="en-US" sz="1200" dirty="0">
              <a:solidFill>
                <a:schemeClr val="tx1"/>
              </a:solidFill>
              <a:latin typeface="Times New Roman" panose="02020603050405020304" pitchFamily="18" charset="0"/>
              <a:cs typeface="Times New Roman" panose="02020603050405020304" pitchFamily="18" charset="0"/>
            </a:endParaRPr>
          </a:p>
        </p:txBody>
      </p:sp>
      <p:sp>
        <p:nvSpPr>
          <p:cNvPr id="35" name="Rectangular Callout 34"/>
          <p:cNvSpPr/>
          <p:nvPr/>
        </p:nvSpPr>
        <p:spPr>
          <a:xfrm>
            <a:off x="11150383" y="-7947"/>
            <a:ext cx="1041616" cy="1394672"/>
          </a:xfrm>
          <a:prstGeom prst="wedgeRectCallout">
            <a:avLst>
              <a:gd name="adj1" fmla="val -580934"/>
              <a:gd name="adj2" fmla="val 80694"/>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sz="1200" dirty="0">
                <a:solidFill>
                  <a:schemeClr val="tx1"/>
                </a:solidFill>
                <a:latin typeface="Times New Roman" panose="02020603050405020304" pitchFamily="18" charset="0"/>
                <a:cs typeface="Times New Roman" panose="02020603050405020304" pitchFamily="18" charset="0"/>
              </a:rPr>
              <a:t>4</a:t>
            </a:r>
            <a:r>
              <a:rPr lang="en-US" sz="1200" dirty="0" smtClean="0">
                <a:solidFill>
                  <a:schemeClr val="tx1"/>
                </a:solidFill>
                <a:latin typeface="Times New Roman" panose="02020603050405020304" pitchFamily="18" charset="0"/>
                <a:cs typeface="Times New Roman" panose="02020603050405020304" pitchFamily="18" charset="0"/>
              </a:rPr>
              <a:t>. Two angels  comforting the fearful women at the empty tomb Lu 24:1-10.</a:t>
            </a:r>
            <a:endParaRPr lang="en-US" sz="1200" dirty="0">
              <a:solidFill>
                <a:schemeClr val="tx1"/>
              </a:solidFill>
              <a:latin typeface="Times New Roman" panose="02020603050405020304" pitchFamily="18" charset="0"/>
              <a:cs typeface="Times New Roman" panose="02020603050405020304" pitchFamily="18" charset="0"/>
            </a:endParaRPr>
          </a:p>
        </p:txBody>
      </p:sp>
      <p:sp>
        <p:nvSpPr>
          <p:cNvPr id="13" name="Rectangular Callout 12"/>
          <p:cNvSpPr/>
          <p:nvPr/>
        </p:nvSpPr>
        <p:spPr>
          <a:xfrm>
            <a:off x="5826057" y="5102405"/>
            <a:ext cx="3000499" cy="1763458"/>
          </a:xfrm>
          <a:prstGeom prst="wedgeRectCallout">
            <a:avLst>
              <a:gd name="adj1" fmla="val -28379"/>
              <a:gd name="adj2" fmla="val -139683"/>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sz="1200" dirty="0" smtClean="0">
                <a:solidFill>
                  <a:schemeClr val="tx1"/>
                </a:solidFill>
                <a:latin typeface="Times New Roman" panose="02020603050405020304" pitchFamily="18" charset="0"/>
                <a:cs typeface="Times New Roman" panose="02020603050405020304" pitchFamily="18" charset="0"/>
              </a:rPr>
              <a:t>10. Heb 1:9 citing Isa 61:1, 3</a:t>
            </a:r>
            <a:r>
              <a:rPr lang="en-US" sz="1200" dirty="0">
                <a:solidFill>
                  <a:schemeClr val="tx1"/>
                </a:solidFill>
                <a:latin typeface="Times New Roman" panose="02020603050405020304" pitchFamily="18" charset="0"/>
                <a:cs typeface="Times New Roman" panose="02020603050405020304" pitchFamily="18" charset="0"/>
              </a:rPr>
              <a:t>. </a:t>
            </a:r>
            <a:r>
              <a:rPr lang="en-US" sz="1200" dirty="0" smtClean="0">
                <a:solidFill>
                  <a:schemeClr val="tx1"/>
                </a:solidFill>
                <a:latin typeface="Times New Roman" panose="02020603050405020304" pitchFamily="18" charset="0"/>
                <a:cs typeface="Times New Roman" panose="02020603050405020304" pitchFamily="18" charset="0"/>
              </a:rPr>
              <a:t>Anointing with the </a:t>
            </a:r>
            <a:r>
              <a:rPr lang="en-US" sz="1200" u="sng" dirty="0">
                <a:solidFill>
                  <a:schemeClr val="tx1"/>
                </a:solidFill>
                <a:latin typeface="Times New Roman" panose="02020603050405020304" pitchFamily="18" charset="0"/>
                <a:cs typeface="Times New Roman" panose="02020603050405020304" pitchFamily="18" charset="0"/>
              </a:rPr>
              <a:t>oil of gladness</a:t>
            </a:r>
            <a:r>
              <a:rPr lang="en-US" sz="1200" dirty="0">
                <a:solidFill>
                  <a:schemeClr val="tx1"/>
                </a:solidFill>
                <a:latin typeface="Times New Roman" panose="02020603050405020304" pitchFamily="18" charset="0"/>
                <a:cs typeface="Times New Roman" panose="02020603050405020304" pitchFamily="18" charset="0"/>
              </a:rPr>
              <a:t> speaks of the final triumph of the messianic king</a:t>
            </a:r>
            <a:r>
              <a:rPr lang="en-US" sz="1200" dirty="0" smtClean="0">
                <a:solidFill>
                  <a:schemeClr val="tx1"/>
                </a:solidFill>
                <a:latin typeface="Times New Roman" panose="02020603050405020304" pitchFamily="18" charset="0"/>
                <a:cs typeface="Times New Roman" panose="02020603050405020304" pitchFamily="18" charset="0"/>
              </a:rPr>
              <a:t>. The fourth vellum shows the Son holding a scepter, anointed without angels present</a:t>
            </a:r>
            <a:r>
              <a:rPr lang="en-US" sz="1200" dirty="0">
                <a:solidFill>
                  <a:schemeClr val="tx1"/>
                </a:solidFill>
                <a:latin typeface="Times New Roman" panose="02020603050405020304" pitchFamily="18" charset="0"/>
                <a:cs typeface="Times New Roman" panose="02020603050405020304" pitchFamily="18" charset="0"/>
              </a:rPr>
              <a:t>. He shares the joy of his kingdom with his companions or partakers Heb 3:1, 14; </a:t>
            </a:r>
            <a:r>
              <a:rPr lang="en-US" sz="1200" dirty="0" smtClean="0">
                <a:solidFill>
                  <a:schemeClr val="tx1"/>
                </a:solidFill>
                <a:latin typeface="Times New Roman" panose="02020603050405020304" pitchFamily="18" charset="0"/>
                <a:cs typeface="Times New Roman" panose="02020603050405020304" pitchFamily="18" charset="0"/>
              </a:rPr>
              <a:t>12:28-29, not the angels. Angels do rejoice but the Son’s righteous triumphal joy is greater.</a:t>
            </a:r>
            <a:endParaRPr lang="en-US" sz="1200" dirty="0">
              <a:solidFill>
                <a:schemeClr val="tx1"/>
              </a:solidFill>
              <a:latin typeface="Times New Roman" panose="02020603050405020304" pitchFamily="18" charset="0"/>
              <a:cs typeface="Times New Roman" panose="02020603050405020304" pitchFamily="18" charset="0"/>
            </a:endParaRPr>
          </a:p>
        </p:txBody>
      </p:sp>
      <p:sp>
        <p:nvSpPr>
          <p:cNvPr id="14" name="Rectangular Callout 13"/>
          <p:cNvSpPr/>
          <p:nvPr/>
        </p:nvSpPr>
        <p:spPr>
          <a:xfrm>
            <a:off x="8917906" y="2003047"/>
            <a:ext cx="3283149" cy="1888730"/>
          </a:xfrm>
          <a:prstGeom prst="wedgeRectCallout">
            <a:avLst>
              <a:gd name="adj1" fmla="val -64634"/>
              <a:gd name="adj2" fmla="val 4102"/>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sz="1200" dirty="0" smtClean="0">
                <a:solidFill>
                  <a:schemeClr val="tx1"/>
                </a:solidFill>
                <a:latin typeface="Times New Roman" panose="02020603050405020304" pitchFamily="18" charset="0"/>
                <a:cs typeface="Times New Roman" panose="02020603050405020304" pitchFamily="18" charset="0"/>
              </a:rPr>
              <a:t>12. Heb 1:13-14 citing Ps 110. Only the </a:t>
            </a:r>
            <a:r>
              <a:rPr lang="en-US" sz="1200" dirty="0">
                <a:solidFill>
                  <a:schemeClr val="tx1"/>
                </a:solidFill>
                <a:latin typeface="Times New Roman" panose="02020603050405020304" pitchFamily="18" charset="0"/>
                <a:cs typeface="Times New Roman" panose="02020603050405020304" pitchFamily="18" charset="0"/>
              </a:rPr>
              <a:t>Son who sits at God’s right hand is </a:t>
            </a:r>
            <a:r>
              <a:rPr lang="en-US" sz="1200" dirty="0" smtClean="0">
                <a:solidFill>
                  <a:schemeClr val="tx1"/>
                </a:solidFill>
                <a:latin typeface="Times New Roman" panose="02020603050405020304" pitchFamily="18" charset="0"/>
                <a:cs typeface="Times New Roman" panose="02020603050405020304" pitchFamily="18" charset="0"/>
              </a:rPr>
              <a:t>sovereign. The king is sitting with his foot firmly planted on his enemy’s neck, face down, grasping, his bow and arrow just out of reach. All enemies are dispatched including pain, weeping, death and Satan Rev 21:1-8. The angels are not in the picture</a:t>
            </a:r>
            <a:r>
              <a:rPr lang="en-US" sz="1200" dirty="0">
                <a:solidFill>
                  <a:schemeClr val="tx1"/>
                </a:solidFill>
                <a:latin typeface="Times New Roman" panose="02020603050405020304" pitchFamily="18" charset="0"/>
                <a:cs typeface="Times New Roman" panose="02020603050405020304" pitchFamily="18" charset="0"/>
              </a:rPr>
              <a:t> </a:t>
            </a:r>
            <a:r>
              <a:rPr lang="en-US" sz="1200" dirty="0" smtClean="0">
                <a:solidFill>
                  <a:schemeClr val="tx1"/>
                </a:solidFill>
                <a:latin typeface="Times New Roman" panose="02020603050405020304" pitchFamily="18" charset="0"/>
                <a:cs typeface="Times New Roman" panose="02020603050405020304" pitchFamily="18" charset="0"/>
              </a:rPr>
              <a:t>because they </a:t>
            </a:r>
            <a:r>
              <a:rPr lang="en-US" sz="1200" dirty="0">
                <a:solidFill>
                  <a:schemeClr val="tx1"/>
                </a:solidFill>
                <a:latin typeface="Times New Roman" panose="02020603050405020304" pitchFamily="18" charset="0"/>
                <a:cs typeface="Times New Roman" panose="02020603050405020304" pitchFamily="18" charset="0"/>
              </a:rPr>
              <a:t>are </a:t>
            </a:r>
            <a:r>
              <a:rPr lang="en-US" sz="1200" dirty="0" smtClean="0">
                <a:solidFill>
                  <a:schemeClr val="tx1"/>
                </a:solidFill>
                <a:latin typeface="Times New Roman" panose="02020603050405020304" pitchFamily="18" charset="0"/>
                <a:cs typeface="Times New Roman" panose="02020603050405020304" pitchFamily="18" charset="0"/>
              </a:rPr>
              <a:t>servants, not sovereign rulers. They minister to those who will inherit salvation. </a:t>
            </a:r>
            <a:r>
              <a:rPr lang="en-US" sz="1200" dirty="0">
                <a:solidFill>
                  <a:schemeClr val="tx1"/>
                </a:solidFill>
                <a:latin typeface="Times New Roman" panose="02020603050405020304" pitchFamily="18" charset="0"/>
                <a:cs typeface="Times New Roman" panose="02020603050405020304" pitchFamily="18" charset="0"/>
              </a:rPr>
              <a:t>The </a:t>
            </a:r>
            <a:r>
              <a:rPr lang="en-US" sz="1200" dirty="0" smtClean="0">
                <a:solidFill>
                  <a:schemeClr val="tx1"/>
                </a:solidFill>
                <a:latin typeface="Times New Roman" panose="02020603050405020304" pitchFamily="18" charset="0"/>
                <a:cs typeface="Times New Roman" panose="02020603050405020304" pitchFamily="18" charset="0"/>
              </a:rPr>
              <a:t>sovereign conquering </a:t>
            </a:r>
            <a:r>
              <a:rPr lang="en-US" sz="1200" smtClean="0">
                <a:solidFill>
                  <a:schemeClr val="tx1"/>
                </a:solidFill>
                <a:latin typeface="Times New Roman" panose="02020603050405020304" pitchFamily="18" charset="0"/>
                <a:cs typeface="Times New Roman" panose="02020603050405020304" pitchFamily="18" charset="0"/>
              </a:rPr>
              <a:t>Son is </a:t>
            </a:r>
            <a:r>
              <a:rPr lang="en-US" sz="1200" dirty="0" smtClean="0">
                <a:solidFill>
                  <a:schemeClr val="tx1"/>
                </a:solidFill>
                <a:latin typeface="Times New Roman" panose="02020603050405020304" pitchFamily="18" charset="0"/>
                <a:cs typeface="Times New Roman" panose="02020603050405020304" pitchFamily="18" charset="0"/>
              </a:rPr>
              <a:t>superior to servant </a:t>
            </a:r>
            <a:r>
              <a:rPr lang="en-US" sz="1200" dirty="0">
                <a:solidFill>
                  <a:schemeClr val="tx1"/>
                </a:solidFill>
                <a:latin typeface="Times New Roman" panose="02020603050405020304" pitchFamily="18" charset="0"/>
                <a:cs typeface="Times New Roman" panose="02020603050405020304" pitchFamily="18" charset="0"/>
              </a:rPr>
              <a:t>angels</a:t>
            </a:r>
            <a:r>
              <a:rPr lang="en-US" sz="1200" dirty="0" smtClean="0">
                <a:solidFill>
                  <a:schemeClr val="tx1"/>
                </a:solidFill>
                <a:latin typeface="Times New Roman" panose="02020603050405020304" pitchFamily="18" charset="0"/>
                <a:cs typeface="Times New Roman" panose="02020603050405020304" pitchFamily="18" charset="0"/>
              </a:rPr>
              <a:t>.</a:t>
            </a:r>
            <a:endParaRPr lang="en-US" sz="1200" dirty="0">
              <a:solidFill>
                <a:schemeClr val="tx1"/>
              </a:solidFill>
              <a:latin typeface="Times New Roman" panose="02020603050405020304" pitchFamily="18" charset="0"/>
              <a:cs typeface="Times New Roman" panose="02020603050405020304" pitchFamily="18" charset="0"/>
            </a:endParaRPr>
          </a:p>
        </p:txBody>
      </p:sp>
      <p:sp>
        <p:nvSpPr>
          <p:cNvPr id="15" name="Rectangular Callout 14"/>
          <p:cNvSpPr/>
          <p:nvPr/>
        </p:nvSpPr>
        <p:spPr>
          <a:xfrm>
            <a:off x="3139940" y="5109438"/>
            <a:ext cx="2624729" cy="1755596"/>
          </a:xfrm>
          <a:prstGeom prst="wedgeRectCallout">
            <a:avLst>
              <a:gd name="adj1" fmla="val 37991"/>
              <a:gd name="adj2" fmla="val -120059"/>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sz="1200" dirty="0" smtClean="0">
                <a:solidFill>
                  <a:schemeClr val="tx1"/>
                </a:solidFill>
                <a:latin typeface="Times New Roman" panose="02020603050405020304" pitchFamily="18" charset="0"/>
                <a:cs typeface="Times New Roman" panose="02020603050405020304" pitchFamily="18" charset="0"/>
              </a:rPr>
              <a:t>9. Heb 1:7-8 citing Ps 104:4 and Ps 45:6-7. Only </a:t>
            </a:r>
            <a:r>
              <a:rPr lang="en-US" sz="1200" dirty="0">
                <a:solidFill>
                  <a:schemeClr val="tx1"/>
                </a:solidFill>
                <a:latin typeface="Times New Roman" panose="02020603050405020304" pitchFamily="18" charset="0"/>
                <a:cs typeface="Times New Roman" panose="02020603050405020304" pitchFamily="18" charset="0"/>
              </a:rPr>
              <a:t>the </a:t>
            </a:r>
            <a:r>
              <a:rPr lang="en-US" sz="1200" dirty="0" smtClean="0">
                <a:solidFill>
                  <a:schemeClr val="tx1"/>
                </a:solidFill>
                <a:latin typeface="Times New Roman" panose="02020603050405020304" pitchFamily="18" charset="0"/>
                <a:cs typeface="Times New Roman" panose="02020603050405020304" pitchFamily="18" charset="0"/>
              </a:rPr>
              <a:t>Messiah was </a:t>
            </a:r>
            <a:r>
              <a:rPr lang="en-US" sz="1200" u="sng" dirty="0" smtClean="0">
                <a:solidFill>
                  <a:schemeClr val="tx1"/>
                </a:solidFill>
                <a:latin typeface="Times New Roman" panose="02020603050405020304" pitchFamily="18" charset="0"/>
                <a:cs typeface="Times New Roman" panose="02020603050405020304" pitchFamily="18" charset="0"/>
              </a:rPr>
              <a:t>born a man</a:t>
            </a:r>
            <a:r>
              <a:rPr lang="en-US" sz="1200" dirty="0" smtClean="0">
                <a:solidFill>
                  <a:schemeClr val="tx1"/>
                </a:solidFill>
                <a:latin typeface="Times New Roman" panose="02020603050405020304" pitchFamily="18" charset="0"/>
                <a:cs typeface="Times New Roman" panose="02020603050405020304" pitchFamily="18" charset="0"/>
              </a:rPr>
              <a:t> and only he </a:t>
            </a:r>
            <a:r>
              <a:rPr lang="en-US" sz="1200" u="sng" dirty="0" smtClean="0">
                <a:solidFill>
                  <a:schemeClr val="tx1"/>
                </a:solidFill>
                <a:latin typeface="Times New Roman" panose="02020603050405020304" pitchFamily="18" charset="0"/>
                <a:cs typeface="Times New Roman" panose="02020603050405020304" pitchFamily="18" charset="0"/>
              </a:rPr>
              <a:t>rules over all creation</a:t>
            </a:r>
            <a:r>
              <a:rPr lang="en-US" sz="1200" dirty="0" smtClean="0">
                <a:solidFill>
                  <a:schemeClr val="tx1"/>
                </a:solidFill>
                <a:latin typeface="Times New Roman" panose="02020603050405020304" pitchFamily="18" charset="0"/>
                <a:cs typeface="Times New Roman" panose="02020603050405020304" pitchFamily="18" charset="0"/>
              </a:rPr>
              <a:t>, Ps 45:6-7. Angels are created spirits without bodies who often blend their mutable natures with wind or fire, Ps 104:4. </a:t>
            </a:r>
            <a:r>
              <a:rPr lang="en-US" sz="1200" dirty="0">
                <a:solidFill>
                  <a:schemeClr val="tx1"/>
                </a:solidFill>
                <a:latin typeface="Times New Roman" panose="02020603050405020304" pitchFamily="18" charset="0"/>
                <a:cs typeface="Times New Roman" panose="02020603050405020304" pitchFamily="18" charset="0"/>
              </a:rPr>
              <a:t>The third vellum </a:t>
            </a:r>
            <a:r>
              <a:rPr lang="en-US" sz="1200" dirty="0" smtClean="0">
                <a:solidFill>
                  <a:schemeClr val="tx1"/>
                </a:solidFill>
                <a:latin typeface="Times New Roman" panose="02020603050405020304" pitchFamily="18" charset="0"/>
                <a:cs typeface="Times New Roman" panose="02020603050405020304" pitchFamily="18" charset="0"/>
              </a:rPr>
              <a:t>shows </a:t>
            </a:r>
            <a:r>
              <a:rPr lang="en-US" sz="1200" dirty="0">
                <a:solidFill>
                  <a:schemeClr val="tx1"/>
                </a:solidFill>
                <a:latin typeface="Times New Roman" panose="02020603050405020304" pitchFamily="18" charset="0"/>
                <a:cs typeface="Times New Roman" panose="02020603050405020304" pitchFamily="18" charset="0"/>
              </a:rPr>
              <a:t>the Son </a:t>
            </a:r>
            <a:r>
              <a:rPr lang="en-US" sz="1200" dirty="0" smtClean="0">
                <a:solidFill>
                  <a:schemeClr val="tx1"/>
                </a:solidFill>
                <a:latin typeface="Times New Roman" panose="02020603050405020304" pitchFamily="18" charset="0"/>
                <a:cs typeface="Times New Roman" panose="02020603050405020304" pitchFamily="18" charset="0"/>
              </a:rPr>
              <a:t>ruling </a:t>
            </a:r>
            <a:r>
              <a:rPr lang="en-US" sz="1200" dirty="0">
                <a:solidFill>
                  <a:schemeClr val="tx1"/>
                </a:solidFill>
                <a:latin typeface="Times New Roman" panose="02020603050405020304" pitchFamily="18" charset="0"/>
                <a:cs typeface="Times New Roman" panose="02020603050405020304" pitchFamily="18" charset="0"/>
              </a:rPr>
              <a:t>on a</a:t>
            </a:r>
            <a:r>
              <a:rPr lang="en-US" sz="1200" dirty="0" smtClean="0">
                <a:solidFill>
                  <a:schemeClr val="tx1"/>
                </a:solidFill>
                <a:latin typeface="Times New Roman" panose="02020603050405020304" pitchFamily="18" charset="0"/>
                <a:cs typeface="Times New Roman" panose="02020603050405020304" pitchFamily="18" charset="0"/>
              </a:rPr>
              <a:t> throne, </a:t>
            </a:r>
            <a:r>
              <a:rPr lang="en-US" sz="1200" dirty="0">
                <a:solidFill>
                  <a:schemeClr val="tx1"/>
                </a:solidFill>
                <a:latin typeface="Times New Roman" panose="02020603050405020304" pitchFamily="18" charset="0"/>
                <a:cs typeface="Times New Roman" panose="02020603050405020304" pitchFamily="18" charset="0"/>
              </a:rPr>
              <a:t>angels bow before Him. </a:t>
            </a:r>
            <a:r>
              <a:rPr lang="en-US" sz="1200" dirty="0" smtClean="0">
                <a:solidFill>
                  <a:schemeClr val="tx1"/>
                </a:solidFill>
                <a:latin typeface="Times New Roman" panose="02020603050405020304" pitchFamily="18" charset="0"/>
                <a:cs typeface="Times New Roman" panose="02020603050405020304" pitchFamily="18" charset="0"/>
              </a:rPr>
              <a:t>His birth is superior to angels.</a:t>
            </a:r>
            <a:endParaRPr lang="en-US" sz="12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7190962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25588" y="1507278"/>
            <a:ext cx="5269076" cy="3564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Rectangular Callout 26"/>
          <p:cNvSpPr/>
          <p:nvPr/>
        </p:nvSpPr>
        <p:spPr>
          <a:xfrm>
            <a:off x="-21186" y="0"/>
            <a:ext cx="8715850" cy="1456483"/>
          </a:xfrm>
          <a:prstGeom prst="wedgeRectCallout">
            <a:avLst>
              <a:gd name="adj1" fmla="val 20305"/>
              <a:gd name="adj2" fmla="val 8025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tabLst>
                <a:tab pos="2292350" algn="l"/>
              </a:tabLst>
            </a:pPr>
            <a:r>
              <a:rPr lang="en-US" sz="1200" dirty="0" smtClean="0">
                <a:solidFill>
                  <a:schemeClr val="tx1"/>
                </a:solidFill>
                <a:latin typeface="Times New Roman" panose="02020603050405020304" pitchFamily="18" charset="0"/>
                <a:cs typeface="Times New Roman" panose="02020603050405020304" pitchFamily="18" charset="0"/>
              </a:rPr>
              <a:t>1. Based on Heb 12:12-17</a:t>
            </a:r>
            <a:r>
              <a:rPr lang="en-US" sz="1200" dirty="0">
                <a:solidFill>
                  <a:schemeClr val="tx1"/>
                </a:solidFill>
                <a:latin typeface="Times New Roman" panose="02020603050405020304" pitchFamily="18" charset="0"/>
                <a:cs typeface="Times New Roman" panose="02020603050405020304" pitchFamily="18" charset="0"/>
              </a:rPr>
              <a:t>,</a:t>
            </a:r>
            <a:r>
              <a:rPr lang="en-US" sz="1200" dirty="0" smtClean="0">
                <a:solidFill>
                  <a:schemeClr val="tx1"/>
                </a:solidFill>
                <a:latin typeface="Times New Roman" panose="02020603050405020304" pitchFamily="18" charset="0"/>
                <a:cs typeface="Times New Roman" panose="02020603050405020304" pitchFamily="18" charset="0"/>
              </a:rPr>
              <a:t> </a:t>
            </a:r>
            <a:r>
              <a:rPr lang="en-US" sz="1200" u="sng" dirty="0" smtClean="0">
                <a:solidFill>
                  <a:schemeClr val="tx1"/>
                </a:solidFill>
                <a:latin typeface="Times New Roman" panose="02020603050405020304" pitchFamily="18" charset="0"/>
                <a:cs typeface="Times New Roman" panose="02020603050405020304" pitchFamily="18" charset="0"/>
              </a:rPr>
              <a:t>Direction in life</a:t>
            </a:r>
            <a:r>
              <a:rPr lang="en-US" sz="1200" dirty="0" smtClean="0">
                <a:solidFill>
                  <a:schemeClr val="tx1"/>
                </a:solidFill>
                <a:latin typeface="Times New Roman" panose="02020603050405020304" pitchFamily="18" charset="0"/>
                <a:cs typeface="Times New Roman" panose="02020603050405020304" pitchFamily="18" charset="0"/>
              </a:rPr>
              <a:t>. </a:t>
            </a:r>
            <a:r>
              <a:rPr lang="en-US" sz="1200" dirty="0">
                <a:solidFill>
                  <a:schemeClr val="tx1"/>
                </a:solidFill>
                <a:latin typeface="Times New Roman" panose="02020603050405020304" pitchFamily="18" charset="0"/>
                <a:cs typeface="Times New Roman" panose="02020603050405020304" pitchFamily="18" charset="0"/>
              </a:rPr>
              <a:t>Training with a purpose </a:t>
            </a:r>
            <a:r>
              <a:rPr lang="en-US" sz="1200" dirty="0" smtClean="0">
                <a:solidFill>
                  <a:schemeClr val="tx1"/>
                </a:solidFill>
                <a:latin typeface="Times New Roman" panose="02020603050405020304" pitchFamily="18" charset="0"/>
                <a:cs typeface="Times New Roman" panose="02020603050405020304" pitchFamily="18" charset="0"/>
              </a:rPr>
              <a:t>produces winners Heb 12:12-15, the lack of chastening produces sore losers like Esau Heb 12:16-17</a:t>
            </a:r>
            <a:r>
              <a:rPr lang="en-US" sz="1200" dirty="0">
                <a:solidFill>
                  <a:schemeClr val="tx1"/>
                </a:solidFill>
                <a:latin typeface="Times New Roman" panose="02020603050405020304" pitchFamily="18" charset="0"/>
                <a:cs typeface="Times New Roman" panose="02020603050405020304" pitchFamily="18" charset="0"/>
              </a:rPr>
              <a:t>. The </a:t>
            </a:r>
            <a:r>
              <a:rPr lang="en-US" sz="1200" dirty="0" smtClean="0">
                <a:solidFill>
                  <a:schemeClr val="tx1"/>
                </a:solidFill>
                <a:latin typeface="Times New Roman" panose="02020603050405020304" pitchFamily="18" charset="0"/>
                <a:cs typeface="Times New Roman" panose="02020603050405020304" pitchFamily="18" charset="0"/>
              </a:rPr>
              <a:t>tendency in life </a:t>
            </a:r>
            <a:r>
              <a:rPr lang="en-US" sz="1200" dirty="0">
                <a:solidFill>
                  <a:schemeClr val="tx1"/>
                </a:solidFill>
                <a:latin typeface="Times New Roman" panose="02020603050405020304" pitchFamily="18" charset="0"/>
                <a:cs typeface="Times New Roman" panose="02020603050405020304" pitchFamily="18" charset="0"/>
              </a:rPr>
              <a:t>is to get out of shape. </a:t>
            </a:r>
            <a:r>
              <a:rPr lang="en-US" sz="1200" dirty="0" smtClean="0">
                <a:solidFill>
                  <a:schemeClr val="tx1"/>
                </a:solidFill>
                <a:latin typeface="Times New Roman" panose="02020603050405020304" pitchFamily="18" charset="0"/>
                <a:cs typeface="Times New Roman" panose="02020603050405020304" pitchFamily="18" charset="0"/>
              </a:rPr>
              <a:t>Keep working out, putting on the cumbersome training weights. </a:t>
            </a:r>
            <a:r>
              <a:rPr lang="en-US" sz="1200" u="sng" dirty="0" smtClean="0">
                <a:solidFill>
                  <a:schemeClr val="tx1"/>
                </a:solidFill>
                <a:latin typeface="Times New Roman" panose="02020603050405020304" pitchFamily="18" charset="0"/>
                <a:cs typeface="Times New Roman" panose="02020603050405020304" pitchFamily="18" charset="0"/>
              </a:rPr>
              <a:t>Show progress</a:t>
            </a:r>
            <a:r>
              <a:rPr lang="en-US" sz="1200" dirty="0" smtClean="0">
                <a:solidFill>
                  <a:schemeClr val="tx1"/>
                </a:solidFill>
                <a:latin typeface="Times New Roman" panose="02020603050405020304" pitchFamily="18" charset="0"/>
                <a:cs typeface="Times New Roman" panose="02020603050405020304" pitchFamily="18" charset="0"/>
              </a:rPr>
              <a:t>. Pursue the level paths which righteousness entails. </a:t>
            </a:r>
            <a:r>
              <a:rPr lang="en-US" sz="1200" dirty="0">
                <a:solidFill>
                  <a:schemeClr val="tx1"/>
                </a:solidFill>
                <a:latin typeface="Times New Roman" panose="02020603050405020304" pitchFamily="18" charset="0"/>
                <a:cs typeface="Times New Roman" panose="02020603050405020304" pitchFamily="18" charset="0"/>
              </a:rPr>
              <a:t>E</a:t>
            </a:r>
            <a:r>
              <a:rPr lang="en-US" sz="1200" dirty="0" smtClean="0">
                <a:solidFill>
                  <a:schemeClr val="tx1"/>
                </a:solidFill>
                <a:latin typeface="Times New Roman" panose="02020603050405020304" pitchFamily="18" charset="0"/>
                <a:cs typeface="Times New Roman" panose="02020603050405020304" pitchFamily="18" charset="0"/>
              </a:rPr>
              <a:t>ven the weakest among you will be healed</a:t>
            </a:r>
            <a:r>
              <a:rPr lang="en-US" sz="1200" dirty="0">
                <a:solidFill>
                  <a:schemeClr val="tx1"/>
                </a:solidFill>
                <a:latin typeface="Times New Roman" panose="02020603050405020304" pitchFamily="18" charset="0"/>
                <a:cs typeface="Times New Roman" panose="02020603050405020304" pitchFamily="18" charset="0"/>
              </a:rPr>
              <a:t>. Lay aside the weight that so easily besets us. </a:t>
            </a:r>
            <a:r>
              <a:rPr lang="en-US" sz="1200" u="sng" dirty="0" smtClean="0">
                <a:solidFill>
                  <a:schemeClr val="tx1"/>
                </a:solidFill>
                <a:latin typeface="Times New Roman" panose="02020603050405020304" pitchFamily="18" charset="0"/>
                <a:cs typeface="Times New Roman" panose="02020603050405020304" pitchFamily="18" charset="0"/>
              </a:rPr>
              <a:t>Peace with all men, Heb 12:14</a:t>
            </a:r>
            <a:r>
              <a:rPr lang="en-US" sz="1200" dirty="0" smtClean="0">
                <a:solidFill>
                  <a:schemeClr val="tx1"/>
                </a:solidFill>
                <a:latin typeface="Times New Roman" panose="02020603050405020304" pitchFamily="18" charset="0"/>
                <a:cs typeface="Times New Roman" panose="02020603050405020304" pitchFamily="18" charset="0"/>
              </a:rPr>
              <a:t>. So it is with the Christian life. Personal holiness must take priority in the Christian life. Separation from sin unto the Savior must be taught to the next generation. </a:t>
            </a:r>
            <a:r>
              <a:rPr lang="en-US" sz="1200" u="sng" dirty="0" smtClean="0">
                <a:solidFill>
                  <a:schemeClr val="tx1"/>
                </a:solidFill>
                <a:latin typeface="Times New Roman" panose="02020603050405020304" pitchFamily="18" charset="0"/>
                <a:cs typeface="Times New Roman" panose="02020603050405020304" pitchFamily="18" charset="0"/>
              </a:rPr>
              <a:t>Don’t miss out on the grace of God, Heb 12:15-17</a:t>
            </a:r>
            <a:r>
              <a:rPr lang="en-US" sz="1200" dirty="0" smtClean="0">
                <a:solidFill>
                  <a:schemeClr val="tx1"/>
                </a:solidFill>
                <a:latin typeface="Times New Roman" panose="02020603050405020304" pitchFamily="18" charset="0"/>
                <a:cs typeface="Times New Roman" panose="02020603050405020304" pitchFamily="18" charset="0"/>
              </a:rPr>
              <a:t>. You tap your roots into the wrong soil and you’ll grow up bitter. </a:t>
            </a:r>
            <a:r>
              <a:rPr lang="en-US" sz="1200" dirty="0">
                <a:solidFill>
                  <a:schemeClr val="tx1"/>
                </a:solidFill>
                <a:latin typeface="Times New Roman" panose="02020603050405020304" pitchFamily="18" charset="0"/>
                <a:cs typeface="Times New Roman" panose="02020603050405020304" pitchFamily="18" charset="0"/>
              </a:rPr>
              <a:t>C</a:t>
            </a:r>
            <a:r>
              <a:rPr lang="en-US" sz="1200" dirty="0" smtClean="0">
                <a:solidFill>
                  <a:schemeClr val="tx1"/>
                </a:solidFill>
                <a:latin typeface="Times New Roman" panose="02020603050405020304" pitchFamily="18" charset="0"/>
                <a:cs typeface="Times New Roman" panose="02020603050405020304" pitchFamily="18" charset="0"/>
              </a:rPr>
              <a:t>hoose the wrong friends and you’ll be influenced to ungodliness. Esau’s undisciplined character lead him to be impulsive. To stave off hunger, for a single meal he sold his inheritance. He lived to regret his decision. Don’t sell your future inheritance for </a:t>
            </a:r>
            <a:r>
              <a:rPr lang="en-US" sz="1200" u="sng" dirty="0" smtClean="0">
                <a:solidFill>
                  <a:schemeClr val="tx1"/>
                </a:solidFill>
                <a:latin typeface="Times New Roman" panose="02020603050405020304" pitchFamily="18" charset="0"/>
                <a:cs typeface="Times New Roman" panose="02020603050405020304" pitchFamily="18" charset="0"/>
              </a:rPr>
              <a:t>present security</a:t>
            </a:r>
            <a:r>
              <a:rPr lang="en-US" sz="1200" dirty="0">
                <a:solidFill>
                  <a:schemeClr val="tx1"/>
                </a:solidFill>
                <a:latin typeface="Times New Roman" panose="02020603050405020304" pitchFamily="18" charset="0"/>
                <a:cs typeface="Times New Roman" panose="02020603050405020304" pitchFamily="18" charset="0"/>
              </a:rPr>
              <a:t>. </a:t>
            </a:r>
            <a:r>
              <a:rPr lang="en-US" sz="1200" dirty="0" smtClean="0">
                <a:solidFill>
                  <a:schemeClr val="tx1"/>
                </a:solidFill>
                <a:latin typeface="Times New Roman" panose="02020603050405020304" pitchFamily="18" charset="0"/>
                <a:cs typeface="Times New Roman" panose="02020603050405020304" pitchFamily="18" charset="0"/>
              </a:rPr>
              <a:t>You’ll be </a:t>
            </a:r>
            <a:r>
              <a:rPr lang="en-US" sz="1200" dirty="0">
                <a:solidFill>
                  <a:schemeClr val="tx1"/>
                </a:solidFill>
                <a:latin typeface="Times New Roman" panose="02020603050405020304" pitchFamily="18" charset="0"/>
                <a:cs typeface="Times New Roman" panose="02020603050405020304" pitchFamily="18" charset="0"/>
              </a:rPr>
              <a:t>left out in the cold pounding </a:t>
            </a:r>
            <a:r>
              <a:rPr lang="en-US" sz="1200" dirty="0" smtClean="0">
                <a:solidFill>
                  <a:schemeClr val="tx1"/>
                </a:solidFill>
                <a:latin typeface="Times New Roman" panose="02020603050405020304" pitchFamily="18" charset="0"/>
                <a:cs typeface="Times New Roman" panose="02020603050405020304" pitchFamily="18" charset="0"/>
              </a:rPr>
              <a:t>sand</a:t>
            </a:r>
            <a:r>
              <a:rPr lang="en-US" sz="1200" dirty="0">
                <a:solidFill>
                  <a:schemeClr val="tx1"/>
                </a:solidFill>
                <a:latin typeface="Times New Roman" panose="02020603050405020304" pitchFamily="18" charset="0"/>
                <a:cs typeface="Times New Roman" panose="02020603050405020304" pitchFamily="18" charset="0"/>
              </a:rPr>
              <a:t> </a:t>
            </a:r>
            <a:r>
              <a:rPr lang="en-US" sz="1200" dirty="0" smtClean="0">
                <a:solidFill>
                  <a:schemeClr val="tx1"/>
                </a:solidFill>
                <a:latin typeface="Times New Roman" panose="02020603050405020304" pitchFamily="18" charset="0"/>
                <a:cs typeface="Times New Roman" panose="02020603050405020304" pitchFamily="18" charset="0"/>
              </a:rPr>
              <a:t>like the middle heart in the previous picture. </a:t>
            </a:r>
            <a:endParaRPr lang="en-US" sz="1200" dirty="0">
              <a:solidFill>
                <a:schemeClr val="tx1"/>
              </a:solidFill>
              <a:latin typeface="Times New Roman" panose="02020603050405020304" pitchFamily="18" charset="0"/>
              <a:cs typeface="Times New Roman" panose="02020603050405020304" pitchFamily="18" charset="0"/>
            </a:endParaRPr>
          </a:p>
        </p:txBody>
      </p:sp>
      <p:sp>
        <p:nvSpPr>
          <p:cNvPr id="28" name="Rectangular Callout 27"/>
          <p:cNvSpPr/>
          <p:nvPr/>
        </p:nvSpPr>
        <p:spPr>
          <a:xfrm>
            <a:off x="-1" y="1507278"/>
            <a:ext cx="3370997" cy="3564067"/>
          </a:xfrm>
          <a:prstGeom prst="wedgeRectCallout">
            <a:avLst>
              <a:gd name="adj1" fmla="val 71033"/>
              <a:gd name="adj2" fmla="val -18833"/>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sz="1200" dirty="0" smtClean="0">
                <a:solidFill>
                  <a:schemeClr val="tx1"/>
                </a:solidFill>
                <a:latin typeface="Times New Roman" panose="02020603050405020304" pitchFamily="18" charset="0"/>
                <a:cs typeface="Times New Roman" panose="02020603050405020304" pitchFamily="18" charset="0"/>
              </a:rPr>
              <a:t>2. </a:t>
            </a:r>
            <a:r>
              <a:rPr lang="en-US" sz="1200" u="sng" dirty="0">
                <a:solidFill>
                  <a:schemeClr val="tx1"/>
                </a:solidFill>
                <a:latin typeface="Times New Roman" panose="02020603050405020304" pitchFamily="18" charset="0"/>
                <a:cs typeface="Times New Roman" panose="02020603050405020304" pitchFamily="18" charset="0"/>
              </a:rPr>
              <a:t>Direction in life</a:t>
            </a:r>
            <a:r>
              <a:rPr lang="en-US" sz="1200" dirty="0">
                <a:solidFill>
                  <a:schemeClr val="tx1"/>
                </a:solidFill>
                <a:latin typeface="Times New Roman" panose="02020603050405020304" pitchFamily="18" charset="0"/>
                <a:cs typeface="Times New Roman" panose="02020603050405020304" pitchFamily="18" charset="0"/>
              </a:rPr>
              <a:t>. Training with a purpose </a:t>
            </a:r>
            <a:r>
              <a:rPr lang="en-US" sz="1200" dirty="0" smtClean="0">
                <a:solidFill>
                  <a:schemeClr val="tx1"/>
                </a:solidFill>
                <a:latin typeface="Times New Roman" panose="02020603050405020304" pitchFamily="18" charset="0"/>
                <a:cs typeface="Times New Roman" panose="02020603050405020304" pitchFamily="18" charset="0"/>
              </a:rPr>
              <a:t>makes </a:t>
            </a:r>
            <a:r>
              <a:rPr lang="en-US" sz="1200" dirty="0">
                <a:solidFill>
                  <a:schemeClr val="tx1"/>
                </a:solidFill>
                <a:latin typeface="Times New Roman" panose="02020603050405020304" pitchFamily="18" charset="0"/>
                <a:cs typeface="Times New Roman" panose="02020603050405020304" pitchFamily="18" charset="0"/>
              </a:rPr>
              <a:t>winners </a:t>
            </a:r>
            <a:r>
              <a:rPr lang="en-US" sz="1200" dirty="0" smtClean="0">
                <a:solidFill>
                  <a:schemeClr val="tx1"/>
                </a:solidFill>
                <a:latin typeface="Times New Roman" panose="02020603050405020304" pitchFamily="18" charset="0"/>
                <a:cs typeface="Times New Roman" panose="02020603050405020304" pitchFamily="18" charset="0"/>
              </a:rPr>
              <a:t>The bottom heart in the previous picture shows the runner leaving the blocks</a:t>
            </a:r>
            <a:r>
              <a:rPr lang="en-US" sz="1200" dirty="0">
                <a:solidFill>
                  <a:schemeClr val="tx1"/>
                </a:solidFill>
                <a:latin typeface="Times New Roman" panose="02020603050405020304" pitchFamily="18" charset="0"/>
                <a:cs typeface="Times New Roman" panose="02020603050405020304" pitchFamily="18" charset="0"/>
              </a:rPr>
              <a:t>.</a:t>
            </a:r>
            <a:r>
              <a:rPr lang="en-US" sz="1200" dirty="0" smtClean="0">
                <a:solidFill>
                  <a:schemeClr val="tx1"/>
                </a:solidFill>
                <a:latin typeface="Times New Roman" panose="02020603050405020304" pitchFamily="18" charset="0"/>
                <a:cs typeface="Times New Roman" panose="02020603050405020304" pitchFamily="18" charset="0"/>
              </a:rPr>
              <a:t> Starting out is one thing, to keep going is quite another. Runners in Bible times practiced with lead chips fastened to shoulder pads, like in the picture</a:t>
            </a:r>
            <a:r>
              <a:rPr lang="en-US" sz="1200" dirty="0">
                <a:solidFill>
                  <a:schemeClr val="tx1"/>
                </a:solidFill>
                <a:latin typeface="Times New Roman" panose="02020603050405020304" pitchFamily="18" charset="0"/>
                <a:cs typeface="Times New Roman" panose="02020603050405020304" pitchFamily="18" charset="0"/>
              </a:rPr>
              <a:t>. Conditioning with training weights pays off in stamina. </a:t>
            </a:r>
            <a:r>
              <a:rPr lang="en-US" sz="1200" dirty="0" smtClean="0">
                <a:solidFill>
                  <a:schemeClr val="tx1"/>
                </a:solidFill>
                <a:latin typeface="Times New Roman" panose="02020603050405020304" pitchFamily="18" charset="0"/>
                <a:cs typeface="Times New Roman" panose="02020603050405020304" pitchFamily="18" charset="0"/>
              </a:rPr>
              <a:t>The faces of both runners are set like a flint, Isa 51:7. In the front His eye is on the goal; in </a:t>
            </a:r>
            <a:r>
              <a:rPr lang="en-US" sz="1200" dirty="0">
                <a:solidFill>
                  <a:schemeClr val="tx1"/>
                </a:solidFill>
                <a:latin typeface="Times New Roman" panose="02020603050405020304" pitchFamily="18" charset="0"/>
                <a:cs typeface="Times New Roman" panose="02020603050405020304" pitchFamily="18" charset="0"/>
              </a:rPr>
              <a:t>t</a:t>
            </a:r>
            <a:r>
              <a:rPr lang="en-US" sz="1200" dirty="0" smtClean="0">
                <a:solidFill>
                  <a:schemeClr val="tx1"/>
                </a:solidFill>
                <a:latin typeface="Times New Roman" panose="02020603050405020304" pitchFamily="18" charset="0"/>
                <a:cs typeface="Times New Roman" panose="02020603050405020304" pitchFamily="18" charset="0"/>
              </a:rPr>
              <a:t>he back, confident in pleasing the Father. In front He is the pioneer, forging the way, in preparation for others to follow, Heb 2:10-12. In back, He is victorious, having drank from the brook in the way, Ps 110:7. Far removed is Esau sitting at the table. The picture emphasizes the undisciplined manner in which he ate, not the quantity he ate, TWOT 554.  He wasn’t necessarily physically immoral but a riotous eater of flesh, worldly and materialistic. In the inset he is behind, a whining loser, grasping, to no avail.</a:t>
            </a:r>
            <a:endParaRPr lang="en-US" sz="1200" dirty="0">
              <a:solidFill>
                <a:schemeClr val="tx1"/>
              </a:solidFill>
              <a:latin typeface="Times New Roman" panose="02020603050405020304" pitchFamily="18" charset="0"/>
              <a:cs typeface="Times New Roman" panose="02020603050405020304" pitchFamily="18" charset="0"/>
            </a:endParaRPr>
          </a:p>
        </p:txBody>
      </p:sp>
      <p:sp>
        <p:nvSpPr>
          <p:cNvPr id="33" name="Rectangular Callout 32"/>
          <p:cNvSpPr/>
          <p:nvPr/>
        </p:nvSpPr>
        <p:spPr>
          <a:xfrm>
            <a:off x="8802806" y="0"/>
            <a:ext cx="3389194" cy="2603500"/>
          </a:xfrm>
          <a:prstGeom prst="wedgeRectCallout">
            <a:avLst>
              <a:gd name="adj1" fmla="val -86984"/>
              <a:gd name="adj2" fmla="val 46504"/>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sz="1200" dirty="0" smtClean="0">
                <a:solidFill>
                  <a:schemeClr val="tx1"/>
                </a:solidFill>
                <a:latin typeface="Times New Roman" panose="02020603050405020304" pitchFamily="18" charset="0"/>
                <a:cs typeface="Times New Roman" panose="02020603050405020304" pitchFamily="18" charset="0"/>
              </a:rPr>
              <a:t>6. </a:t>
            </a:r>
            <a:r>
              <a:rPr lang="en-US" sz="1200" u="sng" dirty="0" smtClean="0">
                <a:solidFill>
                  <a:schemeClr val="tx1"/>
                </a:solidFill>
                <a:latin typeface="Times New Roman" panose="02020603050405020304" pitchFamily="18" charset="0"/>
                <a:cs typeface="Times New Roman" panose="02020603050405020304" pitchFamily="18" charset="0"/>
              </a:rPr>
              <a:t>Present security</a:t>
            </a:r>
            <a:r>
              <a:rPr lang="en-US" sz="1200" dirty="0">
                <a:solidFill>
                  <a:schemeClr val="tx1"/>
                </a:solidFill>
                <a:latin typeface="Times New Roman" panose="02020603050405020304" pitchFamily="18" charset="0"/>
                <a:cs typeface="Times New Roman" panose="02020603050405020304" pitchFamily="18" charset="0"/>
              </a:rPr>
              <a:t>.</a:t>
            </a:r>
            <a:r>
              <a:rPr lang="en-US" sz="1200" dirty="0" smtClean="0">
                <a:solidFill>
                  <a:schemeClr val="tx1"/>
                </a:solidFill>
                <a:latin typeface="Times New Roman" panose="02020603050405020304" pitchFamily="18" charset="0"/>
                <a:cs typeface="Times New Roman" panose="02020603050405020304" pitchFamily="18" charset="0"/>
              </a:rPr>
              <a:t> Esau is turned away from the Promised Land. He wasn’t interested in the blessing given to his grandfather and father, Gen 12:1-3. His descendent was Herod, who tried to kill the Christ-child. As the older of two sons, he was to receive two thirds of his fathers wealth</a:t>
            </a:r>
            <a:r>
              <a:rPr lang="en-US" sz="1200" dirty="0">
                <a:solidFill>
                  <a:schemeClr val="tx1"/>
                </a:solidFill>
                <a:latin typeface="Times New Roman" panose="02020603050405020304" pitchFamily="18" charset="0"/>
                <a:cs typeface="Times New Roman" panose="02020603050405020304" pitchFamily="18" charset="0"/>
              </a:rPr>
              <a:t>. </a:t>
            </a:r>
            <a:r>
              <a:rPr lang="en-US" sz="1200" dirty="0" smtClean="0">
                <a:solidFill>
                  <a:schemeClr val="tx1"/>
                </a:solidFill>
                <a:latin typeface="Times New Roman" panose="02020603050405020304" pitchFamily="18" charset="0"/>
                <a:cs typeface="Times New Roman" panose="02020603050405020304" pitchFamily="18" charset="0"/>
              </a:rPr>
              <a:t>On </a:t>
            </a:r>
            <a:r>
              <a:rPr lang="en-US" sz="1200" dirty="0">
                <a:solidFill>
                  <a:schemeClr val="tx1"/>
                </a:solidFill>
                <a:latin typeface="Times New Roman" panose="02020603050405020304" pitchFamily="18" charset="0"/>
                <a:cs typeface="Times New Roman" panose="02020603050405020304" pitchFamily="18" charset="0"/>
              </a:rPr>
              <a:t>impulse Esau sold his birthright</a:t>
            </a:r>
            <a:r>
              <a:rPr lang="en-US" sz="1200" dirty="0" smtClean="0">
                <a:solidFill>
                  <a:schemeClr val="tx1"/>
                </a:solidFill>
                <a:latin typeface="Times New Roman" panose="02020603050405020304" pitchFamily="18" charset="0"/>
                <a:cs typeface="Times New Roman" panose="02020603050405020304" pitchFamily="18" charset="0"/>
              </a:rPr>
              <a:t>. We picture Jacob in front with one portion and now with two more that his brother sold him. Afterward Esau felt bad over what he had done and whined to get his inheritance back. But Jacob wasn’t for the tradeoff. Really, Esau never repented, his bellyaching was all show. He never learned the lesson that you don’t throw away your future inheritance for present security.</a:t>
            </a:r>
          </a:p>
        </p:txBody>
      </p:sp>
      <p:sp>
        <p:nvSpPr>
          <p:cNvPr id="34" name="Rectangular Callout 33"/>
          <p:cNvSpPr/>
          <p:nvPr/>
        </p:nvSpPr>
        <p:spPr>
          <a:xfrm>
            <a:off x="7374" y="5134015"/>
            <a:ext cx="6107676" cy="1723986"/>
          </a:xfrm>
          <a:prstGeom prst="wedgeRectCallout">
            <a:avLst>
              <a:gd name="adj1" fmla="val 37069"/>
              <a:gd name="adj2" fmla="val -144951"/>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sz="1200" dirty="0" smtClean="0">
                <a:solidFill>
                  <a:schemeClr val="tx1"/>
                </a:solidFill>
                <a:latin typeface="Times New Roman" panose="02020603050405020304" pitchFamily="18" charset="0"/>
                <a:cs typeface="Times New Roman" panose="02020603050405020304" pitchFamily="18" charset="0"/>
              </a:rPr>
              <a:t>3. </a:t>
            </a:r>
            <a:r>
              <a:rPr lang="en-US" sz="1200" u="sng" dirty="0" smtClean="0">
                <a:solidFill>
                  <a:schemeClr val="tx1"/>
                </a:solidFill>
                <a:latin typeface="Times New Roman" panose="02020603050405020304" pitchFamily="18" charset="0"/>
                <a:cs typeface="Times New Roman" panose="02020603050405020304" pitchFamily="18" charset="0"/>
              </a:rPr>
              <a:t>Show progress</a:t>
            </a:r>
            <a:r>
              <a:rPr lang="en-US" sz="1200" dirty="0" smtClean="0">
                <a:solidFill>
                  <a:schemeClr val="tx1"/>
                </a:solidFill>
                <a:latin typeface="Times New Roman" panose="02020603050405020304" pitchFamily="18" charset="0"/>
                <a:cs typeface="Times New Roman" panose="02020603050405020304" pitchFamily="18" charset="0"/>
              </a:rPr>
              <a:t>, Heb 12:13. Lay aside the weight that so easily besets. </a:t>
            </a:r>
            <a:r>
              <a:rPr lang="en-US" sz="1200" dirty="0">
                <a:solidFill>
                  <a:schemeClr val="tx1"/>
                </a:solidFill>
                <a:latin typeface="Times New Roman" panose="02020603050405020304" pitchFamily="18" charset="0"/>
                <a:cs typeface="Times New Roman" panose="02020603050405020304" pitchFamily="18" charset="0"/>
              </a:rPr>
              <a:t>The runner who pursues the goal of peace and holiness will train with faith and diligence. </a:t>
            </a:r>
            <a:r>
              <a:rPr lang="en-US" sz="1200" dirty="0" smtClean="0">
                <a:solidFill>
                  <a:schemeClr val="tx1"/>
                </a:solidFill>
                <a:latin typeface="Times New Roman" panose="02020603050405020304" pitchFamily="18" charset="0"/>
                <a:cs typeface="Times New Roman" panose="02020603050405020304" pitchFamily="18" charset="0"/>
              </a:rPr>
              <a:t>He will pursue </a:t>
            </a:r>
            <a:r>
              <a:rPr lang="en-US" sz="1200" dirty="0">
                <a:solidFill>
                  <a:schemeClr val="tx1"/>
                </a:solidFill>
                <a:latin typeface="Times New Roman" panose="02020603050405020304" pitchFamily="18" charset="0"/>
                <a:cs typeface="Times New Roman" panose="02020603050405020304" pitchFamily="18" charset="0"/>
              </a:rPr>
              <a:t>the level paths </a:t>
            </a:r>
            <a:r>
              <a:rPr lang="en-US" sz="1200" dirty="0" smtClean="0">
                <a:solidFill>
                  <a:schemeClr val="tx1"/>
                </a:solidFill>
                <a:latin typeface="Times New Roman" panose="02020603050405020304" pitchFamily="18" charset="0"/>
                <a:cs typeface="Times New Roman" panose="02020603050405020304" pitchFamily="18" charset="0"/>
              </a:rPr>
              <a:t>which </a:t>
            </a:r>
            <a:r>
              <a:rPr lang="en-US" sz="1200" dirty="0">
                <a:solidFill>
                  <a:schemeClr val="tx1"/>
                </a:solidFill>
                <a:latin typeface="Times New Roman" panose="02020603050405020304" pitchFamily="18" charset="0"/>
                <a:cs typeface="Times New Roman" panose="02020603050405020304" pitchFamily="18" charset="0"/>
              </a:rPr>
              <a:t>righteousness entails. </a:t>
            </a:r>
            <a:r>
              <a:rPr lang="en-US" sz="1200" dirty="0" smtClean="0">
                <a:solidFill>
                  <a:schemeClr val="tx1"/>
                </a:solidFill>
                <a:latin typeface="Times New Roman" panose="02020603050405020304" pitchFamily="18" charset="0"/>
                <a:cs typeface="Times New Roman" panose="02020603050405020304" pitchFamily="18" charset="0"/>
              </a:rPr>
              <a:t>He will not leave the straight wheel tracks</a:t>
            </a:r>
            <a:r>
              <a:rPr lang="en-US" sz="1200" dirty="0">
                <a:solidFill>
                  <a:schemeClr val="tx1"/>
                </a:solidFill>
                <a:latin typeface="Times New Roman" panose="02020603050405020304" pitchFamily="18" charset="0"/>
                <a:cs typeface="Times New Roman" panose="02020603050405020304" pitchFamily="18" charset="0"/>
              </a:rPr>
              <a:t>, a good case for total </a:t>
            </a:r>
            <a:r>
              <a:rPr lang="en-US" sz="1200" dirty="0" smtClean="0">
                <a:solidFill>
                  <a:schemeClr val="tx1"/>
                </a:solidFill>
                <a:latin typeface="Times New Roman" panose="02020603050405020304" pitchFamily="18" charset="0"/>
                <a:cs typeface="Times New Roman" panose="02020603050405020304" pitchFamily="18" charset="0"/>
              </a:rPr>
              <a:t>abstinence Heb 12:13, ATR. He will strengthen his hands that are weak and his feeble knees. The </a:t>
            </a:r>
            <a:r>
              <a:rPr lang="en-US" sz="1200" dirty="0">
                <a:solidFill>
                  <a:schemeClr val="tx1"/>
                </a:solidFill>
                <a:latin typeface="Times New Roman" panose="02020603050405020304" pitchFamily="18" charset="0"/>
                <a:cs typeface="Times New Roman" panose="02020603050405020304" pitchFamily="18" charset="0"/>
              </a:rPr>
              <a:t>runner who is lazy and undisciplined carries the heavy </a:t>
            </a:r>
            <a:r>
              <a:rPr lang="en-US" sz="1200" dirty="0" smtClean="0">
                <a:solidFill>
                  <a:schemeClr val="tx1"/>
                </a:solidFill>
                <a:latin typeface="Times New Roman" panose="02020603050405020304" pitchFamily="18" charset="0"/>
                <a:cs typeface="Times New Roman" panose="02020603050405020304" pitchFamily="18" charset="0"/>
              </a:rPr>
              <a:t>weight of regret and </a:t>
            </a:r>
            <a:r>
              <a:rPr lang="en-US" sz="1200" dirty="0">
                <a:solidFill>
                  <a:schemeClr val="tx1"/>
                </a:solidFill>
                <a:latin typeface="Times New Roman" panose="02020603050405020304" pitchFamily="18" charset="0"/>
                <a:cs typeface="Times New Roman" panose="02020603050405020304" pitchFamily="18" charset="0"/>
              </a:rPr>
              <a:t>bitterness. He looks back and fails of the grace of God. </a:t>
            </a:r>
            <a:r>
              <a:rPr lang="en-US" sz="1200" dirty="0" smtClean="0">
                <a:solidFill>
                  <a:schemeClr val="tx1"/>
                </a:solidFill>
                <a:latin typeface="Times New Roman" panose="02020603050405020304" pitchFamily="18" charset="0"/>
                <a:cs typeface="Times New Roman" panose="02020603050405020304" pitchFamily="18" charset="0"/>
              </a:rPr>
              <a:t>His nature leads him astray. In his pursuit of pleasure he leaves the straight path, intentionally getting lost in his effort to drown his sorrows in pot. He follows his own ambitions and material pleasures. He lives to possess, not to pursue. Esau is his name, reaching for the birthright he impulsively sold. Jacob and Esau parted ways in their youth.</a:t>
            </a:r>
            <a:endParaRPr lang="en-US" sz="1200" dirty="0">
              <a:solidFill>
                <a:schemeClr val="tx1"/>
              </a:solidFill>
              <a:latin typeface="Times New Roman" panose="02020603050405020304" pitchFamily="18" charset="0"/>
              <a:cs typeface="Times New Roman" panose="02020603050405020304" pitchFamily="18" charset="0"/>
            </a:endParaRPr>
          </a:p>
        </p:txBody>
      </p:sp>
      <p:sp>
        <p:nvSpPr>
          <p:cNvPr id="13" name="Rectangular Callout 12"/>
          <p:cNvSpPr/>
          <p:nvPr/>
        </p:nvSpPr>
        <p:spPr>
          <a:xfrm>
            <a:off x="8802807" y="2652629"/>
            <a:ext cx="3389194" cy="2418716"/>
          </a:xfrm>
          <a:prstGeom prst="wedgeRectCallout">
            <a:avLst>
              <a:gd name="adj1" fmla="val -81355"/>
              <a:gd name="adj2" fmla="val -15592"/>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sz="1200" dirty="0" smtClean="0">
                <a:solidFill>
                  <a:schemeClr val="tx1"/>
                </a:solidFill>
                <a:latin typeface="Times New Roman" panose="02020603050405020304" pitchFamily="18" charset="0"/>
                <a:cs typeface="Times New Roman" panose="02020603050405020304" pitchFamily="18" charset="0"/>
              </a:rPr>
              <a:t>5. </a:t>
            </a:r>
            <a:r>
              <a:rPr lang="en-US" sz="1200" u="sng" dirty="0" smtClean="0">
                <a:solidFill>
                  <a:schemeClr val="tx1"/>
                </a:solidFill>
                <a:latin typeface="Times New Roman" panose="02020603050405020304" pitchFamily="18" charset="0"/>
                <a:cs typeface="Times New Roman" panose="02020603050405020304" pitchFamily="18" charset="0"/>
              </a:rPr>
              <a:t>Not like Esau</a:t>
            </a:r>
            <a:r>
              <a:rPr lang="en-US" sz="1200" dirty="0" smtClean="0">
                <a:solidFill>
                  <a:schemeClr val="tx1"/>
                </a:solidFill>
                <a:latin typeface="Times New Roman" panose="02020603050405020304" pitchFamily="18" charset="0"/>
                <a:cs typeface="Times New Roman" panose="02020603050405020304" pitchFamily="18" charset="0"/>
              </a:rPr>
              <a:t>, Heb 12:16-17. Esau was a likeable man, he loved his father, but he didn’t have any use for God. He was impulsive, shown by his constant elbow exercise from plate to mouth. He had no spiritual inclination to run the race of life. He was not interested in pursuing righteousness. I doubt whether he even noticed the cat ripping under his seat. The cat’s more interested in pursuing a mouse than Esau in pursuing peace. Sounds like the sons of Esau and Ismael today. An obnoxious appetite and a bent out of shape attitude were just outward symptoms of the lack of an inward desire to please God.</a:t>
            </a:r>
            <a:endParaRPr lang="en-US" sz="1200" dirty="0">
              <a:solidFill>
                <a:schemeClr val="tx1"/>
              </a:solidFill>
              <a:latin typeface="Times New Roman" panose="02020603050405020304" pitchFamily="18" charset="0"/>
              <a:cs typeface="Times New Roman" panose="02020603050405020304" pitchFamily="18" charset="0"/>
            </a:endParaRPr>
          </a:p>
        </p:txBody>
      </p:sp>
      <p:sp>
        <p:nvSpPr>
          <p:cNvPr id="15" name="Rectangular Callout 14"/>
          <p:cNvSpPr/>
          <p:nvPr/>
        </p:nvSpPr>
        <p:spPr>
          <a:xfrm>
            <a:off x="6184900" y="5122140"/>
            <a:ext cx="6007099" cy="1735861"/>
          </a:xfrm>
          <a:prstGeom prst="wedgeRectCallout">
            <a:avLst>
              <a:gd name="adj1" fmla="val -19117"/>
              <a:gd name="adj2" fmla="val -68169"/>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sz="1200" dirty="0" smtClean="0">
                <a:solidFill>
                  <a:schemeClr val="tx1"/>
                </a:solidFill>
                <a:latin typeface="Times New Roman" panose="02020603050405020304" pitchFamily="18" charset="0"/>
                <a:cs typeface="Times New Roman" panose="02020603050405020304" pitchFamily="18" charset="0"/>
              </a:rPr>
              <a:t>4. </a:t>
            </a:r>
            <a:r>
              <a:rPr lang="en-US" sz="1200" u="sng" dirty="0" smtClean="0">
                <a:solidFill>
                  <a:schemeClr val="tx1"/>
                </a:solidFill>
                <a:latin typeface="Times New Roman" panose="02020603050405020304" pitchFamily="18" charset="0"/>
                <a:cs typeface="Times New Roman" panose="02020603050405020304" pitchFamily="18" charset="0"/>
              </a:rPr>
              <a:t>Pursue peace and holiness</a:t>
            </a:r>
            <a:r>
              <a:rPr lang="en-US" sz="1200" dirty="0" smtClean="0">
                <a:solidFill>
                  <a:schemeClr val="tx1"/>
                </a:solidFill>
                <a:latin typeface="Times New Roman" panose="02020603050405020304" pitchFamily="18" charset="0"/>
                <a:cs typeface="Times New Roman" panose="02020603050405020304" pitchFamily="18" charset="0"/>
              </a:rPr>
              <a:t>, Heb 12:14. God disciplines His sons for their good, getting them spiritually fit to share in His holiness, Heb 12:10. They are ready to produce the fruit of righteousness in godly living, giving peace a chase as if in a hunt</a:t>
            </a:r>
            <a:r>
              <a:rPr lang="en-US" sz="1200" dirty="0">
                <a:solidFill>
                  <a:schemeClr val="tx1"/>
                </a:solidFill>
                <a:latin typeface="Times New Roman" panose="02020603050405020304" pitchFamily="18" charset="0"/>
                <a:cs typeface="Times New Roman" panose="02020603050405020304" pitchFamily="18" charset="0"/>
              </a:rPr>
              <a:t>, Heb </a:t>
            </a:r>
            <a:r>
              <a:rPr lang="en-US" sz="1200" dirty="0" smtClean="0">
                <a:solidFill>
                  <a:schemeClr val="tx1"/>
                </a:solidFill>
                <a:latin typeface="Times New Roman" panose="02020603050405020304" pitchFamily="18" charset="0"/>
                <a:cs typeface="Times New Roman" panose="02020603050405020304" pitchFamily="18" charset="0"/>
              </a:rPr>
              <a:t>12:11, ATR. Bitterness doesn’t take long to sprout and grows real fast once rooted. </a:t>
            </a:r>
            <a:r>
              <a:rPr lang="en-US" sz="1200" dirty="0">
                <a:solidFill>
                  <a:schemeClr val="tx1"/>
                </a:solidFill>
                <a:latin typeface="Times New Roman" panose="02020603050405020304" pitchFamily="18" charset="0"/>
                <a:cs typeface="Times New Roman" panose="02020603050405020304" pitchFamily="18" charset="0"/>
              </a:rPr>
              <a:t>N</a:t>
            </a:r>
            <a:r>
              <a:rPr lang="en-US" sz="1200" dirty="0" smtClean="0">
                <a:solidFill>
                  <a:schemeClr val="tx1"/>
                </a:solidFill>
                <a:latin typeface="Times New Roman" panose="02020603050405020304" pitchFamily="18" charset="0"/>
                <a:cs typeface="Times New Roman" panose="02020603050405020304" pitchFamily="18" charset="0"/>
              </a:rPr>
              <a:t>ever give up the pursuit. Run by the rules. Please the One for whom you are running. In the picture the front runner’s arm picks up the motion of the cat in hot pursuit of a mouse. With cat like determination, pursue peace and holiness. The best rewards in life will not just come drifting your way. It is God who works in you both to will and to work out His good pleasure, Phil 2:12-13. But like the cat you need to both run fast and </a:t>
            </a:r>
            <a:r>
              <a:rPr lang="en-US" sz="1200" dirty="0">
                <a:solidFill>
                  <a:schemeClr val="tx1"/>
                </a:solidFill>
                <a:latin typeface="Times New Roman" panose="02020603050405020304" pitchFamily="18" charset="0"/>
                <a:cs typeface="Times New Roman" panose="02020603050405020304" pitchFamily="18" charset="0"/>
              </a:rPr>
              <a:t>reach </a:t>
            </a:r>
            <a:r>
              <a:rPr lang="en-US" sz="1200" dirty="0" smtClean="0">
                <a:solidFill>
                  <a:schemeClr val="tx1"/>
                </a:solidFill>
                <a:latin typeface="Times New Roman" panose="02020603050405020304" pitchFamily="18" charset="0"/>
                <a:cs typeface="Times New Roman" panose="02020603050405020304" pitchFamily="18" charset="0"/>
              </a:rPr>
              <a:t>out in working </a:t>
            </a:r>
            <a:r>
              <a:rPr lang="en-US" sz="1200" dirty="0">
                <a:solidFill>
                  <a:schemeClr val="tx1"/>
                </a:solidFill>
                <a:latin typeface="Times New Roman" panose="02020603050405020304" pitchFamily="18" charset="0"/>
                <a:cs typeface="Times New Roman" panose="02020603050405020304" pitchFamily="18" charset="0"/>
              </a:rPr>
              <a:t>out your own salvation with fear and trembling.</a:t>
            </a:r>
          </a:p>
        </p:txBody>
      </p:sp>
    </p:spTree>
    <p:extLst>
      <p:ext uri="{BB962C8B-B14F-4D97-AF65-F5344CB8AC3E}">
        <p14:creationId xmlns:p14="http://schemas.microsoft.com/office/powerpoint/2010/main" val="142875969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24324" y="1520206"/>
            <a:ext cx="5120698" cy="34755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Rectangular Callout 26"/>
          <p:cNvSpPr/>
          <p:nvPr/>
        </p:nvSpPr>
        <p:spPr>
          <a:xfrm>
            <a:off x="-1" y="0"/>
            <a:ext cx="8545023" cy="1454926"/>
          </a:xfrm>
          <a:prstGeom prst="wedgeRectCallout">
            <a:avLst>
              <a:gd name="adj1" fmla="val 20156"/>
              <a:gd name="adj2" fmla="val 68952"/>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tabLst>
                <a:tab pos="2292350" algn="l"/>
              </a:tabLst>
            </a:pPr>
            <a:r>
              <a:rPr lang="en-US" sz="1200" dirty="0" smtClean="0">
                <a:solidFill>
                  <a:schemeClr val="tx1"/>
                </a:solidFill>
                <a:latin typeface="Times New Roman" panose="02020603050405020304" pitchFamily="18" charset="0"/>
                <a:cs typeface="Times New Roman" panose="02020603050405020304" pitchFamily="18" charset="0"/>
              </a:rPr>
              <a:t>1. Based on Heb 12:18-29, The Old Covenant and the New Covenant are contrasted by comparing Mount Sinai with Mount Zion. The author contrasted these two mountains to create a desire to move from Moses to Christ, from earthly Jerusalem to heavenly. </a:t>
            </a:r>
            <a:r>
              <a:rPr lang="en-US" sz="1200" u="sng" dirty="0" smtClean="0">
                <a:solidFill>
                  <a:schemeClr val="tx1"/>
                </a:solidFill>
                <a:latin typeface="Times New Roman" panose="02020603050405020304" pitchFamily="18" charset="0"/>
                <a:cs typeface="Times New Roman" panose="02020603050405020304" pitchFamily="18" charset="0"/>
              </a:rPr>
              <a:t>Sinai, the Old Covenant mountain</a:t>
            </a:r>
            <a:r>
              <a:rPr lang="en-US" sz="1200" dirty="0" smtClean="0">
                <a:solidFill>
                  <a:schemeClr val="tx1"/>
                </a:solidFill>
                <a:latin typeface="Times New Roman" panose="02020603050405020304" pitchFamily="18" charset="0"/>
                <a:cs typeface="Times New Roman" panose="02020603050405020304" pitchFamily="18" charset="0"/>
              </a:rPr>
              <a:t>. When God gave the Law to Moses the place was all aflame. The result was fear. In the lower corner is a man biting his nails. </a:t>
            </a:r>
            <a:r>
              <a:rPr lang="en-US" sz="1200" u="sng" dirty="0" smtClean="0">
                <a:solidFill>
                  <a:schemeClr val="tx1"/>
                </a:solidFill>
                <a:latin typeface="Times New Roman" panose="02020603050405020304" pitchFamily="18" charset="0"/>
                <a:cs typeface="Times New Roman" panose="02020603050405020304" pitchFamily="18" charset="0"/>
              </a:rPr>
              <a:t>Zion, </a:t>
            </a:r>
            <a:r>
              <a:rPr lang="en-US" sz="1200" u="sng" dirty="0">
                <a:solidFill>
                  <a:schemeClr val="tx1"/>
                </a:solidFill>
                <a:latin typeface="Times New Roman" panose="02020603050405020304" pitchFamily="18" charset="0"/>
                <a:cs typeface="Times New Roman" panose="02020603050405020304" pitchFamily="18" charset="0"/>
              </a:rPr>
              <a:t>the </a:t>
            </a:r>
            <a:r>
              <a:rPr lang="en-US" sz="1200" u="sng" dirty="0" smtClean="0">
                <a:solidFill>
                  <a:schemeClr val="tx1"/>
                </a:solidFill>
                <a:latin typeface="Times New Roman" panose="02020603050405020304" pitchFamily="18" charset="0"/>
                <a:cs typeface="Times New Roman" panose="02020603050405020304" pitchFamily="18" charset="0"/>
              </a:rPr>
              <a:t>New </a:t>
            </a:r>
            <a:r>
              <a:rPr lang="en-US" sz="1200" u="sng" dirty="0">
                <a:solidFill>
                  <a:schemeClr val="tx1"/>
                </a:solidFill>
                <a:latin typeface="Times New Roman" panose="02020603050405020304" pitchFamily="18" charset="0"/>
                <a:cs typeface="Times New Roman" panose="02020603050405020304" pitchFamily="18" charset="0"/>
              </a:rPr>
              <a:t>Covenant </a:t>
            </a:r>
            <a:r>
              <a:rPr lang="en-US" sz="1200" u="sng" dirty="0" smtClean="0">
                <a:solidFill>
                  <a:schemeClr val="tx1"/>
                </a:solidFill>
                <a:latin typeface="Times New Roman" panose="02020603050405020304" pitchFamily="18" charset="0"/>
                <a:cs typeface="Times New Roman" panose="02020603050405020304" pitchFamily="18" charset="0"/>
              </a:rPr>
              <a:t>mountain</a:t>
            </a:r>
            <a:r>
              <a:rPr lang="en-US" sz="1200" dirty="0">
                <a:solidFill>
                  <a:schemeClr val="tx1"/>
                </a:solidFill>
                <a:latin typeface="Times New Roman" panose="02020603050405020304" pitchFamily="18" charset="0"/>
                <a:cs typeface="Times New Roman" panose="02020603050405020304" pitchFamily="18" charset="0"/>
              </a:rPr>
              <a:t>. Keep </a:t>
            </a:r>
            <a:r>
              <a:rPr lang="en-US" sz="1200" dirty="0" smtClean="0">
                <a:solidFill>
                  <a:schemeClr val="tx1"/>
                </a:solidFill>
                <a:latin typeface="Times New Roman" panose="02020603050405020304" pitchFamily="18" charset="0"/>
                <a:cs typeface="Times New Roman" panose="02020603050405020304" pitchFamily="18" charset="0"/>
              </a:rPr>
              <a:t>your </a:t>
            </a:r>
            <a:r>
              <a:rPr lang="en-US" sz="1200" dirty="0">
                <a:solidFill>
                  <a:schemeClr val="tx1"/>
                </a:solidFill>
                <a:latin typeface="Times New Roman" panose="02020603050405020304" pitchFamily="18" charset="0"/>
                <a:cs typeface="Times New Roman" panose="02020603050405020304" pitchFamily="18" charset="0"/>
              </a:rPr>
              <a:t>eye on </a:t>
            </a:r>
            <a:r>
              <a:rPr lang="en-US" sz="1200" dirty="0" smtClean="0">
                <a:solidFill>
                  <a:schemeClr val="tx1"/>
                </a:solidFill>
                <a:latin typeface="Times New Roman" panose="02020603050405020304" pitchFamily="18" charset="0"/>
                <a:cs typeface="Times New Roman" panose="02020603050405020304" pitchFamily="18" charset="0"/>
              </a:rPr>
              <a:t>Zion. The steps of ministry lead down across the gulf, under the revealed arm of the LORD, Isa 53:1, TWOT 583, thru the gate up to the delectable mountain of Zion. </a:t>
            </a:r>
            <a:r>
              <a:rPr lang="en-US" sz="1200" u="sng" dirty="0" smtClean="0">
                <a:solidFill>
                  <a:schemeClr val="tx1"/>
                </a:solidFill>
                <a:latin typeface="Times New Roman" panose="02020603050405020304" pitchFamily="18" charset="0"/>
                <a:cs typeface="Times New Roman" panose="02020603050405020304" pitchFamily="18" charset="0"/>
              </a:rPr>
              <a:t>Jesus Christ the mediator</a:t>
            </a:r>
            <a:r>
              <a:rPr lang="en-US" sz="1200" dirty="0" smtClean="0">
                <a:solidFill>
                  <a:schemeClr val="tx1"/>
                </a:solidFill>
                <a:latin typeface="Times New Roman" panose="02020603050405020304" pitchFamily="18" charset="0"/>
                <a:cs typeface="Times New Roman" panose="02020603050405020304" pitchFamily="18" charset="0"/>
              </a:rPr>
              <a:t> holding the cup and bread at a banquet table. Angels are on the right side. </a:t>
            </a:r>
            <a:r>
              <a:rPr lang="en-US" sz="1200" dirty="0">
                <a:solidFill>
                  <a:schemeClr val="tx1"/>
                </a:solidFill>
                <a:latin typeface="Times New Roman" panose="02020603050405020304" pitchFamily="18" charset="0"/>
                <a:cs typeface="Times New Roman" panose="02020603050405020304" pitchFamily="18" charset="0"/>
              </a:rPr>
              <a:t>G</a:t>
            </a:r>
            <a:r>
              <a:rPr lang="en-US" sz="1200" dirty="0" smtClean="0">
                <a:solidFill>
                  <a:schemeClr val="tx1"/>
                </a:solidFill>
                <a:latin typeface="Times New Roman" panose="02020603050405020304" pitchFamily="18" charset="0"/>
                <a:cs typeface="Times New Roman" panose="02020603050405020304" pitchFamily="18" charset="0"/>
              </a:rPr>
              <a:t>athered around are a multitude of friends, seen across the top as the twelve tribes of Israel, all those under the blood, defined by a hand drawing on a scroll another sinner. They are not present by covenant blessing but because of individual faith in Christ. Blessed are the undefiled in the way, who walk in the law of the Lord.</a:t>
            </a:r>
          </a:p>
        </p:txBody>
      </p:sp>
      <p:sp>
        <p:nvSpPr>
          <p:cNvPr id="28" name="Rectangular Callout 27"/>
          <p:cNvSpPr/>
          <p:nvPr/>
        </p:nvSpPr>
        <p:spPr>
          <a:xfrm>
            <a:off x="0" y="1511930"/>
            <a:ext cx="3324696" cy="1500211"/>
          </a:xfrm>
          <a:prstGeom prst="wedgeRectCallout">
            <a:avLst>
              <a:gd name="adj1" fmla="val 63868"/>
              <a:gd name="adj2" fmla="val -11111"/>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sz="1200" dirty="0" smtClean="0">
                <a:solidFill>
                  <a:schemeClr val="tx1"/>
                </a:solidFill>
                <a:latin typeface="Times New Roman" panose="02020603050405020304" pitchFamily="18" charset="0"/>
                <a:cs typeface="Times New Roman" panose="02020603050405020304" pitchFamily="18" charset="0"/>
              </a:rPr>
              <a:t>2. </a:t>
            </a:r>
            <a:r>
              <a:rPr lang="en-US" sz="1200" u="sng" dirty="0">
                <a:solidFill>
                  <a:schemeClr val="tx1"/>
                </a:solidFill>
                <a:latin typeface="Times New Roman" panose="02020603050405020304" pitchFamily="18" charset="0"/>
                <a:cs typeface="Times New Roman" panose="02020603050405020304" pitchFamily="18" charset="0"/>
              </a:rPr>
              <a:t>Sinai, the Old Covenant </a:t>
            </a:r>
            <a:r>
              <a:rPr lang="en-US" sz="1200" u="sng" dirty="0" smtClean="0">
                <a:solidFill>
                  <a:schemeClr val="tx1"/>
                </a:solidFill>
                <a:latin typeface="Times New Roman" panose="02020603050405020304" pitchFamily="18" charset="0"/>
                <a:cs typeface="Times New Roman" panose="02020603050405020304" pitchFamily="18" charset="0"/>
              </a:rPr>
              <a:t>mountain, the Mosaic Law, Heb 12:18-21</a:t>
            </a:r>
            <a:r>
              <a:rPr lang="en-US" sz="1200" dirty="0" smtClean="0">
                <a:solidFill>
                  <a:schemeClr val="tx1"/>
                </a:solidFill>
                <a:latin typeface="Times New Roman" panose="02020603050405020304" pitchFamily="18" charset="0"/>
                <a:cs typeface="Times New Roman" panose="02020603050405020304" pitchFamily="18" charset="0"/>
              </a:rPr>
              <a:t>. This is the view you get when you train your eye on earth. </a:t>
            </a:r>
            <a:r>
              <a:rPr lang="en-US" sz="1200" dirty="0">
                <a:solidFill>
                  <a:schemeClr val="tx1"/>
                </a:solidFill>
                <a:latin typeface="Times New Roman" panose="02020603050405020304" pitchFamily="18" charset="0"/>
                <a:cs typeface="Times New Roman" panose="02020603050405020304" pitchFamily="18" charset="0"/>
              </a:rPr>
              <a:t>T</a:t>
            </a:r>
            <a:r>
              <a:rPr lang="en-US" sz="1200" dirty="0" smtClean="0">
                <a:solidFill>
                  <a:schemeClr val="tx1"/>
                </a:solidFill>
                <a:latin typeface="Times New Roman" panose="02020603050405020304" pitchFamily="18" charset="0"/>
                <a:cs typeface="Times New Roman" panose="02020603050405020304" pitchFamily="18" charset="0"/>
              </a:rPr>
              <a:t>he mountain</a:t>
            </a:r>
            <a:r>
              <a:rPr lang="en-US" sz="1200" dirty="0">
                <a:solidFill>
                  <a:schemeClr val="tx1"/>
                </a:solidFill>
                <a:latin typeface="Times New Roman" panose="02020603050405020304" pitchFamily="18" charset="0"/>
                <a:cs typeface="Times New Roman" panose="02020603050405020304" pitchFamily="18" charset="0"/>
              </a:rPr>
              <a:t> </a:t>
            </a:r>
            <a:r>
              <a:rPr lang="en-US" sz="1200" dirty="0" smtClean="0">
                <a:solidFill>
                  <a:schemeClr val="tx1"/>
                </a:solidFill>
                <a:latin typeface="Times New Roman" panose="02020603050405020304" pitchFamily="18" charset="0"/>
                <a:cs typeface="Times New Roman" panose="02020603050405020304" pitchFamily="18" charset="0"/>
              </a:rPr>
              <a:t>is all aflame</a:t>
            </a:r>
            <a:r>
              <a:rPr lang="en-US" sz="1200" dirty="0">
                <a:solidFill>
                  <a:schemeClr val="tx1"/>
                </a:solidFill>
                <a:latin typeface="Times New Roman" panose="02020603050405020304" pitchFamily="18" charset="0"/>
                <a:cs typeface="Times New Roman" panose="02020603050405020304" pitchFamily="18" charset="0"/>
              </a:rPr>
              <a:t>, </a:t>
            </a:r>
            <a:r>
              <a:rPr lang="en-US" sz="1200" dirty="0" smtClean="0">
                <a:solidFill>
                  <a:schemeClr val="tx1"/>
                </a:solidFill>
                <a:latin typeface="Times New Roman" panose="02020603050405020304" pitchFamily="18" charset="0"/>
                <a:cs typeface="Times New Roman" panose="02020603050405020304" pitchFamily="18" charset="0"/>
              </a:rPr>
              <a:t>the </a:t>
            </a:r>
            <a:r>
              <a:rPr lang="en-US" sz="1200" dirty="0">
                <a:solidFill>
                  <a:schemeClr val="tx1"/>
                </a:solidFill>
                <a:latin typeface="Times New Roman" panose="02020603050405020304" pitchFamily="18" charset="0"/>
                <a:cs typeface="Times New Roman" panose="02020603050405020304" pitchFamily="18" charset="0"/>
              </a:rPr>
              <a:t>earth quaking below, and stormy </a:t>
            </a:r>
            <a:r>
              <a:rPr lang="en-US" sz="1200" dirty="0" smtClean="0">
                <a:solidFill>
                  <a:schemeClr val="tx1"/>
                </a:solidFill>
                <a:latin typeface="Times New Roman" panose="02020603050405020304" pitchFamily="18" charset="0"/>
                <a:cs typeface="Times New Roman" panose="02020603050405020304" pitchFamily="18" charset="0"/>
              </a:rPr>
              <a:t>wind, the rocks rolling down. God’s voice became like the blast of a ram’s horn. They were terrified and begged God not to talk to them any longer. They wanted to hear only the voice of man. </a:t>
            </a:r>
            <a:endParaRPr lang="en-US" sz="1200" dirty="0">
              <a:solidFill>
                <a:schemeClr val="tx1"/>
              </a:solidFill>
              <a:latin typeface="Times New Roman" panose="02020603050405020304" pitchFamily="18" charset="0"/>
              <a:cs typeface="Times New Roman" panose="02020603050405020304" pitchFamily="18" charset="0"/>
            </a:endParaRPr>
          </a:p>
        </p:txBody>
      </p:sp>
      <p:sp>
        <p:nvSpPr>
          <p:cNvPr id="33" name="Rectangular Callout 32"/>
          <p:cNvSpPr/>
          <p:nvPr/>
        </p:nvSpPr>
        <p:spPr>
          <a:xfrm>
            <a:off x="8674935" y="3541594"/>
            <a:ext cx="3529765" cy="1454183"/>
          </a:xfrm>
          <a:prstGeom prst="wedgeRectCallout">
            <a:avLst>
              <a:gd name="adj1" fmla="val -92086"/>
              <a:gd name="adj2" fmla="val -57578"/>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sz="1200" dirty="0">
                <a:solidFill>
                  <a:schemeClr val="tx1"/>
                </a:solidFill>
                <a:latin typeface="Times New Roman" panose="02020603050405020304" pitchFamily="18" charset="0"/>
                <a:cs typeface="Times New Roman" panose="02020603050405020304" pitchFamily="18" charset="0"/>
              </a:rPr>
              <a:t>6</a:t>
            </a:r>
            <a:r>
              <a:rPr lang="en-US" sz="1200" dirty="0" smtClean="0">
                <a:solidFill>
                  <a:schemeClr val="tx1"/>
                </a:solidFill>
                <a:latin typeface="Times New Roman" panose="02020603050405020304" pitchFamily="18" charset="0"/>
                <a:cs typeface="Times New Roman" panose="02020603050405020304" pitchFamily="18" charset="0"/>
              </a:rPr>
              <a:t>. </a:t>
            </a:r>
            <a:r>
              <a:rPr lang="en-US" sz="1200" u="sng" dirty="0" smtClean="0">
                <a:solidFill>
                  <a:schemeClr val="tx1"/>
                </a:solidFill>
                <a:latin typeface="Times New Roman" panose="02020603050405020304" pitchFamily="18" charset="0"/>
                <a:cs typeface="Times New Roman" panose="02020603050405020304" pitchFamily="18" charset="0"/>
              </a:rPr>
              <a:t>There is Jesus, the mediator of the New Covenant</a:t>
            </a:r>
            <a:r>
              <a:rPr lang="en-US" sz="1200" dirty="0" smtClean="0">
                <a:solidFill>
                  <a:schemeClr val="tx1"/>
                </a:solidFill>
                <a:latin typeface="Times New Roman" panose="02020603050405020304" pitchFamily="18" charset="0"/>
                <a:cs typeface="Times New Roman" panose="02020603050405020304" pitchFamily="18" charset="0"/>
              </a:rPr>
              <a:t>, He is holding the cup of the blood of the New Covenant. And in His other hand is the bread of his resurrection body. Hallelujah! That moment has arrived that we have all been waiting for. Look up by faith, it’s ours to claim. Keep this goal before you in the race of life. It’ll make each of us winners. </a:t>
            </a:r>
          </a:p>
        </p:txBody>
      </p:sp>
      <p:sp>
        <p:nvSpPr>
          <p:cNvPr id="34" name="Rectangular Callout 33"/>
          <p:cNvSpPr/>
          <p:nvPr/>
        </p:nvSpPr>
        <p:spPr>
          <a:xfrm>
            <a:off x="0" y="5052781"/>
            <a:ext cx="5461000" cy="1793346"/>
          </a:xfrm>
          <a:prstGeom prst="wedgeRectCallout">
            <a:avLst>
              <a:gd name="adj1" fmla="val 25854"/>
              <a:gd name="adj2" fmla="val -108783"/>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sz="1200" dirty="0">
                <a:solidFill>
                  <a:schemeClr val="tx1"/>
                </a:solidFill>
                <a:latin typeface="Times New Roman" panose="02020603050405020304" pitchFamily="18" charset="0"/>
                <a:cs typeface="Times New Roman" panose="02020603050405020304" pitchFamily="18" charset="0"/>
              </a:rPr>
              <a:t>4</a:t>
            </a:r>
            <a:r>
              <a:rPr lang="en-US" sz="1200" dirty="0" smtClean="0">
                <a:solidFill>
                  <a:schemeClr val="tx1"/>
                </a:solidFill>
                <a:latin typeface="Times New Roman" panose="02020603050405020304" pitchFamily="18" charset="0"/>
                <a:cs typeface="Times New Roman" panose="02020603050405020304" pitchFamily="18" charset="0"/>
              </a:rPr>
              <a:t>. </a:t>
            </a:r>
            <a:r>
              <a:rPr lang="en-US" sz="1200" u="sng" dirty="0" smtClean="0">
                <a:solidFill>
                  <a:schemeClr val="tx1"/>
                </a:solidFill>
                <a:latin typeface="Times New Roman" panose="02020603050405020304" pitchFamily="18" charset="0"/>
                <a:cs typeface="Times New Roman" panose="02020603050405020304" pitchFamily="18" charset="0"/>
              </a:rPr>
              <a:t>They preferred death rather than life</a:t>
            </a:r>
            <a:r>
              <a:rPr lang="en-US" sz="1200" dirty="0">
                <a:solidFill>
                  <a:schemeClr val="tx1"/>
                </a:solidFill>
                <a:latin typeface="Times New Roman" panose="02020603050405020304" pitchFamily="18" charset="0"/>
                <a:cs typeface="Times New Roman" panose="02020603050405020304" pitchFamily="18" charset="0"/>
              </a:rPr>
              <a:t>. Now who in their right mind would chose death</a:t>
            </a:r>
            <a:r>
              <a:rPr lang="en-US" sz="1200" dirty="0" smtClean="0">
                <a:solidFill>
                  <a:schemeClr val="tx1"/>
                </a:solidFill>
                <a:latin typeface="Times New Roman" panose="02020603050405020304" pitchFamily="18" charset="0"/>
                <a:cs typeface="Times New Roman" panose="02020603050405020304" pitchFamily="18" charset="0"/>
              </a:rPr>
              <a:t>? </a:t>
            </a:r>
            <a:r>
              <a:rPr lang="en-US" sz="1200" dirty="0">
                <a:solidFill>
                  <a:schemeClr val="tx1"/>
                </a:solidFill>
                <a:latin typeface="Times New Roman" panose="02020603050405020304" pitchFamily="18" charset="0"/>
                <a:cs typeface="Times New Roman" panose="02020603050405020304" pitchFamily="18" charset="0"/>
              </a:rPr>
              <a:t>Yet that is exactly what happens when a man turns to Moses to try and be acceptable before God. </a:t>
            </a:r>
            <a:r>
              <a:rPr lang="en-US" sz="1200" dirty="0" smtClean="0">
                <a:solidFill>
                  <a:schemeClr val="tx1"/>
                </a:solidFill>
                <a:latin typeface="Times New Roman" panose="02020603050405020304" pitchFamily="18" charset="0"/>
                <a:cs typeface="Times New Roman" panose="02020603050405020304" pitchFamily="18" charset="0"/>
              </a:rPr>
              <a:t> Armed guards were placed day and night all around the base of the mountain to keep man and beast from coming close. Anybody or any animal that touched the mountain died without mercy, being stoned to death. Pictured are two men killing a goat that got to close. They’re bashing its head in with rocks. In the picture the mouth of the wild beast makes </a:t>
            </a:r>
            <a:r>
              <a:rPr lang="en-US" sz="1200" dirty="0" err="1" smtClean="0">
                <a:solidFill>
                  <a:schemeClr val="tx1"/>
                </a:solidFill>
                <a:latin typeface="Times New Roman" panose="02020603050405020304" pitchFamily="18" charset="0"/>
                <a:cs typeface="Times New Roman" panose="02020603050405020304" pitchFamily="18" charset="0"/>
              </a:rPr>
              <a:t>sheol</a:t>
            </a:r>
            <a:r>
              <a:rPr lang="en-US" sz="1200" dirty="0" smtClean="0">
                <a:solidFill>
                  <a:schemeClr val="tx1"/>
                </a:solidFill>
                <a:latin typeface="Times New Roman" panose="02020603050405020304" pitchFamily="18" charset="0"/>
                <a:cs typeface="Times New Roman" panose="02020603050405020304" pitchFamily="18" charset="0"/>
              </a:rPr>
              <a:t> pass below Mt. Sinai into a slough blocking the way to Mt. Zion. Camp out at Mount Sinai and you die, </a:t>
            </a:r>
            <a:r>
              <a:rPr lang="en-US" sz="1200" dirty="0" err="1" smtClean="0">
                <a:solidFill>
                  <a:schemeClr val="tx1"/>
                </a:solidFill>
                <a:latin typeface="Times New Roman" panose="02020603050405020304" pitchFamily="18" charset="0"/>
                <a:cs typeface="Times New Roman" panose="02020603050405020304" pitchFamily="18" charset="0"/>
              </a:rPr>
              <a:t>sheol</a:t>
            </a:r>
            <a:r>
              <a:rPr lang="en-US" sz="1200" dirty="0" smtClean="0">
                <a:solidFill>
                  <a:schemeClr val="tx1"/>
                </a:solidFill>
                <a:latin typeface="Times New Roman" panose="02020603050405020304" pitchFamily="18" charset="0"/>
                <a:cs typeface="Times New Roman" panose="02020603050405020304" pitchFamily="18" charset="0"/>
              </a:rPr>
              <a:t> being the designated place for the body. Look up to Mount Zion and your live.</a:t>
            </a:r>
          </a:p>
        </p:txBody>
      </p:sp>
      <p:sp>
        <p:nvSpPr>
          <p:cNvPr id="13" name="Rectangular Callout 12"/>
          <p:cNvSpPr/>
          <p:nvPr/>
        </p:nvSpPr>
        <p:spPr>
          <a:xfrm>
            <a:off x="5549901" y="5052780"/>
            <a:ext cx="6642100" cy="1805220"/>
          </a:xfrm>
          <a:prstGeom prst="wedgeRectCallout">
            <a:avLst>
              <a:gd name="adj1" fmla="val -28609"/>
              <a:gd name="adj2" fmla="val -175713"/>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sz="1200" dirty="0">
                <a:solidFill>
                  <a:schemeClr val="tx1"/>
                </a:solidFill>
                <a:latin typeface="Times New Roman" panose="02020603050405020304" pitchFamily="18" charset="0"/>
                <a:cs typeface="Times New Roman" panose="02020603050405020304" pitchFamily="18" charset="0"/>
              </a:rPr>
              <a:t>5</a:t>
            </a:r>
            <a:r>
              <a:rPr lang="en-US" sz="1200" dirty="0" smtClean="0">
                <a:solidFill>
                  <a:schemeClr val="tx1"/>
                </a:solidFill>
                <a:latin typeface="Times New Roman" panose="02020603050405020304" pitchFamily="18" charset="0"/>
                <a:cs typeface="Times New Roman" panose="02020603050405020304" pitchFamily="18" charset="0"/>
              </a:rPr>
              <a:t>. </a:t>
            </a:r>
            <a:r>
              <a:rPr lang="en-US" sz="1200" u="sng" dirty="0" smtClean="0">
                <a:solidFill>
                  <a:schemeClr val="tx1"/>
                </a:solidFill>
                <a:latin typeface="Times New Roman" panose="02020603050405020304" pitchFamily="18" charset="0"/>
                <a:cs typeface="Times New Roman" panose="02020603050405020304" pitchFamily="18" charset="0"/>
              </a:rPr>
              <a:t>Look up to Mount Zion</a:t>
            </a:r>
            <a:r>
              <a:rPr lang="en-US" sz="1200" dirty="0" smtClean="0">
                <a:solidFill>
                  <a:schemeClr val="tx1"/>
                </a:solidFill>
                <a:latin typeface="Times New Roman" panose="02020603050405020304" pitchFamily="18" charset="0"/>
                <a:cs typeface="Times New Roman" panose="02020603050405020304" pitchFamily="18" charset="0"/>
              </a:rPr>
              <a:t>. </a:t>
            </a:r>
            <a:r>
              <a:rPr lang="en-US" sz="1200" dirty="0">
                <a:solidFill>
                  <a:schemeClr val="tx1"/>
                </a:solidFill>
                <a:latin typeface="Times New Roman" panose="02020603050405020304" pitchFamily="18" charset="0"/>
                <a:cs typeface="Times New Roman" panose="02020603050405020304" pitchFamily="18" charset="0"/>
              </a:rPr>
              <a:t>T</a:t>
            </a:r>
            <a:r>
              <a:rPr lang="en-US" sz="1200" dirty="0" smtClean="0">
                <a:solidFill>
                  <a:schemeClr val="tx1"/>
                </a:solidFill>
                <a:latin typeface="Times New Roman" panose="02020603050405020304" pitchFamily="18" charset="0"/>
                <a:cs typeface="Times New Roman" panose="02020603050405020304" pitchFamily="18" charset="0"/>
              </a:rPr>
              <a:t>he celestial city looks like a bride, dear in the sight of God. </a:t>
            </a:r>
            <a:br>
              <a:rPr lang="en-US" sz="1200" dirty="0" smtClean="0">
                <a:solidFill>
                  <a:schemeClr val="tx1"/>
                </a:solidFill>
                <a:latin typeface="Times New Roman" panose="02020603050405020304" pitchFamily="18" charset="0"/>
                <a:cs typeface="Times New Roman" panose="02020603050405020304" pitchFamily="18" charset="0"/>
              </a:rPr>
            </a:br>
            <a:r>
              <a:rPr lang="en-US" sz="1200" dirty="0" smtClean="0">
                <a:solidFill>
                  <a:schemeClr val="tx1"/>
                </a:solidFill>
                <a:latin typeface="Times New Roman" panose="02020603050405020304" pitchFamily="18" charset="0"/>
                <a:cs typeface="Times New Roman" panose="02020603050405020304" pitchFamily="18" charset="0"/>
              </a:rPr>
              <a:t>The heavenly Jerusalem is the city where a great multitude of angels favor every wind. The table is spread before the church of the first-born. Set in the backdrop are the millions of spirits of righteous men made perfect. The sons of Jacob are enumerated according to their birth mother in the top left. </a:t>
            </a:r>
            <a:r>
              <a:rPr lang="en-US" sz="1200" dirty="0">
                <a:solidFill>
                  <a:schemeClr val="tx1"/>
                </a:solidFill>
                <a:latin typeface="Times New Roman" panose="02020603050405020304" pitchFamily="18" charset="0"/>
                <a:cs typeface="Times New Roman" panose="02020603050405020304" pitchFamily="18" charset="0"/>
              </a:rPr>
              <a:t>T</a:t>
            </a:r>
            <a:r>
              <a:rPr lang="en-US" sz="1200" dirty="0" smtClean="0">
                <a:solidFill>
                  <a:schemeClr val="tx1"/>
                </a:solidFill>
                <a:latin typeface="Times New Roman" panose="02020603050405020304" pitchFamily="18" charset="0"/>
                <a:cs typeface="Times New Roman" panose="02020603050405020304" pitchFamily="18" charset="0"/>
              </a:rPr>
              <a:t>he redeemed appear like a rainbow in the heavens, the red of redemption identifying each one. A hand draws in the face of one more righteous man on the scroll. Their names are engraved in the Book of Life. In the lower right walk Christian and Christiana. </a:t>
            </a:r>
            <a:r>
              <a:rPr lang="en-US" sz="1200" dirty="0">
                <a:solidFill>
                  <a:schemeClr val="tx1"/>
                </a:solidFill>
                <a:latin typeface="Times New Roman" panose="02020603050405020304" pitchFamily="18" charset="0"/>
                <a:cs typeface="Times New Roman" panose="02020603050405020304" pitchFamily="18" charset="0"/>
              </a:rPr>
              <a:t>T</a:t>
            </a:r>
            <a:r>
              <a:rPr lang="en-US" sz="1200" dirty="0" smtClean="0">
                <a:solidFill>
                  <a:schemeClr val="tx1"/>
                </a:solidFill>
                <a:latin typeface="Times New Roman" panose="02020603050405020304" pitchFamily="18" charset="0"/>
                <a:cs typeface="Times New Roman" panose="02020603050405020304" pitchFamily="18" charset="0"/>
              </a:rPr>
              <a:t>he path they follow are steps to indicate deliberate action on their part. Man must initiate his course of action but the full consequence of the outcome belong to the LORD, TWOT 1943. The stones have been cleared so steps can be </a:t>
            </a:r>
            <a:r>
              <a:rPr lang="en-US" sz="1200" smtClean="0">
                <a:solidFill>
                  <a:schemeClr val="tx1"/>
                </a:solidFill>
                <a:latin typeface="Times New Roman" panose="02020603050405020304" pitchFamily="18" charset="0"/>
                <a:cs typeface="Times New Roman" panose="02020603050405020304" pitchFamily="18" charset="0"/>
              </a:rPr>
              <a:t>laid up </a:t>
            </a:r>
            <a:r>
              <a:rPr lang="en-US" sz="1200" dirty="0" smtClean="0">
                <a:solidFill>
                  <a:schemeClr val="tx1"/>
                </a:solidFill>
                <a:latin typeface="Times New Roman" panose="02020603050405020304" pitchFamily="18" charset="0"/>
                <a:cs typeface="Times New Roman" panose="02020603050405020304" pitchFamily="18" charset="0"/>
              </a:rPr>
              <a:t>to Zion, Isa 62:10. </a:t>
            </a:r>
            <a:endParaRPr lang="en-US" sz="1200" dirty="0">
              <a:solidFill>
                <a:schemeClr val="tx1"/>
              </a:solidFill>
              <a:latin typeface="Times New Roman" panose="02020603050405020304" pitchFamily="18" charset="0"/>
              <a:cs typeface="Times New Roman" panose="02020603050405020304" pitchFamily="18" charset="0"/>
            </a:endParaRPr>
          </a:p>
        </p:txBody>
      </p:sp>
      <p:sp>
        <p:nvSpPr>
          <p:cNvPr id="14" name="Rectangular Callout 13"/>
          <p:cNvSpPr/>
          <p:nvPr/>
        </p:nvSpPr>
        <p:spPr>
          <a:xfrm>
            <a:off x="8644651" y="-3"/>
            <a:ext cx="3547350" cy="3484594"/>
          </a:xfrm>
          <a:prstGeom prst="wedgeRectCallout">
            <a:avLst>
              <a:gd name="adj1" fmla="val -120276"/>
              <a:gd name="adj2" fmla="val 58773"/>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sz="1200" dirty="0">
                <a:solidFill>
                  <a:schemeClr val="tx1"/>
                </a:solidFill>
                <a:latin typeface="Times New Roman" panose="02020603050405020304" pitchFamily="18" charset="0"/>
                <a:cs typeface="Times New Roman" panose="02020603050405020304" pitchFamily="18" charset="0"/>
              </a:rPr>
              <a:t>7</a:t>
            </a:r>
            <a:r>
              <a:rPr lang="en-US" sz="1200" dirty="0" smtClean="0">
                <a:solidFill>
                  <a:schemeClr val="tx1"/>
                </a:solidFill>
                <a:latin typeface="Times New Roman" panose="02020603050405020304" pitchFamily="18" charset="0"/>
                <a:cs typeface="Times New Roman" panose="02020603050405020304" pitchFamily="18" charset="0"/>
              </a:rPr>
              <a:t>. </a:t>
            </a:r>
            <a:r>
              <a:rPr lang="en-US" sz="1200" u="sng" dirty="0" smtClean="0">
                <a:solidFill>
                  <a:schemeClr val="tx1"/>
                </a:solidFill>
                <a:latin typeface="Times New Roman" panose="02020603050405020304" pitchFamily="18" charset="0"/>
                <a:cs typeface="Times New Roman" panose="02020603050405020304" pitchFamily="18" charset="0"/>
              </a:rPr>
              <a:t>Specific teaching to worship God acceptably</a:t>
            </a:r>
            <a:r>
              <a:rPr lang="en-US" sz="1200" dirty="0" smtClean="0">
                <a:solidFill>
                  <a:schemeClr val="tx1"/>
                </a:solidFill>
                <a:latin typeface="Times New Roman" panose="02020603050405020304" pitchFamily="18" charset="0"/>
                <a:cs typeface="Times New Roman" panose="02020603050405020304" pitchFamily="18" charset="0"/>
              </a:rPr>
              <a:t>. Don’t set your affection on the blood of Abel screaming like a wild </a:t>
            </a:r>
            <a:r>
              <a:rPr lang="en-US" sz="1200" dirty="0">
                <a:solidFill>
                  <a:schemeClr val="tx1"/>
                </a:solidFill>
                <a:latin typeface="Times New Roman" panose="02020603050405020304" pitchFamily="18" charset="0"/>
                <a:cs typeface="Times New Roman" panose="02020603050405020304" pitchFamily="18" charset="0"/>
              </a:rPr>
              <a:t>beast out </a:t>
            </a:r>
            <a:r>
              <a:rPr lang="en-US" sz="1200" dirty="0" smtClean="0">
                <a:solidFill>
                  <a:schemeClr val="tx1"/>
                </a:solidFill>
                <a:latin typeface="Times New Roman" panose="02020603050405020304" pitchFamily="18" charset="0"/>
                <a:cs typeface="Times New Roman" panose="02020603050405020304" pitchFamily="18" charset="0"/>
              </a:rPr>
              <a:t>of </a:t>
            </a:r>
            <a:r>
              <a:rPr lang="en-US" sz="1200" dirty="0" err="1" smtClean="0">
                <a:solidFill>
                  <a:schemeClr val="tx1"/>
                </a:solidFill>
                <a:latin typeface="Times New Roman" panose="02020603050405020304" pitchFamily="18" charset="0"/>
                <a:cs typeface="Times New Roman" panose="02020603050405020304" pitchFamily="18" charset="0"/>
              </a:rPr>
              <a:t>sheol</a:t>
            </a:r>
            <a:r>
              <a:rPr lang="en-US" sz="1200" dirty="0" smtClean="0">
                <a:solidFill>
                  <a:schemeClr val="tx1"/>
                </a:solidFill>
                <a:latin typeface="Times New Roman" panose="02020603050405020304" pitchFamily="18" charset="0"/>
                <a:cs typeface="Times New Roman" panose="02020603050405020304" pitchFamily="18" charset="0"/>
              </a:rPr>
              <a:t>: Justice! Justice</a:t>
            </a:r>
            <a:r>
              <a:rPr lang="en-US" sz="1200" dirty="0">
                <a:solidFill>
                  <a:schemeClr val="tx1"/>
                </a:solidFill>
                <a:latin typeface="Times New Roman" panose="02020603050405020304" pitchFamily="18" charset="0"/>
                <a:cs typeface="Times New Roman" panose="02020603050405020304" pitchFamily="18" charset="0"/>
              </a:rPr>
              <a:t>! </a:t>
            </a:r>
            <a:r>
              <a:rPr lang="en-US" sz="1200" dirty="0" smtClean="0">
                <a:solidFill>
                  <a:schemeClr val="tx1"/>
                </a:solidFill>
                <a:latin typeface="Times New Roman" panose="02020603050405020304" pitchFamily="18" charset="0"/>
                <a:cs typeface="Times New Roman" panose="02020603050405020304" pitchFamily="18" charset="0"/>
              </a:rPr>
              <a:t>See revealed </a:t>
            </a:r>
            <a:r>
              <a:rPr lang="en-US" sz="1200" dirty="0">
                <a:solidFill>
                  <a:schemeClr val="tx1"/>
                </a:solidFill>
                <a:latin typeface="Times New Roman" panose="02020603050405020304" pitchFamily="18" charset="0"/>
                <a:cs typeface="Times New Roman" panose="02020603050405020304" pitchFamily="18" charset="0"/>
              </a:rPr>
              <a:t>the blood of the Lamb crucified outside the city </a:t>
            </a:r>
            <a:r>
              <a:rPr lang="en-US" sz="1200" dirty="0" smtClean="0">
                <a:solidFill>
                  <a:schemeClr val="tx1"/>
                </a:solidFill>
                <a:latin typeface="Times New Roman" panose="02020603050405020304" pitchFamily="18" charset="0"/>
                <a:cs typeface="Times New Roman" panose="02020603050405020304" pitchFamily="18" charset="0"/>
              </a:rPr>
              <a:t>walls: Grace! Mercy! Peace! Christian </a:t>
            </a:r>
            <a:r>
              <a:rPr lang="en-US" sz="1200" dirty="0">
                <a:solidFill>
                  <a:schemeClr val="tx1"/>
                </a:solidFill>
                <a:latin typeface="Times New Roman" panose="02020603050405020304" pitchFamily="18" charset="0"/>
                <a:cs typeface="Times New Roman" panose="02020603050405020304" pitchFamily="18" charset="0"/>
              </a:rPr>
              <a:t>and </a:t>
            </a:r>
            <a:r>
              <a:rPr lang="en-US" sz="1200" dirty="0" smtClean="0">
                <a:solidFill>
                  <a:schemeClr val="tx1"/>
                </a:solidFill>
                <a:latin typeface="Times New Roman" panose="02020603050405020304" pitchFamily="18" charset="0"/>
                <a:cs typeface="Times New Roman" panose="02020603050405020304" pitchFamily="18" charset="0"/>
              </a:rPr>
              <a:t>Christiana believe </a:t>
            </a:r>
            <a:r>
              <a:rPr lang="en-US" sz="1200" dirty="0">
                <a:solidFill>
                  <a:schemeClr val="tx1"/>
                </a:solidFill>
                <a:latin typeface="Times New Roman" panose="02020603050405020304" pitchFamily="18" charset="0"/>
                <a:cs typeface="Times New Roman" panose="02020603050405020304" pitchFamily="18" charset="0"/>
              </a:rPr>
              <a:t>the </a:t>
            </a:r>
            <a:r>
              <a:rPr lang="en-US" sz="1200" dirty="0" smtClean="0">
                <a:solidFill>
                  <a:schemeClr val="tx1"/>
                </a:solidFill>
                <a:latin typeface="Times New Roman" panose="02020603050405020304" pitchFamily="18" charset="0"/>
                <a:cs typeface="Times New Roman" panose="02020603050405020304" pitchFamily="18" charset="0"/>
              </a:rPr>
              <a:t>good news that the arm of the LORD has been revealed: He was wounded for </a:t>
            </a:r>
            <a:r>
              <a:rPr lang="en-US" sz="1200" dirty="0">
                <a:solidFill>
                  <a:schemeClr val="tx1"/>
                </a:solidFill>
                <a:latin typeface="Times New Roman" panose="02020603050405020304" pitchFamily="18" charset="0"/>
                <a:cs typeface="Times New Roman" panose="02020603050405020304" pitchFamily="18" charset="0"/>
              </a:rPr>
              <a:t>our transgressions, </a:t>
            </a:r>
            <a:r>
              <a:rPr lang="en-US" sz="1200" dirty="0" smtClean="0">
                <a:solidFill>
                  <a:schemeClr val="tx1"/>
                </a:solidFill>
                <a:latin typeface="Times New Roman" panose="02020603050405020304" pitchFamily="18" charset="0"/>
                <a:cs typeface="Times New Roman" panose="02020603050405020304" pitchFamily="18" charset="0"/>
              </a:rPr>
              <a:t>Isa 53:1, 5. Illustrated in the next picture is their love for the Lord Jesus, constraining them to service, Heb 12:28-29. They will cross the bridge above hades, the flames not seen in the picture, Heb 12:29. Love is the driving force of their ministry, Heb 13:1-4. The LORD their helper has promised never to forsake them, Heb 13:5-6. They boldly go forth at home or to the regions beyond unafraid. </a:t>
            </a:r>
            <a:r>
              <a:rPr lang="en-US" sz="1200" dirty="0">
                <a:solidFill>
                  <a:schemeClr val="tx1"/>
                </a:solidFill>
                <a:latin typeface="Times New Roman" panose="02020603050405020304" pitchFamily="18" charset="0"/>
                <a:cs typeface="Times New Roman" panose="02020603050405020304" pitchFamily="18" charset="0"/>
              </a:rPr>
              <a:t>W</a:t>
            </a:r>
            <a:r>
              <a:rPr lang="en-US" sz="1200" dirty="0" smtClean="0">
                <a:solidFill>
                  <a:schemeClr val="tx1"/>
                </a:solidFill>
                <a:latin typeface="Times New Roman" panose="02020603050405020304" pitchFamily="18" charset="0"/>
                <a:cs typeface="Times New Roman" panose="02020603050405020304" pitchFamily="18" charset="0"/>
              </a:rPr>
              <a:t>here sin abounded, grace did much more abound. No matter how great sin becomes, God’s grace overflows beyond it and abundantly </a:t>
            </a:r>
            <a:r>
              <a:rPr lang="en-US" sz="1200" dirty="0">
                <a:solidFill>
                  <a:schemeClr val="tx1"/>
                </a:solidFill>
                <a:latin typeface="Times New Roman" panose="02020603050405020304" pitchFamily="18" charset="0"/>
                <a:cs typeface="Times New Roman" panose="02020603050405020304" pitchFamily="18" charset="0"/>
              </a:rPr>
              <a:t>exceeds it, Rom </a:t>
            </a:r>
            <a:r>
              <a:rPr lang="en-US" sz="1200" dirty="0" smtClean="0">
                <a:solidFill>
                  <a:schemeClr val="tx1"/>
                </a:solidFill>
                <a:latin typeface="Times New Roman" panose="02020603050405020304" pitchFamily="18" charset="0"/>
                <a:cs typeface="Times New Roman" panose="02020603050405020304" pitchFamily="18" charset="0"/>
              </a:rPr>
              <a:t>5:20; BKC.</a:t>
            </a:r>
            <a:endParaRPr lang="en-US" sz="1200" dirty="0">
              <a:solidFill>
                <a:schemeClr val="tx1"/>
              </a:solidFill>
              <a:latin typeface="Times New Roman" panose="02020603050405020304" pitchFamily="18" charset="0"/>
              <a:cs typeface="Times New Roman" panose="02020603050405020304" pitchFamily="18" charset="0"/>
            </a:endParaRPr>
          </a:p>
        </p:txBody>
      </p:sp>
      <p:sp>
        <p:nvSpPr>
          <p:cNvPr id="10" name="Rectangular Callout 9"/>
          <p:cNvSpPr/>
          <p:nvPr/>
        </p:nvSpPr>
        <p:spPr>
          <a:xfrm>
            <a:off x="0" y="3069144"/>
            <a:ext cx="3324696" cy="1926633"/>
          </a:xfrm>
          <a:prstGeom prst="wedgeRectCallout">
            <a:avLst>
              <a:gd name="adj1" fmla="val 110786"/>
              <a:gd name="adj2" fmla="val 26132"/>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sz="1200" dirty="0">
                <a:solidFill>
                  <a:schemeClr val="tx1"/>
                </a:solidFill>
                <a:latin typeface="Times New Roman" panose="02020603050405020304" pitchFamily="18" charset="0"/>
                <a:cs typeface="Times New Roman" panose="02020603050405020304" pitchFamily="18" charset="0"/>
              </a:rPr>
              <a:t>3</a:t>
            </a:r>
            <a:r>
              <a:rPr lang="en-US" sz="1200" dirty="0" smtClean="0">
                <a:solidFill>
                  <a:schemeClr val="tx1"/>
                </a:solidFill>
                <a:latin typeface="Times New Roman" panose="02020603050405020304" pitchFamily="18" charset="0"/>
                <a:cs typeface="Times New Roman" panose="02020603050405020304" pitchFamily="18" charset="0"/>
              </a:rPr>
              <a:t>. </a:t>
            </a:r>
            <a:r>
              <a:rPr lang="en-US" sz="1200" u="sng" dirty="0" smtClean="0">
                <a:solidFill>
                  <a:schemeClr val="tx1"/>
                </a:solidFill>
                <a:latin typeface="Times New Roman" panose="02020603050405020304" pitchFamily="18" charset="0"/>
                <a:cs typeface="Times New Roman" panose="02020603050405020304" pitchFamily="18" charset="0"/>
              </a:rPr>
              <a:t>You only want to hear the voice of man</a:t>
            </a:r>
            <a:r>
              <a:rPr lang="en-US" sz="1200" dirty="0" smtClean="0">
                <a:solidFill>
                  <a:schemeClr val="tx1"/>
                </a:solidFill>
                <a:latin typeface="Times New Roman" panose="02020603050405020304" pitchFamily="18" charset="0"/>
                <a:cs typeface="Times New Roman" panose="02020603050405020304" pitchFamily="18" charset="0"/>
              </a:rPr>
              <a:t>? Behind and above the man biting his nails in fear is the blood of Abel crying out. When the voice and tread of a wild beast are distinctly heard close at hand, your awe becomes fear, Heb 12:28, ATR. Looks and sounds like what a people get when a nation turns their back on </a:t>
            </a:r>
            <a:r>
              <a:rPr lang="en-US" sz="1200" dirty="0">
                <a:solidFill>
                  <a:schemeClr val="tx1"/>
                </a:solidFill>
                <a:latin typeface="Times New Roman" panose="02020603050405020304" pitchFamily="18" charset="0"/>
                <a:cs typeface="Times New Roman" panose="02020603050405020304" pitchFamily="18" charset="0"/>
              </a:rPr>
              <a:t>God</a:t>
            </a:r>
            <a:r>
              <a:rPr lang="en-US" sz="1200" dirty="0" smtClean="0">
                <a:solidFill>
                  <a:schemeClr val="tx1"/>
                </a:solidFill>
                <a:latin typeface="Times New Roman" panose="02020603050405020304" pitchFamily="18" charset="0"/>
                <a:cs typeface="Times New Roman" panose="02020603050405020304" pitchFamily="18" charset="0"/>
              </a:rPr>
              <a:t>. </a:t>
            </a:r>
            <a:r>
              <a:rPr lang="en-US" sz="1200" dirty="0">
                <a:solidFill>
                  <a:schemeClr val="tx1"/>
                </a:solidFill>
                <a:latin typeface="Times New Roman" panose="02020603050405020304" pitchFamily="18" charset="0"/>
                <a:cs typeface="Times New Roman" panose="02020603050405020304" pitchFamily="18" charset="0"/>
              </a:rPr>
              <a:t>Prosperity looses its luster. </a:t>
            </a:r>
            <a:r>
              <a:rPr lang="en-US" sz="1200" dirty="0" smtClean="0">
                <a:solidFill>
                  <a:schemeClr val="tx1"/>
                </a:solidFill>
                <a:latin typeface="Times New Roman" panose="02020603050405020304" pitchFamily="18" charset="0"/>
                <a:cs typeface="Times New Roman" panose="02020603050405020304" pitchFamily="18" charset="0"/>
              </a:rPr>
              <a:t>Healings become irrelevant. Tongues are tied. Prophecies are on the rocks. Men chose death instead of life. </a:t>
            </a:r>
            <a:endParaRPr lang="en-US" sz="12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1743172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13085" y="1587170"/>
            <a:ext cx="5223145" cy="3476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Rectangular Callout 26"/>
          <p:cNvSpPr/>
          <p:nvPr/>
        </p:nvSpPr>
        <p:spPr>
          <a:xfrm>
            <a:off x="-21186" y="0"/>
            <a:ext cx="8683421" cy="1518610"/>
          </a:xfrm>
          <a:prstGeom prst="wedgeRectCallout">
            <a:avLst>
              <a:gd name="adj1" fmla="val 20224"/>
              <a:gd name="adj2" fmla="val 83554"/>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tabLst>
                <a:tab pos="2292350" algn="l"/>
              </a:tabLst>
            </a:pPr>
            <a:r>
              <a:rPr lang="en-US" sz="1200" dirty="0" smtClean="0">
                <a:solidFill>
                  <a:schemeClr val="tx1"/>
                </a:solidFill>
                <a:latin typeface="Times New Roman" panose="02020603050405020304" pitchFamily="18" charset="0"/>
                <a:cs typeface="Times New Roman" panose="02020603050405020304" pitchFamily="18" charset="0"/>
              </a:rPr>
              <a:t>1. Based on Hebrews 12:22-13:6. Continuing from the previous picture, we belong to an eternal kingdom Heb 12:22-24. The God who shakes the earth will some day shake the heavens Heb 12:25-27. Seeing that all these things are so, let us serve God in an acceptable manner Heb 12:28-29. </a:t>
            </a:r>
            <a:r>
              <a:rPr lang="en-US" sz="1200" u="sng" dirty="0">
                <a:solidFill>
                  <a:schemeClr val="tx1"/>
                </a:solidFill>
                <a:latin typeface="Times New Roman" panose="02020603050405020304" pitchFamily="18" charset="0"/>
                <a:cs typeface="Times New Roman" panose="02020603050405020304" pitchFamily="18" charset="0"/>
              </a:rPr>
              <a:t>Specific </a:t>
            </a:r>
            <a:r>
              <a:rPr lang="en-US" sz="1200" u="sng" dirty="0" smtClean="0">
                <a:solidFill>
                  <a:schemeClr val="tx1"/>
                </a:solidFill>
                <a:latin typeface="Times New Roman" panose="02020603050405020304" pitchFamily="18" charset="0"/>
                <a:cs typeface="Times New Roman" panose="02020603050405020304" pitchFamily="18" charset="0"/>
              </a:rPr>
              <a:t>instruction to serve (worship, BKC) </a:t>
            </a:r>
            <a:r>
              <a:rPr lang="en-US" sz="1200" u="sng" dirty="0">
                <a:solidFill>
                  <a:schemeClr val="tx1"/>
                </a:solidFill>
                <a:latin typeface="Times New Roman" panose="02020603050405020304" pitchFamily="18" charset="0"/>
                <a:cs typeface="Times New Roman" panose="02020603050405020304" pitchFamily="18" charset="0"/>
              </a:rPr>
              <a:t>God </a:t>
            </a:r>
            <a:r>
              <a:rPr lang="en-US" sz="1200" u="sng" dirty="0" smtClean="0">
                <a:solidFill>
                  <a:schemeClr val="tx1"/>
                </a:solidFill>
                <a:latin typeface="Times New Roman" panose="02020603050405020304" pitchFamily="18" charset="0"/>
                <a:cs typeface="Times New Roman" panose="02020603050405020304" pitchFamily="18" charset="0"/>
              </a:rPr>
              <a:t>acceptably</a:t>
            </a:r>
            <a:r>
              <a:rPr lang="en-US" sz="1200" dirty="0" smtClean="0">
                <a:solidFill>
                  <a:schemeClr val="tx1"/>
                </a:solidFill>
                <a:latin typeface="Times New Roman" panose="02020603050405020304" pitchFamily="18" charset="0"/>
                <a:cs typeface="Times New Roman" panose="02020603050405020304" pitchFamily="18" charset="0"/>
              </a:rPr>
              <a:t>: Love the </a:t>
            </a:r>
            <a:r>
              <a:rPr lang="en-US" sz="1200" dirty="0">
                <a:solidFill>
                  <a:schemeClr val="tx1"/>
                </a:solidFill>
                <a:latin typeface="Times New Roman" panose="02020603050405020304" pitchFamily="18" charset="0"/>
                <a:cs typeface="Times New Roman" panose="02020603050405020304" pitchFamily="18" charset="0"/>
              </a:rPr>
              <a:t>brethren Heb </a:t>
            </a:r>
            <a:r>
              <a:rPr lang="en-US" sz="1200" dirty="0" smtClean="0">
                <a:solidFill>
                  <a:schemeClr val="tx1"/>
                </a:solidFill>
                <a:latin typeface="Times New Roman" panose="02020603050405020304" pitchFamily="18" charset="0"/>
                <a:cs typeface="Times New Roman" panose="02020603050405020304" pitchFamily="18" charset="0"/>
              </a:rPr>
              <a:t>13:1; </a:t>
            </a:r>
            <a:r>
              <a:rPr lang="en-US" sz="1200" dirty="0">
                <a:solidFill>
                  <a:schemeClr val="tx1"/>
                </a:solidFill>
                <a:latin typeface="Times New Roman" panose="02020603050405020304" pitchFamily="18" charset="0"/>
                <a:cs typeface="Times New Roman" panose="02020603050405020304" pitchFamily="18" charset="0"/>
              </a:rPr>
              <a:t>D</a:t>
            </a:r>
            <a:r>
              <a:rPr lang="en-US" sz="1200" dirty="0" smtClean="0">
                <a:solidFill>
                  <a:schemeClr val="tx1"/>
                </a:solidFill>
                <a:latin typeface="Times New Roman" panose="02020603050405020304" pitchFamily="18" charset="0"/>
                <a:cs typeface="Times New Roman" panose="02020603050405020304" pitchFamily="18" charset="0"/>
              </a:rPr>
              <a:t>o good to strangers Heb 13:2; </a:t>
            </a:r>
            <a:r>
              <a:rPr lang="en-US" sz="1200" dirty="0">
                <a:solidFill>
                  <a:schemeClr val="tx1"/>
                </a:solidFill>
                <a:latin typeface="Times New Roman" panose="02020603050405020304" pitchFamily="18" charset="0"/>
                <a:cs typeface="Times New Roman" panose="02020603050405020304" pitchFamily="18" charset="0"/>
              </a:rPr>
              <a:t>R</a:t>
            </a:r>
            <a:r>
              <a:rPr lang="en-US" sz="1200" dirty="0" smtClean="0">
                <a:solidFill>
                  <a:schemeClr val="tx1"/>
                </a:solidFill>
                <a:latin typeface="Times New Roman" panose="02020603050405020304" pitchFamily="18" charset="0"/>
                <a:cs typeface="Times New Roman" panose="02020603050405020304" pitchFamily="18" charset="0"/>
              </a:rPr>
              <a:t>emember prisoners Heb 13:3; </a:t>
            </a:r>
            <a:r>
              <a:rPr lang="en-US" sz="1200" dirty="0">
                <a:solidFill>
                  <a:schemeClr val="tx1"/>
                </a:solidFill>
                <a:latin typeface="Times New Roman" panose="02020603050405020304" pitchFamily="18" charset="0"/>
                <a:cs typeface="Times New Roman" panose="02020603050405020304" pitchFamily="18" charset="0"/>
              </a:rPr>
              <a:t>H</a:t>
            </a:r>
            <a:r>
              <a:rPr lang="en-US" sz="1200" dirty="0" smtClean="0">
                <a:solidFill>
                  <a:schemeClr val="tx1"/>
                </a:solidFill>
                <a:latin typeface="Times New Roman" panose="02020603050405020304" pitchFamily="18" charset="0"/>
                <a:cs typeface="Times New Roman" panose="02020603050405020304" pitchFamily="18" charset="0"/>
              </a:rPr>
              <a:t>onor marriage Heb 13:4; </a:t>
            </a:r>
            <a:r>
              <a:rPr lang="en-US" sz="1200" dirty="0">
                <a:solidFill>
                  <a:schemeClr val="tx1"/>
                </a:solidFill>
                <a:latin typeface="Times New Roman" panose="02020603050405020304" pitchFamily="18" charset="0"/>
                <a:cs typeface="Times New Roman" panose="02020603050405020304" pitchFamily="18" charset="0"/>
              </a:rPr>
              <a:t>A</a:t>
            </a:r>
            <a:r>
              <a:rPr lang="en-US" sz="1200" dirty="0" smtClean="0">
                <a:solidFill>
                  <a:schemeClr val="tx1"/>
                </a:solidFill>
                <a:latin typeface="Times New Roman" panose="02020603050405020304" pitchFamily="18" charset="0"/>
                <a:cs typeface="Times New Roman" panose="02020603050405020304" pitchFamily="18" charset="0"/>
              </a:rPr>
              <a:t>void monitory greed, Heb 13:5a. </a:t>
            </a:r>
            <a:r>
              <a:rPr lang="en-US" sz="1200" u="sng" dirty="0" smtClean="0">
                <a:solidFill>
                  <a:schemeClr val="tx1"/>
                </a:solidFill>
                <a:latin typeface="Times New Roman" panose="02020603050405020304" pitchFamily="18" charset="0"/>
                <a:cs typeface="Times New Roman" panose="02020603050405020304" pitchFamily="18" charset="0"/>
              </a:rPr>
              <a:t>God sustains His servants with His abiding presence</a:t>
            </a:r>
            <a:r>
              <a:rPr lang="en-US" sz="1200" dirty="0" smtClean="0">
                <a:solidFill>
                  <a:schemeClr val="tx1"/>
                </a:solidFill>
                <a:latin typeface="Times New Roman" panose="02020603050405020304" pitchFamily="18" charset="0"/>
                <a:cs typeface="Times New Roman" panose="02020603050405020304" pitchFamily="18" charset="0"/>
              </a:rPr>
              <a:t>. He Himself has said, Heb 13:5b. His Word is sufficient that we need not be anxious. Therefore we wrote down the side and across the bottom NEVER FORSAKE FOREVER. </a:t>
            </a:r>
            <a:r>
              <a:rPr lang="en-US" sz="1200" u="sng" dirty="0" smtClean="0">
                <a:solidFill>
                  <a:schemeClr val="tx1"/>
                </a:solidFill>
                <a:latin typeface="Times New Roman" panose="02020603050405020304" pitchFamily="18" charset="0"/>
                <a:cs typeface="Times New Roman" panose="02020603050405020304" pitchFamily="18" charset="0"/>
              </a:rPr>
              <a:t>He is my helper</a:t>
            </a:r>
            <a:r>
              <a:rPr lang="en-US" sz="1200" dirty="0" smtClean="0">
                <a:solidFill>
                  <a:schemeClr val="tx1"/>
                </a:solidFill>
                <a:latin typeface="Times New Roman" panose="02020603050405020304" pitchFamily="18" charset="0"/>
                <a:cs typeface="Times New Roman" panose="02020603050405020304" pitchFamily="18" charset="0"/>
              </a:rPr>
              <a:t>. The admonition includes five negatives reinforcing the impossibility of being forsaken, </a:t>
            </a:r>
            <a:r>
              <a:rPr lang="en-US" sz="1200" dirty="0">
                <a:solidFill>
                  <a:schemeClr val="tx1"/>
                </a:solidFill>
                <a:latin typeface="Times New Roman" panose="02020603050405020304" pitchFamily="18" charset="0"/>
                <a:cs typeface="Times New Roman" panose="02020603050405020304" pitchFamily="18" charset="0"/>
              </a:rPr>
              <a:t>o</a:t>
            </a:r>
            <a:r>
              <a:rPr lang="en-US" sz="1200" dirty="0" smtClean="0">
                <a:solidFill>
                  <a:schemeClr val="tx1"/>
                </a:solidFill>
                <a:latin typeface="Times New Roman" panose="02020603050405020304" pitchFamily="18" charset="0"/>
                <a:cs typeface="Times New Roman" panose="02020603050405020304" pitchFamily="18" charset="0"/>
              </a:rPr>
              <a:t>f being left behind without a helper, ATR. We show God’s hand with the index finger pointing to </a:t>
            </a:r>
            <a:r>
              <a:rPr lang="en-US" sz="1200" i="1" dirty="0" smtClean="0">
                <a:solidFill>
                  <a:schemeClr val="tx1"/>
                </a:solidFill>
                <a:latin typeface="Times New Roman" panose="02020603050405020304" pitchFamily="18" charset="0"/>
                <a:cs typeface="Times New Roman" panose="02020603050405020304" pitchFamily="18" charset="0"/>
              </a:rPr>
              <a:t>my helper</a:t>
            </a:r>
            <a:r>
              <a:rPr lang="en-US" sz="1200" dirty="0" smtClean="0">
                <a:solidFill>
                  <a:schemeClr val="tx1"/>
                </a:solidFill>
                <a:latin typeface="Times New Roman" panose="02020603050405020304" pitchFamily="18" charset="0"/>
                <a:cs typeface="Times New Roman" panose="02020603050405020304" pitchFamily="18" charset="0"/>
              </a:rPr>
              <a:t> repeated five times for positive emphases. From the top to the bottom, from the first to the last, the hand speaks of immutability.</a:t>
            </a:r>
            <a:endParaRPr lang="en-US" sz="1200" dirty="0">
              <a:solidFill>
                <a:schemeClr val="tx1"/>
              </a:solidFill>
              <a:latin typeface="Times New Roman" panose="02020603050405020304" pitchFamily="18" charset="0"/>
              <a:cs typeface="Times New Roman" panose="02020603050405020304" pitchFamily="18" charset="0"/>
            </a:endParaRPr>
          </a:p>
        </p:txBody>
      </p:sp>
      <p:sp>
        <p:nvSpPr>
          <p:cNvPr id="28" name="Rectangular Callout 27"/>
          <p:cNvSpPr/>
          <p:nvPr/>
        </p:nvSpPr>
        <p:spPr>
          <a:xfrm>
            <a:off x="0" y="1587170"/>
            <a:ext cx="3307330" cy="1105230"/>
          </a:xfrm>
          <a:prstGeom prst="wedgeRectCallout">
            <a:avLst>
              <a:gd name="adj1" fmla="val 67161"/>
              <a:gd name="adj2" fmla="val 178854"/>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sz="1200" dirty="0" smtClean="0">
                <a:solidFill>
                  <a:schemeClr val="tx1"/>
                </a:solidFill>
                <a:latin typeface="Times New Roman" panose="02020603050405020304" pitchFamily="18" charset="0"/>
                <a:cs typeface="Times New Roman" panose="02020603050405020304" pitchFamily="18" charset="0"/>
              </a:rPr>
              <a:t>2. </a:t>
            </a:r>
            <a:r>
              <a:rPr lang="en-US" sz="1200" u="sng" dirty="0" smtClean="0">
                <a:solidFill>
                  <a:schemeClr val="tx1"/>
                </a:solidFill>
                <a:latin typeface="Times New Roman" panose="02020603050405020304" pitchFamily="18" charset="0"/>
                <a:cs typeface="Times New Roman" panose="02020603050405020304" pitchFamily="18" charset="0"/>
              </a:rPr>
              <a:t>Specific </a:t>
            </a:r>
            <a:r>
              <a:rPr lang="en-US" sz="1200" u="sng" dirty="0">
                <a:solidFill>
                  <a:schemeClr val="tx1"/>
                </a:solidFill>
                <a:latin typeface="Times New Roman" panose="02020603050405020304" pitchFamily="18" charset="0"/>
                <a:cs typeface="Times New Roman" panose="02020603050405020304" pitchFamily="18" charset="0"/>
              </a:rPr>
              <a:t>teaching to worship God </a:t>
            </a:r>
            <a:r>
              <a:rPr lang="en-US" sz="1200" u="sng" dirty="0" smtClean="0">
                <a:solidFill>
                  <a:schemeClr val="tx1"/>
                </a:solidFill>
                <a:latin typeface="Times New Roman" panose="02020603050405020304" pitchFamily="18" charset="0"/>
                <a:cs typeface="Times New Roman" panose="02020603050405020304" pitchFamily="18" charset="0"/>
              </a:rPr>
              <a:t>acceptably</a:t>
            </a:r>
            <a:r>
              <a:rPr lang="en-US" sz="1200" dirty="0" smtClean="0">
                <a:solidFill>
                  <a:schemeClr val="tx1"/>
                </a:solidFill>
                <a:latin typeface="Times New Roman" panose="02020603050405020304" pitchFamily="18" charset="0"/>
                <a:cs typeface="Times New Roman" panose="02020603050405020304" pitchFamily="18" charset="0"/>
              </a:rPr>
              <a:t>, Heb 13:1-6. Those to whom the arm of the LORD has been revealed, now have a proper concern for social justice. </a:t>
            </a:r>
            <a:r>
              <a:rPr lang="en-US" sz="1200" u="sng" dirty="0">
                <a:solidFill>
                  <a:schemeClr val="tx1"/>
                </a:solidFill>
                <a:latin typeface="Times New Roman" panose="02020603050405020304" pitchFamily="18" charset="0"/>
                <a:cs typeface="Times New Roman" panose="02020603050405020304" pitchFamily="18" charset="0"/>
              </a:rPr>
              <a:t>Love the brethren</a:t>
            </a:r>
            <a:r>
              <a:rPr lang="en-US" sz="1200" dirty="0">
                <a:solidFill>
                  <a:schemeClr val="tx1"/>
                </a:solidFill>
                <a:latin typeface="Times New Roman" panose="02020603050405020304" pitchFamily="18" charset="0"/>
                <a:cs typeface="Times New Roman" panose="02020603050405020304" pitchFamily="18" charset="0"/>
              </a:rPr>
              <a:t> Heb </a:t>
            </a:r>
            <a:r>
              <a:rPr lang="en-US" sz="1200" dirty="0" smtClean="0">
                <a:solidFill>
                  <a:schemeClr val="tx1"/>
                </a:solidFill>
                <a:latin typeface="Times New Roman" panose="02020603050405020304" pitchFamily="18" charset="0"/>
                <a:cs typeface="Times New Roman" panose="02020603050405020304" pitchFamily="18" charset="0"/>
              </a:rPr>
              <a:t>13:1. In the lower left are three men living normal Christian </a:t>
            </a:r>
            <a:r>
              <a:rPr lang="en-US" sz="1200" dirty="0" err="1" smtClean="0">
                <a:solidFill>
                  <a:schemeClr val="tx1"/>
                </a:solidFill>
                <a:latin typeface="Times New Roman" panose="02020603050405020304" pitchFamily="18" charset="0"/>
                <a:cs typeface="Times New Roman" panose="02020603050405020304" pitchFamily="18" charset="0"/>
              </a:rPr>
              <a:t>lifes</a:t>
            </a:r>
            <a:r>
              <a:rPr lang="en-US" sz="1200" dirty="0" smtClean="0">
                <a:solidFill>
                  <a:schemeClr val="tx1"/>
                </a:solidFill>
                <a:latin typeface="Times New Roman" panose="02020603050405020304" pitchFamily="18" charset="0"/>
                <a:cs typeface="Times New Roman" panose="02020603050405020304" pitchFamily="18" charset="0"/>
              </a:rPr>
              <a:t>, loving one another. </a:t>
            </a:r>
            <a:endParaRPr lang="en-US" sz="1200" dirty="0">
              <a:solidFill>
                <a:schemeClr val="tx1"/>
              </a:solidFill>
              <a:latin typeface="Times New Roman" panose="02020603050405020304" pitchFamily="18" charset="0"/>
              <a:cs typeface="Times New Roman" panose="02020603050405020304" pitchFamily="18" charset="0"/>
            </a:endParaRPr>
          </a:p>
        </p:txBody>
      </p:sp>
      <p:sp>
        <p:nvSpPr>
          <p:cNvPr id="33" name="Rectangular Callout 32"/>
          <p:cNvSpPr/>
          <p:nvPr/>
        </p:nvSpPr>
        <p:spPr>
          <a:xfrm>
            <a:off x="8808744" y="3325761"/>
            <a:ext cx="3398005" cy="1730692"/>
          </a:xfrm>
          <a:prstGeom prst="wedgeRectCallout">
            <a:avLst>
              <a:gd name="adj1" fmla="val -77322"/>
              <a:gd name="adj2" fmla="val -16301"/>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sz="1200" dirty="0">
                <a:solidFill>
                  <a:schemeClr val="tx1"/>
                </a:solidFill>
                <a:latin typeface="Times New Roman" panose="02020603050405020304" pitchFamily="18" charset="0"/>
                <a:cs typeface="Times New Roman" panose="02020603050405020304" pitchFamily="18" charset="0"/>
              </a:rPr>
              <a:t> 9</a:t>
            </a:r>
            <a:r>
              <a:rPr lang="en-US" sz="1200" dirty="0" smtClean="0">
                <a:solidFill>
                  <a:schemeClr val="tx1"/>
                </a:solidFill>
                <a:latin typeface="Times New Roman" panose="02020603050405020304" pitchFamily="18" charset="0"/>
                <a:cs typeface="Times New Roman" panose="02020603050405020304" pitchFamily="18" charset="0"/>
              </a:rPr>
              <a:t>. </a:t>
            </a:r>
            <a:r>
              <a:rPr lang="en-US" sz="1200" u="sng" dirty="0" smtClean="0">
                <a:solidFill>
                  <a:schemeClr val="tx1"/>
                </a:solidFill>
                <a:latin typeface="Times New Roman" panose="02020603050405020304" pitchFamily="18" charset="0"/>
                <a:cs typeface="Times New Roman" panose="02020603050405020304" pitchFamily="18" charset="0"/>
              </a:rPr>
              <a:t>God </a:t>
            </a:r>
            <a:r>
              <a:rPr lang="en-US" sz="1200" u="sng" dirty="0">
                <a:solidFill>
                  <a:schemeClr val="tx1"/>
                </a:solidFill>
                <a:latin typeface="Times New Roman" panose="02020603050405020304" pitchFamily="18" charset="0"/>
                <a:cs typeface="Times New Roman" panose="02020603050405020304" pitchFamily="18" charset="0"/>
              </a:rPr>
              <a:t>is my helper</a:t>
            </a:r>
            <a:r>
              <a:rPr lang="en-US" sz="1200" dirty="0" smtClean="0">
                <a:solidFill>
                  <a:schemeClr val="tx1"/>
                </a:solidFill>
                <a:latin typeface="Times New Roman" panose="02020603050405020304" pitchFamily="18" charset="0"/>
                <a:cs typeface="Times New Roman" panose="02020603050405020304" pitchFamily="18" charset="0"/>
              </a:rPr>
              <a:t>. </a:t>
            </a:r>
            <a:r>
              <a:rPr lang="en-US" sz="1200" dirty="0">
                <a:solidFill>
                  <a:schemeClr val="tx1"/>
                </a:solidFill>
                <a:latin typeface="Times New Roman" panose="02020603050405020304" pitchFamily="18" charset="0"/>
                <a:cs typeface="Times New Roman" panose="02020603050405020304" pitchFamily="18" charset="0"/>
              </a:rPr>
              <a:t>The </a:t>
            </a:r>
            <a:r>
              <a:rPr lang="en-US" sz="1200" dirty="0" smtClean="0">
                <a:solidFill>
                  <a:schemeClr val="tx1"/>
                </a:solidFill>
                <a:latin typeface="Times New Roman" panose="02020603050405020304" pitchFamily="18" charset="0"/>
                <a:cs typeface="Times New Roman" panose="02020603050405020304" pitchFamily="18" charset="0"/>
              </a:rPr>
              <a:t>five </a:t>
            </a:r>
            <a:r>
              <a:rPr lang="en-US" sz="1200" dirty="0">
                <a:solidFill>
                  <a:schemeClr val="tx1"/>
                </a:solidFill>
                <a:latin typeface="Times New Roman" panose="02020603050405020304" pitchFamily="18" charset="0"/>
                <a:cs typeface="Times New Roman" panose="02020603050405020304" pitchFamily="18" charset="0"/>
              </a:rPr>
              <a:t>negatives </a:t>
            </a:r>
            <a:r>
              <a:rPr lang="en-US" sz="1200" dirty="0" smtClean="0">
                <a:solidFill>
                  <a:schemeClr val="tx1"/>
                </a:solidFill>
                <a:latin typeface="Times New Roman" panose="02020603050405020304" pitchFamily="18" charset="0"/>
                <a:cs typeface="Times New Roman" panose="02020603050405020304" pitchFamily="18" charset="0"/>
              </a:rPr>
              <a:t>reinforce </a:t>
            </a:r>
            <a:r>
              <a:rPr lang="en-US" sz="1200" dirty="0">
                <a:solidFill>
                  <a:schemeClr val="tx1"/>
                </a:solidFill>
                <a:latin typeface="Times New Roman" panose="02020603050405020304" pitchFamily="18" charset="0"/>
                <a:cs typeface="Times New Roman" panose="02020603050405020304" pitchFamily="18" charset="0"/>
              </a:rPr>
              <a:t>the impossibility of being forsaken, of being left behind without a </a:t>
            </a:r>
            <a:r>
              <a:rPr lang="en-US" sz="1200" dirty="0" smtClean="0">
                <a:solidFill>
                  <a:schemeClr val="tx1"/>
                </a:solidFill>
                <a:latin typeface="Times New Roman" panose="02020603050405020304" pitchFamily="18" charset="0"/>
                <a:cs typeface="Times New Roman" panose="02020603050405020304" pitchFamily="18" charset="0"/>
              </a:rPr>
              <a:t>helper. His steadfast faithfulness is forever. </a:t>
            </a:r>
            <a:r>
              <a:rPr lang="en-US" sz="1200" dirty="0">
                <a:solidFill>
                  <a:schemeClr val="tx1"/>
                </a:solidFill>
                <a:latin typeface="Times New Roman" panose="02020603050405020304" pitchFamily="18" charset="0"/>
                <a:cs typeface="Times New Roman" panose="02020603050405020304" pitchFamily="18" charset="0"/>
              </a:rPr>
              <a:t>We show God’s hand with the index finger pointing to </a:t>
            </a:r>
            <a:r>
              <a:rPr lang="en-US" sz="1200" i="1" dirty="0">
                <a:solidFill>
                  <a:schemeClr val="tx1"/>
                </a:solidFill>
                <a:latin typeface="Times New Roman" panose="02020603050405020304" pitchFamily="18" charset="0"/>
                <a:cs typeface="Times New Roman" panose="02020603050405020304" pitchFamily="18" charset="0"/>
              </a:rPr>
              <a:t>my </a:t>
            </a:r>
            <a:r>
              <a:rPr lang="en-US" sz="1200" b="1" i="1" dirty="0" smtClean="0">
                <a:solidFill>
                  <a:schemeClr val="tx1"/>
                </a:solidFill>
                <a:latin typeface="Times New Roman" panose="02020603050405020304" pitchFamily="18" charset="0"/>
                <a:cs typeface="Times New Roman" panose="02020603050405020304" pitchFamily="18" charset="0"/>
              </a:rPr>
              <a:t>helper</a:t>
            </a:r>
            <a:r>
              <a:rPr lang="en-US" sz="1200" b="1" dirty="0" smtClean="0">
                <a:solidFill>
                  <a:schemeClr val="tx1"/>
                </a:solidFill>
                <a:latin typeface="Times New Roman" panose="02020603050405020304" pitchFamily="18" charset="0"/>
                <a:cs typeface="Times New Roman" panose="02020603050405020304" pitchFamily="18" charset="0"/>
              </a:rPr>
              <a:t>, repeated </a:t>
            </a:r>
            <a:r>
              <a:rPr lang="en-US" sz="1200" b="1" dirty="0">
                <a:solidFill>
                  <a:schemeClr val="tx1"/>
                </a:solidFill>
                <a:latin typeface="Times New Roman" panose="02020603050405020304" pitchFamily="18" charset="0"/>
                <a:cs typeface="Times New Roman" panose="02020603050405020304" pitchFamily="18" charset="0"/>
              </a:rPr>
              <a:t>five </a:t>
            </a:r>
            <a:r>
              <a:rPr lang="en-US" sz="1200" b="1" dirty="0" smtClean="0">
                <a:solidFill>
                  <a:schemeClr val="tx1"/>
                </a:solidFill>
                <a:latin typeface="Times New Roman" panose="02020603050405020304" pitchFamily="18" charset="0"/>
                <a:cs typeface="Times New Roman" panose="02020603050405020304" pitchFamily="18" charset="0"/>
              </a:rPr>
              <a:t>times, Ps 118:6. </a:t>
            </a:r>
            <a:r>
              <a:rPr lang="en-US" sz="1200" b="1" dirty="0">
                <a:solidFill>
                  <a:schemeClr val="tx1"/>
                </a:solidFill>
                <a:latin typeface="Times New Roman" panose="02020603050405020304" pitchFamily="18" charset="0"/>
                <a:cs typeface="Times New Roman" panose="02020603050405020304" pitchFamily="18" charset="0"/>
              </a:rPr>
              <a:t>From the top to the bottom, from the first to the last, the hand </a:t>
            </a:r>
            <a:r>
              <a:rPr lang="en-US" sz="1200" b="1" dirty="0" smtClean="0">
                <a:solidFill>
                  <a:schemeClr val="tx1"/>
                </a:solidFill>
                <a:latin typeface="Times New Roman" panose="02020603050405020304" pitchFamily="18" charset="0"/>
                <a:cs typeface="Times New Roman" panose="02020603050405020304" pitchFamily="18" charset="0"/>
              </a:rPr>
              <a:t>signals </a:t>
            </a:r>
            <a:r>
              <a:rPr lang="en-US" sz="1200" dirty="0" smtClean="0">
                <a:solidFill>
                  <a:schemeClr val="tx1"/>
                </a:solidFill>
                <a:latin typeface="Times New Roman" panose="02020603050405020304" pitchFamily="18" charset="0"/>
                <a:cs typeface="Times New Roman" panose="02020603050405020304" pitchFamily="18" charset="0"/>
              </a:rPr>
              <a:t>finality, immutability, Thus </a:t>
            </a:r>
            <a:r>
              <a:rPr lang="en-US" sz="1200" dirty="0" err="1" smtClean="0">
                <a:solidFill>
                  <a:schemeClr val="tx1"/>
                </a:solidFill>
                <a:latin typeface="Times New Roman" panose="02020603050405020304" pitchFamily="18" charset="0"/>
                <a:cs typeface="Times New Roman" panose="02020603050405020304" pitchFamily="18" charset="0"/>
              </a:rPr>
              <a:t>saith</a:t>
            </a:r>
            <a:r>
              <a:rPr lang="en-US" sz="1200" dirty="0" smtClean="0">
                <a:solidFill>
                  <a:schemeClr val="tx1"/>
                </a:solidFill>
                <a:latin typeface="Times New Roman" panose="02020603050405020304" pitchFamily="18" charset="0"/>
                <a:cs typeface="Times New Roman" panose="02020603050405020304" pitchFamily="18" charset="0"/>
              </a:rPr>
              <a:t> the LORD. God said it. I believe it. That settles it. </a:t>
            </a:r>
          </a:p>
        </p:txBody>
      </p:sp>
      <p:sp>
        <p:nvSpPr>
          <p:cNvPr id="34" name="Rectangular Callout 33"/>
          <p:cNvSpPr/>
          <p:nvPr/>
        </p:nvSpPr>
        <p:spPr>
          <a:xfrm>
            <a:off x="0" y="3965960"/>
            <a:ext cx="3307330" cy="1001077"/>
          </a:xfrm>
          <a:prstGeom prst="wedgeRectCallout">
            <a:avLst>
              <a:gd name="adj1" fmla="val 119681"/>
              <a:gd name="adj2" fmla="val -13598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sz="1200" dirty="0" smtClean="0">
                <a:solidFill>
                  <a:schemeClr val="tx1"/>
                </a:solidFill>
                <a:latin typeface="Times New Roman" panose="02020603050405020304" pitchFamily="18" charset="0"/>
                <a:cs typeface="Times New Roman" panose="02020603050405020304" pitchFamily="18" charset="0"/>
              </a:rPr>
              <a:t>4. </a:t>
            </a:r>
            <a:r>
              <a:rPr lang="en-US" sz="1200" u="sng" dirty="0" smtClean="0">
                <a:solidFill>
                  <a:schemeClr val="tx1"/>
                </a:solidFill>
                <a:latin typeface="Times New Roman" panose="02020603050405020304" pitchFamily="18" charset="0"/>
                <a:cs typeface="Times New Roman" panose="02020603050405020304" pitchFamily="18" charset="0"/>
              </a:rPr>
              <a:t>Remember </a:t>
            </a:r>
            <a:r>
              <a:rPr lang="en-US" sz="1200" u="sng" dirty="0">
                <a:solidFill>
                  <a:schemeClr val="tx1"/>
                </a:solidFill>
                <a:latin typeface="Times New Roman" panose="02020603050405020304" pitchFamily="18" charset="0"/>
                <a:cs typeface="Times New Roman" panose="02020603050405020304" pitchFamily="18" charset="0"/>
              </a:rPr>
              <a:t>prisoners</a:t>
            </a:r>
            <a:r>
              <a:rPr lang="en-US" sz="1200" dirty="0">
                <a:solidFill>
                  <a:schemeClr val="tx1"/>
                </a:solidFill>
                <a:latin typeface="Times New Roman" panose="02020603050405020304" pitchFamily="18" charset="0"/>
                <a:cs typeface="Times New Roman" panose="02020603050405020304" pitchFamily="18" charset="0"/>
              </a:rPr>
              <a:t> Heb 13:3. </a:t>
            </a:r>
            <a:r>
              <a:rPr lang="en-US" sz="1200" dirty="0" smtClean="0">
                <a:solidFill>
                  <a:schemeClr val="tx1"/>
                </a:solidFill>
                <a:latin typeface="Times New Roman" panose="02020603050405020304" pitchFamily="18" charset="0"/>
                <a:cs typeface="Times New Roman" panose="02020603050405020304" pitchFamily="18" charset="0"/>
              </a:rPr>
              <a:t>Government is for our good, though some do </a:t>
            </a:r>
            <a:r>
              <a:rPr lang="en-US" sz="1200" dirty="0">
                <a:solidFill>
                  <a:schemeClr val="tx1"/>
                </a:solidFill>
                <a:latin typeface="Times New Roman" panose="02020603050405020304" pitchFamily="18" charset="0"/>
                <a:cs typeface="Times New Roman" panose="02020603050405020304" pitchFamily="18" charset="0"/>
              </a:rPr>
              <a:t>feed off of gulags, concentration camps, torture and death squads. Don’t neglect prisoners in your deeds of kindness</a:t>
            </a:r>
            <a:r>
              <a:rPr lang="en-US" sz="1200" dirty="0" smtClean="0">
                <a:solidFill>
                  <a:schemeClr val="tx1"/>
                </a:solidFill>
                <a:latin typeface="Times New Roman" panose="02020603050405020304" pitchFamily="18" charset="0"/>
                <a:cs typeface="Times New Roman" panose="02020603050405020304" pitchFamily="18" charset="0"/>
              </a:rPr>
              <a:t>..</a:t>
            </a:r>
            <a:endParaRPr lang="en-US" sz="1200" dirty="0">
              <a:solidFill>
                <a:schemeClr val="tx1"/>
              </a:solidFill>
              <a:latin typeface="Times New Roman" panose="02020603050405020304" pitchFamily="18" charset="0"/>
              <a:cs typeface="Times New Roman" panose="02020603050405020304" pitchFamily="18" charset="0"/>
            </a:endParaRPr>
          </a:p>
        </p:txBody>
      </p:sp>
      <p:sp>
        <p:nvSpPr>
          <p:cNvPr id="13" name="Rectangular Callout 12"/>
          <p:cNvSpPr/>
          <p:nvPr/>
        </p:nvSpPr>
        <p:spPr>
          <a:xfrm>
            <a:off x="8814636" y="5132386"/>
            <a:ext cx="3377364" cy="1725614"/>
          </a:xfrm>
          <a:prstGeom prst="wedgeRectCallout">
            <a:avLst>
              <a:gd name="adj1" fmla="val -82641"/>
              <a:gd name="adj2" fmla="val -6384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sz="1200" dirty="0">
                <a:solidFill>
                  <a:schemeClr val="tx1"/>
                </a:solidFill>
                <a:latin typeface="Times New Roman" panose="02020603050405020304" pitchFamily="18" charset="0"/>
                <a:cs typeface="Times New Roman" panose="02020603050405020304" pitchFamily="18" charset="0"/>
              </a:rPr>
              <a:t>8</a:t>
            </a:r>
            <a:r>
              <a:rPr lang="en-US" sz="1200" dirty="0" smtClean="0">
                <a:solidFill>
                  <a:schemeClr val="tx1"/>
                </a:solidFill>
                <a:latin typeface="Times New Roman" panose="02020603050405020304" pitchFamily="18" charset="0"/>
                <a:cs typeface="Times New Roman" panose="02020603050405020304" pitchFamily="18" charset="0"/>
              </a:rPr>
              <a:t>. </a:t>
            </a:r>
            <a:r>
              <a:rPr lang="en-US" sz="1200" u="sng" dirty="0">
                <a:solidFill>
                  <a:schemeClr val="tx1"/>
                </a:solidFill>
                <a:latin typeface="Times New Roman" panose="02020603050405020304" pitchFamily="18" charset="0"/>
                <a:cs typeface="Times New Roman" panose="02020603050405020304" pitchFamily="18" charset="0"/>
              </a:rPr>
              <a:t>God sustains His servants with His abiding presence</a:t>
            </a:r>
            <a:r>
              <a:rPr lang="en-US" sz="1200" dirty="0">
                <a:solidFill>
                  <a:schemeClr val="tx1"/>
                </a:solidFill>
                <a:latin typeface="Times New Roman" panose="02020603050405020304" pitchFamily="18" charset="0"/>
                <a:cs typeface="Times New Roman" panose="02020603050405020304" pitchFamily="18" charset="0"/>
              </a:rPr>
              <a:t>. He Himself has said, Heb </a:t>
            </a:r>
            <a:r>
              <a:rPr lang="en-US" sz="1200" dirty="0" smtClean="0">
                <a:solidFill>
                  <a:schemeClr val="tx1"/>
                </a:solidFill>
                <a:latin typeface="Times New Roman" panose="02020603050405020304" pitchFamily="18" charset="0"/>
                <a:cs typeface="Times New Roman" panose="02020603050405020304" pitchFamily="18" charset="0"/>
              </a:rPr>
              <a:t>13:5b; Dt 31:6. No matter where God sends us, </a:t>
            </a:r>
            <a:r>
              <a:rPr lang="en-US" sz="1200" dirty="0">
                <a:solidFill>
                  <a:schemeClr val="tx1"/>
                </a:solidFill>
                <a:latin typeface="Times New Roman" panose="02020603050405020304" pitchFamily="18" charset="0"/>
                <a:cs typeface="Times New Roman" panose="02020603050405020304" pitchFamily="18" charset="0"/>
              </a:rPr>
              <a:t>His </a:t>
            </a:r>
            <a:r>
              <a:rPr lang="en-US" sz="1200" dirty="0" smtClean="0">
                <a:solidFill>
                  <a:schemeClr val="tx1"/>
                </a:solidFill>
                <a:latin typeface="Times New Roman" panose="02020603050405020304" pitchFamily="18" charset="0"/>
                <a:cs typeface="Times New Roman" panose="02020603050405020304" pitchFamily="18" charset="0"/>
              </a:rPr>
              <a:t>Word </a:t>
            </a:r>
            <a:r>
              <a:rPr lang="en-US" sz="1200" dirty="0">
                <a:solidFill>
                  <a:schemeClr val="tx1"/>
                </a:solidFill>
                <a:latin typeface="Times New Roman" panose="02020603050405020304" pitchFamily="18" charset="0"/>
                <a:cs typeface="Times New Roman" panose="02020603050405020304" pitchFamily="18" charset="0"/>
              </a:rPr>
              <a:t>is </a:t>
            </a:r>
            <a:r>
              <a:rPr lang="en-US" sz="1200" dirty="0" smtClean="0">
                <a:solidFill>
                  <a:schemeClr val="tx1"/>
                </a:solidFill>
                <a:latin typeface="Times New Roman" panose="02020603050405020304" pitchFamily="18" charset="0"/>
                <a:cs typeface="Times New Roman" panose="02020603050405020304" pitchFamily="18" charset="0"/>
              </a:rPr>
              <a:t>sufficient. Don’t </a:t>
            </a:r>
            <a:r>
              <a:rPr lang="en-US" sz="1200" dirty="0">
                <a:solidFill>
                  <a:schemeClr val="tx1"/>
                </a:solidFill>
                <a:latin typeface="Times New Roman" panose="02020603050405020304" pitchFamily="18" charset="0"/>
                <a:cs typeface="Times New Roman" panose="02020603050405020304" pitchFamily="18" charset="0"/>
              </a:rPr>
              <a:t>be anxious</a:t>
            </a:r>
            <a:r>
              <a:rPr lang="en-US" sz="1200" dirty="0" smtClean="0">
                <a:solidFill>
                  <a:schemeClr val="tx1"/>
                </a:solidFill>
                <a:latin typeface="Times New Roman" panose="02020603050405020304" pitchFamily="18" charset="0"/>
                <a:cs typeface="Times New Roman" panose="02020603050405020304" pitchFamily="18" charset="0"/>
              </a:rPr>
              <a:t>. The promise is reinforced by five negatives. He will never, no never, no never forsake us. </a:t>
            </a:r>
            <a:r>
              <a:rPr lang="en-US" sz="1200" dirty="0">
                <a:solidFill>
                  <a:schemeClr val="tx1"/>
                </a:solidFill>
                <a:latin typeface="Times New Roman" panose="02020603050405020304" pitchFamily="18" charset="0"/>
                <a:cs typeface="Times New Roman" panose="02020603050405020304" pitchFamily="18" charset="0"/>
              </a:rPr>
              <a:t>Therefore </a:t>
            </a:r>
            <a:r>
              <a:rPr lang="en-US" sz="1200" dirty="0" smtClean="0">
                <a:solidFill>
                  <a:schemeClr val="tx1"/>
                </a:solidFill>
                <a:latin typeface="Times New Roman" panose="02020603050405020304" pitchFamily="18" charset="0"/>
                <a:cs typeface="Times New Roman" panose="02020603050405020304" pitchFamily="18" charset="0"/>
              </a:rPr>
              <a:t>the bold letters down </a:t>
            </a:r>
            <a:r>
              <a:rPr lang="en-US" sz="1200" dirty="0">
                <a:solidFill>
                  <a:schemeClr val="tx1"/>
                </a:solidFill>
                <a:latin typeface="Times New Roman" panose="02020603050405020304" pitchFamily="18" charset="0"/>
                <a:cs typeface="Times New Roman" panose="02020603050405020304" pitchFamily="18" charset="0"/>
              </a:rPr>
              <a:t>the side and across the </a:t>
            </a:r>
            <a:r>
              <a:rPr lang="en-US" sz="1200" dirty="0" smtClean="0">
                <a:solidFill>
                  <a:schemeClr val="tx1"/>
                </a:solidFill>
                <a:latin typeface="Times New Roman" panose="02020603050405020304" pitchFamily="18" charset="0"/>
                <a:cs typeface="Times New Roman" panose="02020603050405020304" pitchFamily="18" charset="0"/>
              </a:rPr>
              <a:t>bottom: </a:t>
            </a:r>
            <a:r>
              <a:rPr lang="en-US" sz="1200" dirty="0">
                <a:solidFill>
                  <a:schemeClr val="tx1"/>
                </a:solidFill>
                <a:latin typeface="Times New Roman" panose="02020603050405020304" pitchFamily="18" charset="0"/>
                <a:cs typeface="Times New Roman" panose="02020603050405020304" pitchFamily="18" charset="0"/>
              </a:rPr>
              <a:t>NEVER FORSAKE FOREVER.</a:t>
            </a:r>
          </a:p>
        </p:txBody>
      </p:sp>
      <p:sp>
        <p:nvSpPr>
          <p:cNvPr id="15" name="Rectangular Callout 14"/>
          <p:cNvSpPr/>
          <p:nvPr/>
        </p:nvSpPr>
        <p:spPr>
          <a:xfrm>
            <a:off x="2057400" y="5132386"/>
            <a:ext cx="2824316" cy="1725614"/>
          </a:xfrm>
          <a:prstGeom prst="wedgeRectCallout">
            <a:avLst>
              <a:gd name="adj1" fmla="val 56813"/>
              <a:gd name="adj2" fmla="val -75381"/>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sz="1200" dirty="0" smtClean="0">
                <a:solidFill>
                  <a:schemeClr val="tx1"/>
                </a:solidFill>
                <a:latin typeface="Times New Roman" panose="02020603050405020304" pitchFamily="18" charset="0"/>
                <a:cs typeface="Times New Roman" panose="02020603050405020304" pitchFamily="18" charset="0"/>
              </a:rPr>
              <a:t>6. </a:t>
            </a:r>
            <a:r>
              <a:rPr lang="en-US" sz="1200" u="sng" dirty="0" smtClean="0">
                <a:solidFill>
                  <a:schemeClr val="tx1"/>
                </a:solidFill>
                <a:latin typeface="Times New Roman" panose="02020603050405020304" pitchFamily="18" charset="0"/>
                <a:cs typeface="Times New Roman" panose="02020603050405020304" pitchFamily="18" charset="0"/>
              </a:rPr>
              <a:t>Avoid </a:t>
            </a:r>
            <a:r>
              <a:rPr lang="en-US" sz="1200" u="sng" dirty="0">
                <a:solidFill>
                  <a:schemeClr val="tx1"/>
                </a:solidFill>
                <a:latin typeface="Times New Roman" panose="02020603050405020304" pitchFamily="18" charset="0"/>
                <a:cs typeface="Times New Roman" panose="02020603050405020304" pitchFamily="18" charset="0"/>
              </a:rPr>
              <a:t>monitory greed</a:t>
            </a:r>
            <a:r>
              <a:rPr lang="en-US" sz="1200" dirty="0">
                <a:solidFill>
                  <a:schemeClr val="tx1"/>
                </a:solidFill>
                <a:latin typeface="Times New Roman" panose="02020603050405020304" pitchFamily="18" charset="0"/>
                <a:cs typeface="Times New Roman" panose="02020603050405020304" pitchFamily="18" charset="0"/>
              </a:rPr>
              <a:t>, Heb 13:5a. </a:t>
            </a:r>
            <a:r>
              <a:rPr lang="en-US" sz="1200" dirty="0" smtClean="0">
                <a:solidFill>
                  <a:schemeClr val="tx1"/>
                </a:solidFill>
                <a:latin typeface="Times New Roman" panose="02020603050405020304" pitchFamily="18" charset="0"/>
                <a:cs typeface="Times New Roman" panose="02020603050405020304" pitchFamily="18" charset="0"/>
              </a:rPr>
              <a:t>It is a must in Christian service that a man not </a:t>
            </a:r>
            <a:r>
              <a:rPr lang="en-US" sz="1200" dirty="0">
                <a:solidFill>
                  <a:schemeClr val="tx1"/>
                </a:solidFill>
                <a:latin typeface="Times New Roman" panose="02020603050405020304" pitchFamily="18" charset="0"/>
                <a:cs typeface="Times New Roman" panose="02020603050405020304" pitchFamily="18" charset="0"/>
              </a:rPr>
              <a:t>get caught up with a love for material possessions. </a:t>
            </a:r>
            <a:r>
              <a:rPr lang="en-US" sz="1200" dirty="0" smtClean="0">
                <a:solidFill>
                  <a:schemeClr val="tx1"/>
                </a:solidFill>
                <a:latin typeface="Times New Roman" panose="02020603050405020304" pitchFamily="18" charset="0"/>
                <a:cs typeface="Times New Roman" panose="02020603050405020304" pitchFamily="18" charset="0"/>
              </a:rPr>
              <a:t>And don’t </a:t>
            </a:r>
            <a:r>
              <a:rPr lang="en-US" sz="1200" dirty="0">
                <a:solidFill>
                  <a:schemeClr val="tx1"/>
                </a:solidFill>
                <a:latin typeface="Times New Roman" panose="02020603050405020304" pitchFamily="18" charset="0"/>
                <a:cs typeface="Times New Roman" panose="02020603050405020304" pitchFamily="18" charset="0"/>
              </a:rPr>
              <a:t>go head over heels into debt. You can’t spend yourself into prosperity, economics 101</a:t>
            </a:r>
            <a:r>
              <a:rPr lang="en-US" sz="1200" dirty="0" smtClean="0">
                <a:solidFill>
                  <a:schemeClr val="tx1"/>
                </a:solidFill>
                <a:latin typeface="Times New Roman" panose="02020603050405020304" pitchFamily="18" charset="0"/>
                <a:cs typeface="Times New Roman" panose="02020603050405020304" pitchFamily="18" charset="0"/>
              </a:rPr>
              <a:t>. God will supply the laborer’s financial needs. Placed in a corner by its lonesome is </a:t>
            </a:r>
            <a:r>
              <a:rPr lang="en-US" sz="1200" dirty="0">
                <a:solidFill>
                  <a:schemeClr val="tx1"/>
                </a:solidFill>
                <a:latin typeface="Times New Roman" panose="02020603050405020304" pitchFamily="18" charset="0"/>
                <a:cs typeface="Times New Roman" panose="02020603050405020304" pitchFamily="18" charset="0"/>
              </a:rPr>
              <a:t>the almighty dollar.</a:t>
            </a:r>
          </a:p>
        </p:txBody>
      </p:sp>
      <p:sp>
        <p:nvSpPr>
          <p:cNvPr id="10" name="Rectangular Callout 9"/>
          <p:cNvSpPr/>
          <p:nvPr/>
        </p:nvSpPr>
        <p:spPr>
          <a:xfrm>
            <a:off x="0" y="2751256"/>
            <a:ext cx="3307330" cy="1146145"/>
          </a:xfrm>
          <a:prstGeom prst="wedgeRectCallout">
            <a:avLst>
              <a:gd name="adj1" fmla="val 89732"/>
              <a:gd name="adj2" fmla="val -87772"/>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sz="1200" dirty="0" smtClean="0">
                <a:solidFill>
                  <a:schemeClr val="tx1"/>
                </a:solidFill>
                <a:latin typeface="Times New Roman" panose="02020603050405020304" pitchFamily="18" charset="0"/>
                <a:cs typeface="Times New Roman" panose="02020603050405020304" pitchFamily="18" charset="0"/>
              </a:rPr>
              <a:t>3. </a:t>
            </a:r>
            <a:r>
              <a:rPr lang="en-US" sz="1200" u="sng" dirty="0" smtClean="0">
                <a:solidFill>
                  <a:schemeClr val="tx1"/>
                </a:solidFill>
                <a:latin typeface="Times New Roman" panose="02020603050405020304" pitchFamily="18" charset="0"/>
                <a:cs typeface="Times New Roman" panose="02020603050405020304" pitchFamily="18" charset="0"/>
              </a:rPr>
              <a:t>Do </a:t>
            </a:r>
            <a:r>
              <a:rPr lang="en-US" sz="1200" u="sng" dirty="0">
                <a:solidFill>
                  <a:schemeClr val="tx1"/>
                </a:solidFill>
                <a:latin typeface="Times New Roman" panose="02020603050405020304" pitchFamily="18" charset="0"/>
                <a:cs typeface="Times New Roman" panose="02020603050405020304" pitchFamily="18" charset="0"/>
              </a:rPr>
              <a:t>good to strangers</a:t>
            </a:r>
            <a:r>
              <a:rPr lang="en-US" sz="1200" dirty="0">
                <a:solidFill>
                  <a:schemeClr val="tx1"/>
                </a:solidFill>
                <a:latin typeface="Times New Roman" panose="02020603050405020304" pitchFamily="18" charset="0"/>
                <a:cs typeface="Times New Roman" panose="02020603050405020304" pitchFamily="18" charset="0"/>
              </a:rPr>
              <a:t> Heb 13:2. Above love for one another is pictured concern </a:t>
            </a:r>
            <a:r>
              <a:rPr lang="en-US" sz="1200" dirty="0" smtClean="0">
                <a:solidFill>
                  <a:schemeClr val="tx1"/>
                </a:solidFill>
                <a:latin typeface="Times New Roman" panose="02020603050405020304" pitchFamily="18" charset="0"/>
                <a:cs typeface="Times New Roman" panose="02020603050405020304" pitchFamily="18" charset="0"/>
              </a:rPr>
              <a:t>for </a:t>
            </a:r>
            <a:r>
              <a:rPr lang="en-US" sz="1200" dirty="0">
                <a:solidFill>
                  <a:schemeClr val="tx1"/>
                </a:solidFill>
                <a:latin typeface="Times New Roman" panose="02020603050405020304" pitchFamily="18" charset="0"/>
                <a:cs typeface="Times New Roman" panose="02020603050405020304" pitchFamily="18" charset="0"/>
              </a:rPr>
              <a:t>physical needs</a:t>
            </a:r>
            <a:r>
              <a:rPr lang="en-US" sz="1200" dirty="0" smtClean="0">
                <a:solidFill>
                  <a:schemeClr val="tx1"/>
                </a:solidFill>
                <a:latin typeface="Times New Roman" panose="02020603050405020304" pitchFamily="18" charset="0"/>
                <a:cs typeface="Times New Roman" panose="02020603050405020304" pitchFamily="18" charset="0"/>
              </a:rPr>
              <a:t>, bread water, clothes, shelter, and spiritual needs, bringing the Word of God to </a:t>
            </a:r>
            <a:r>
              <a:rPr lang="en-US" sz="1200" dirty="0">
                <a:solidFill>
                  <a:schemeClr val="tx1"/>
                </a:solidFill>
                <a:latin typeface="Times New Roman" panose="02020603050405020304" pitchFamily="18" charset="0"/>
                <a:cs typeface="Times New Roman" panose="02020603050405020304" pitchFamily="18" charset="0"/>
              </a:rPr>
              <a:t>a household. There’s an element of truth </a:t>
            </a:r>
            <a:r>
              <a:rPr lang="en-US" sz="1200" dirty="0" smtClean="0">
                <a:solidFill>
                  <a:schemeClr val="tx1"/>
                </a:solidFill>
                <a:latin typeface="Times New Roman" panose="02020603050405020304" pitchFamily="18" charset="0"/>
                <a:cs typeface="Times New Roman" panose="02020603050405020304" pitchFamily="18" charset="0"/>
              </a:rPr>
              <a:t>to </a:t>
            </a:r>
            <a:r>
              <a:rPr lang="en-US" sz="1200" dirty="0">
                <a:solidFill>
                  <a:schemeClr val="tx1"/>
                </a:solidFill>
                <a:latin typeface="Times New Roman" panose="02020603050405020304" pitchFamily="18" charset="0"/>
                <a:cs typeface="Times New Roman" panose="02020603050405020304" pitchFamily="18" charset="0"/>
              </a:rPr>
              <a:t>the adage: The way to a man’s heart is through his mouth.</a:t>
            </a:r>
          </a:p>
        </p:txBody>
      </p:sp>
      <p:sp>
        <p:nvSpPr>
          <p:cNvPr id="12" name="Rectangular Callout 11"/>
          <p:cNvSpPr/>
          <p:nvPr/>
        </p:nvSpPr>
        <p:spPr>
          <a:xfrm>
            <a:off x="1" y="5132386"/>
            <a:ext cx="1981199" cy="1725615"/>
          </a:xfrm>
          <a:prstGeom prst="wedgeRectCallout">
            <a:avLst>
              <a:gd name="adj1" fmla="val 204265"/>
              <a:gd name="adj2" fmla="val -122905"/>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sz="1200" dirty="0" smtClean="0">
                <a:solidFill>
                  <a:schemeClr val="tx1"/>
                </a:solidFill>
                <a:latin typeface="Times New Roman" panose="02020603050405020304" pitchFamily="18" charset="0"/>
                <a:cs typeface="Times New Roman" panose="02020603050405020304" pitchFamily="18" charset="0"/>
              </a:rPr>
              <a:t>5. </a:t>
            </a:r>
            <a:r>
              <a:rPr lang="en-US" sz="1200" u="sng" dirty="0" smtClean="0">
                <a:solidFill>
                  <a:schemeClr val="tx1"/>
                </a:solidFill>
                <a:latin typeface="Times New Roman" panose="02020603050405020304" pitchFamily="18" charset="0"/>
                <a:cs typeface="Times New Roman" panose="02020603050405020304" pitchFamily="18" charset="0"/>
              </a:rPr>
              <a:t>Sanctity of marriage</a:t>
            </a:r>
            <a:r>
              <a:rPr lang="en-US" sz="1200" dirty="0" smtClean="0">
                <a:solidFill>
                  <a:schemeClr val="tx1"/>
                </a:solidFill>
                <a:latin typeface="Times New Roman" panose="02020603050405020304" pitchFamily="18" charset="0"/>
                <a:cs typeface="Times New Roman" panose="02020603050405020304" pitchFamily="18" charset="0"/>
              </a:rPr>
              <a:t>: One man with one woman, </a:t>
            </a:r>
            <a:r>
              <a:rPr lang="en-US" sz="1200" dirty="0">
                <a:solidFill>
                  <a:schemeClr val="tx1"/>
                </a:solidFill>
                <a:latin typeface="Times New Roman" panose="02020603050405020304" pitchFamily="18" charset="0"/>
                <a:cs typeface="Times New Roman" panose="02020603050405020304" pitchFamily="18" charset="0"/>
              </a:rPr>
              <a:t>husband and wife, as God established marriage from the beginning. Marriage pictures Christ’s love for His church, </a:t>
            </a:r>
            <a:r>
              <a:rPr lang="en-US" sz="1200" dirty="0" err="1">
                <a:solidFill>
                  <a:schemeClr val="tx1"/>
                </a:solidFill>
                <a:latin typeface="Times New Roman" panose="02020603050405020304" pitchFamily="18" charset="0"/>
                <a:cs typeface="Times New Roman" panose="02020603050405020304" pitchFamily="18" charset="0"/>
              </a:rPr>
              <a:t>Eph</a:t>
            </a:r>
            <a:r>
              <a:rPr lang="en-US" sz="1200" dirty="0">
                <a:solidFill>
                  <a:schemeClr val="tx1"/>
                </a:solidFill>
                <a:latin typeface="Times New Roman" panose="02020603050405020304" pitchFamily="18" charset="0"/>
                <a:cs typeface="Times New Roman" panose="02020603050405020304" pitchFamily="18" charset="0"/>
              </a:rPr>
              <a:t> 5:22-33. A man is slipping on a wedding </a:t>
            </a:r>
            <a:r>
              <a:rPr lang="en-US" sz="1200" dirty="0" smtClean="0">
                <a:solidFill>
                  <a:schemeClr val="tx1"/>
                </a:solidFill>
                <a:latin typeface="Times New Roman" panose="02020603050405020304" pitchFamily="18" charset="0"/>
                <a:cs typeface="Times New Roman" panose="02020603050405020304" pitchFamily="18" charset="0"/>
              </a:rPr>
              <a:t>band</a:t>
            </a:r>
            <a:r>
              <a:rPr lang="en-US" sz="1200" dirty="0">
                <a:solidFill>
                  <a:schemeClr val="tx1"/>
                </a:solidFill>
                <a:latin typeface="Times New Roman" panose="02020603050405020304" pitchFamily="18" charset="0"/>
                <a:cs typeface="Times New Roman" panose="02020603050405020304" pitchFamily="18" charset="0"/>
              </a:rPr>
              <a:t> </a:t>
            </a:r>
            <a:r>
              <a:rPr lang="en-US" sz="1200" dirty="0" smtClean="0">
                <a:solidFill>
                  <a:schemeClr val="tx1"/>
                </a:solidFill>
                <a:latin typeface="Times New Roman" panose="02020603050405020304" pitchFamily="18" charset="0"/>
                <a:cs typeface="Times New Roman" panose="02020603050405020304" pitchFamily="18" charset="0"/>
              </a:rPr>
              <a:t>on his spouses’ finger.</a:t>
            </a:r>
            <a:endParaRPr lang="en-US" sz="1200" dirty="0">
              <a:solidFill>
                <a:schemeClr val="tx1"/>
              </a:solidFill>
              <a:latin typeface="Times New Roman" panose="02020603050405020304" pitchFamily="18" charset="0"/>
              <a:cs typeface="Times New Roman" panose="02020603050405020304" pitchFamily="18" charset="0"/>
            </a:endParaRPr>
          </a:p>
        </p:txBody>
      </p:sp>
      <p:sp>
        <p:nvSpPr>
          <p:cNvPr id="11" name="Rectangular Callout 10"/>
          <p:cNvSpPr/>
          <p:nvPr/>
        </p:nvSpPr>
        <p:spPr>
          <a:xfrm>
            <a:off x="8793995" y="-1"/>
            <a:ext cx="3398005" cy="3249829"/>
          </a:xfrm>
          <a:prstGeom prst="wedgeRectCallout">
            <a:avLst>
              <a:gd name="adj1" fmla="val -106252"/>
              <a:gd name="adj2" fmla="val 31941"/>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sz="1200" dirty="0" smtClean="0">
                <a:solidFill>
                  <a:schemeClr val="tx1"/>
                </a:solidFill>
                <a:latin typeface="Times New Roman" panose="02020603050405020304" pitchFamily="18" charset="0"/>
                <a:cs typeface="Times New Roman" panose="02020603050405020304" pitchFamily="18" charset="0"/>
              </a:rPr>
              <a:t>10. </a:t>
            </a:r>
            <a:r>
              <a:rPr lang="en-US" sz="1200" u="sng" dirty="0" smtClean="0">
                <a:solidFill>
                  <a:schemeClr val="tx1"/>
                </a:solidFill>
                <a:latin typeface="Times New Roman" panose="02020603050405020304" pitchFamily="18" charset="0"/>
                <a:cs typeface="Times New Roman" panose="02020603050405020304" pitchFamily="18" charset="0"/>
              </a:rPr>
              <a:t>Immutability</a:t>
            </a:r>
            <a:r>
              <a:rPr lang="en-US" sz="1200" dirty="0" smtClean="0">
                <a:solidFill>
                  <a:schemeClr val="tx1"/>
                </a:solidFill>
                <a:latin typeface="Times New Roman" panose="02020603050405020304" pitchFamily="18" charset="0"/>
                <a:cs typeface="Times New Roman" panose="02020603050405020304" pitchFamily="18" charset="0"/>
              </a:rPr>
              <a:t>:</a:t>
            </a:r>
          </a:p>
          <a:p>
            <a:r>
              <a:rPr lang="en-US" sz="1200" dirty="0" smtClean="0">
                <a:solidFill>
                  <a:schemeClr val="tx1"/>
                </a:solidFill>
                <a:latin typeface="Times New Roman" panose="02020603050405020304" pitchFamily="18" charset="0"/>
                <a:cs typeface="Times New Roman" panose="02020603050405020304" pitchFamily="18" charset="0"/>
              </a:rPr>
              <a:t>How firm a foundation, ye saints of the Lord,</a:t>
            </a:r>
          </a:p>
          <a:p>
            <a:r>
              <a:rPr lang="en-US" sz="1200" dirty="0" smtClean="0">
                <a:solidFill>
                  <a:schemeClr val="tx1"/>
                </a:solidFill>
                <a:latin typeface="Times New Roman" panose="02020603050405020304" pitchFamily="18" charset="0"/>
                <a:cs typeface="Times New Roman" panose="02020603050405020304" pitchFamily="18" charset="0"/>
              </a:rPr>
              <a:t>Is laid for your faith in His excellent Word!</a:t>
            </a:r>
          </a:p>
          <a:p>
            <a:r>
              <a:rPr lang="en-US" sz="1200" dirty="0" smtClean="0">
                <a:solidFill>
                  <a:schemeClr val="tx1"/>
                </a:solidFill>
                <a:latin typeface="Times New Roman" panose="02020603050405020304" pitchFamily="18" charset="0"/>
                <a:cs typeface="Times New Roman" panose="02020603050405020304" pitchFamily="18" charset="0"/>
              </a:rPr>
              <a:t>What more can  He say then to you He has said</a:t>
            </a:r>
          </a:p>
          <a:p>
            <a:r>
              <a:rPr lang="en-US" sz="1200" dirty="0" smtClean="0">
                <a:solidFill>
                  <a:schemeClr val="tx1"/>
                </a:solidFill>
                <a:latin typeface="Times New Roman" panose="02020603050405020304" pitchFamily="18" charset="0"/>
                <a:cs typeface="Times New Roman" panose="02020603050405020304" pitchFamily="18" charset="0"/>
              </a:rPr>
              <a:t>To you, who for refuge to Jesus have fled?</a:t>
            </a:r>
          </a:p>
          <a:p>
            <a:endParaRPr lang="en-US" sz="1200" dirty="0" smtClean="0">
              <a:solidFill>
                <a:schemeClr val="tx1"/>
              </a:solidFill>
              <a:latin typeface="Times New Roman" panose="02020603050405020304" pitchFamily="18" charset="0"/>
              <a:cs typeface="Times New Roman" panose="02020603050405020304" pitchFamily="18" charset="0"/>
            </a:endParaRPr>
          </a:p>
          <a:p>
            <a:r>
              <a:rPr lang="en-US" sz="1200" dirty="0" smtClean="0">
                <a:solidFill>
                  <a:schemeClr val="tx1"/>
                </a:solidFill>
                <a:latin typeface="Times New Roman" panose="02020603050405020304" pitchFamily="18" charset="0"/>
                <a:cs typeface="Times New Roman" panose="02020603050405020304" pitchFamily="18" charset="0"/>
              </a:rPr>
              <a:t>Fear not, I am with thee, O be not dismayed</a:t>
            </a:r>
          </a:p>
          <a:p>
            <a:r>
              <a:rPr lang="en-US" sz="1200" dirty="0" smtClean="0">
                <a:solidFill>
                  <a:schemeClr val="tx1"/>
                </a:solidFill>
                <a:latin typeface="Times New Roman" panose="02020603050405020304" pitchFamily="18" charset="0"/>
                <a:cs typeface="Times New Roman" panose="02020603050405020304" pitchFamily="18" charset="0"/>
              </a:rPr>
              <a:t>For I am thy God, I will still give thee aid;  I’ll strengthen thee, help thee, and cause thee to stand,</a:t>
            </a:r>
          </a:p>
          <a:p>
            <a:r>
              <a:rPr lang="en-US" sz="1200" dirty="0" smtClean="0">
                <a:solidFill>
                  <a:schemeClr val="tx1"/>
                </a:solidFill>
                <a:latin typeface="Times New Roman" panose="02020603050405020304" pitchFamily="18" charset="0"/>
                <a:cs typeface="Times New Roman" panose="02020603050405020304" pitchFamily="18" charset="0"/>
              </a:rPr>
              <a:t>Upheld by my gracious omnipotent hand.</a:t>
            </a:r>
          </a:p>
          <a:p>
            <a:endParaRPr lang="en-US" sz="1200" dirty="0" smtClean="0">
              <a:solidFill>
                <a:schemeClr val="tx1"/>
              </a:solidFill>
              <a:latin typeface="Times New Roman" panose="02020603050405020304" pitchFamily="18" charset="0"/>
              <a:cs typeface="Times New Roman" panose="02020603050405020304" pitchFamily="18" charset="0"/>
            </a:endParaRPr>
          </a:p>
          <a:p>
            <a:r>
              <a:rPr lang="en-US" sz="1200" dirty="0" smtClean="0">
                <a:solidFill>
                  <a:schemeClr val="tx1"/>
                </a:solidFill>
                <a:latin typeface="Times New Roman" panose="02020603050405020304" pitchFamily="18" charset="0"/>
                <a:cs typeface="Times New Roman" panose="02020603050405020304" pitchFamily="18" charset="0"/>
              </a:rPr>
              <a:t>The soul that on Jesus hath leaned for repose,</a:t>
            </a:r>
          </a:p>
          <a:p>
            <a:r>
              <a:rPr lang="en-US" sz="1200" dirty="0" smtClean="0">
                <a:solidFill>
                  <a:schemeClr val="tx1"/>
                </a:solidFill>
                <a:latin typeface="Times New Roman" panose="02020603050405020304" pitchFamily="18" charset="0"/>
                <a:cs typeface="Times New Roman" panose="02020603050405020304" pitchFamily="18" charset="0"/>
              </a:rPr>
              <a:t>I will not, I will not desert to his foes;</a:t>
            </a:r>
          </a:p>
          <a:p>
            <a:r>
              <a:rPr lang="en-US" sz="1200" dirty="0" smtClean="0">
                <a:solidFill>
                  <a:schemeClr val="tx1"/>
                </a:solidFill>
                <a:latin typeface="Times New Roman" panose="02020603050405020304" pitchFamily="18" charset="0"/>
                <a:cs typeface="Times New Roman" panose="02020603050405020304" pitchFamily="18" charset="0"/>
              </a:rPr>
              <a:t>That soul, </a:t>
            </a:r>
            <a:r>
              <a:rPr lang="en-US" sz="1200" dirty="0" err="1" smtClean="0">
                <a:solidFill>
                  <a:schemeClr val="tx1"/>
                </a:solidFill>
                <a:latin typeface="Times New Roman" panose="02020603050405020304" pitchFamily="18" charset="0"/>
                <a:cs typeface="Times New Roman" panose="02020603050405020304" pitchFamily="18" charset="0"/>
              </a:rPr>
              <a:t>tho</a:t>
            </a:r>
            <a:r>
              <a:rPr lang="en-US" sz="1200" dirty="0" smtClean="0">
                <a:solidFill>
                  <a:schemeClr val="tx1"/>
                </a:solidFill>
                <a:latin typeface="Times New Roman" panose="02020603050405020304" pitchFamily="18" charset="0"/>
                <a:cs typeface="Times New Roman" panose="02020603050405020304" pitchFamily="18" charset="0"/>
              </a:rPr>
              <a:t> all hell should endeavor to shake,</a:t>
            </a:r>
          </a:p>
          <a:p>
            <a:r>
              <a:rPr lang="en-US" sz="1200" dirty="0" smtClean="0">
                <a:solidFill>
                  <a:schemeClr val="tx1"/>
                </a:solidFill>
                <a:latin typeface="Times New Roman" panose="02020603050405020304" pitchFamily="18" charset="0"/>
                <a:cs typeface="Times New Roman" panose="02020603050405020304" pitchFamily="18" charset="0"/>
              </a:rPr>
              <a:t>I’ll never, no never, no never forsake!   copied.</a:t>
            </a:r>
          </a:p>
          <a:p>
            <a:r>
              <a:rPr lang="en-US" sz="1200" dirty="0" smtClean="0">
                <a:solidFill>
                  <a:schemeClr val="tx1"/>
                </a:solidFill>
                <a:latin typeface="Times New Roman" panose="02020603050405020304" pitchFamily="18" charset="0"/>
                <a:cs typeface="Times New Roman" panose="02020603050405020304" pitchFamily="18" charset="0"/>
              </a:rPr>
              <a:t>It is at </a:t>
            </a:r>
            <a:r>
              <a:rPr lang="en-US" sz="1200" dirty="0">
                <a:solidFill>
                  <a:schemeClr val="tx1"/>
                </a:solidFill>
                <a:latin typeface="Times New Roman" panose="02020603050405020304" pitchFamily="18" charset="0"/>
                <a:cs typeface="Times New Roman" panose="02020603050405020304" pitchFamily="18" charset="0"/>
              </a:rPr>
              <a:t>H</a:t>
            </a:r>
            <a:r>
              <a:rPr lang="en-US" sz="1200" dirty="0" smtClean="0">
                <a:solidFill>
                  <a:schemeClr val="tx1"/>
                </a:solidFill>
                <a:latin typeface="Times New Roman" panose="02020603050405020304" pitchFamily="18" charset="0"/>
                <a:cs typeface="Times New Roman" panose="02020603050405020304" pitchFamily="18" charset="0"/>
              </a:rPr>
              <a:t>is right hand that godly people taste eternal pleasures and delights, TWOT 872.</a:t>
            </a:r>
            <a:endParaRPr lang="en-US" sz="1200" dirty="0">
              <a:solidFill>
                <a:schemeClr val="tx1"/>
              </a:solidFill>
              <a:latin typeface="Times New Roman" panose="02020603050405020304" pitchFamily="18" charset="0"/>
              <a:cs typeface="Times New Roman" panose="02020603050405020304" pitchFamily="18" charset="0"/>
            </a:endParaRPr>
          </a:p>
        </p:txBody>
      </p:sp>
      <p:sp>
        <p:nvSpPr>
          <p:cNvPr id="14" name="Rectangular Callout 13"/>
          <p:cNvSpPr/>
          <p:nvPr/>
        </p:nvSpPr>
        <p:spPr>
          <a:xfrm>
            <a:off x="4949585" y="5132386"/>
            <a:ext cx="3686645" cy="1725614"/>
          </a:xfrm>
          <a:prstGeom prst="wedgeRectCallout">
            <a:avLst>
              <a:gd name="adj1" fmla="val -69564"/>
              <a:gd name="adj2" fmla="val -78498"/>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sz="1200" dirty="0" smtClean="0">
                <a:solidFill>
                  <a:schemeClr val="tx1"/>
                </a:solidFill>
                <a:latin typeface="Times New Roman" panose="02020603050405020304" pitchFamily="18" charset="0"/>
                <a:cs typeface="Times New Roman" panose="02020603050405020304" pitchFamily="18" charset="0"/>
              </a:rPr>
              <a:t>7. Seeking the lost, yes kindly entreating, wanderers on the mountain  astray; Come unto me His message repeating, Words of the master speaking today.</a:t>
            </a:r>
          </a:p>
          <a:p>
            <a:r>
              <a:rPr lang="en-US" sz="1200" dirty="0" smtClean="0">
                <a:solidFill>
                  <a:schemeClr val="tx1"/>
                </a:solidFill>
                <a:latin typeface="Times New Roman" panose="02020603050405020304" pitchFamily="18" charset="0"/>
                <a:cs typeface="Times New Roman" panose="02020603050405020304" pitchFamily="18" charset="0"/>
              </a:rPr>
              <a:t>   Seeking the lost and pointing to Jesus, souls that are weak and hearts that are sore; Leading them forth in ways of salvation, Showing the path to life evermore.</a:t>
            </a:r>
          </a:p>
          <a:p>
            <a:r>
              <a:rPr lang="en-US" sz="1200" dirty="0" smtClean="0">
                <a:solidFill>
                  <a:schemeClr val="tx1"/>
                </a:solidFill>
                <a:latin typeface="Times New Roman" panose="02020603050405020304" pitchFamily="18" charset="0"/>
                <a:cs typeface="Times New Roman" panose="02020603050405020304" pitchFamily="18" charset="0"/>
              </a:rPr>
              <a:t>  Thus would I go on missions of mercy, following Christ from  day unto day. Cheering the faint and raising the fallen, Pointing the lost to Jesus the way, W A Ogden.</a:t>
            </a:r>
            <a:endParaRPr lang="en-US" sz="12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7878089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57780" y="1598212"/>
            <a:ext cx="5219132" cy="3438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Rectangular Callout 26"/>
          <p:cNvSpPr/>
          <p:nvPr/>
        </p:nvSpPr>
        <p:spPr>
          <a:xfrm>
            <a:off x="-21186" y="0"/>
            <a:ext cx="8698098" cy="1512342"/>
          </a:xfrm>
          <a:prstGeom prst="wedgeRectCallout">
            <a:avLst>
              <a:gd name="adj1" fmla="val 20282"/>
              <a:gd name="adj2" fmla="val 7075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tabLst>
                <a:tab pos="2292350" algn="l"/>
              </a:tabLst>
            </a:pPr>
            <a:r>
              <a:rPr lang="en-US" sz="1200" dirty="0" smtClean="0">
                <a:solidFill>
                  <a:schemeClr val="tx1"/>
                </a:solidFill>
                <a:latin typeface="Times New Roman" panose="02020603050405020304" pitchFamily="18" charset="0"/>
                <a:cs typeface="Times New Roman" panose="02020603050405020304" pitchFamily="18" charset="0"/>
              </a:rPr>
              <a:t>1. Based on Heb </a:t>
            </a:r>
            <a:r>
              <a:rPr lang="en-US" sz="1200" dirty="0">
                <a:solidFill>
                  <a:schemeClr val="tx1"/>
                </a:solidFill>
                <a:latin typeface="Times New Roman" panose="02020603050405020304" pitchFamily="18" charset="0"/>
                <a:cs typeface="Times New Roman" panose="02020603050405020304" pitchFamily="18" charset="0"/>
              </a:rPr>
              <a:t>13:7-25, Continuing from the </a:t>
            </a:r>
            <a:r>
              <a:rPr lang="en-US" sz="1200" dirty="0" smtClean="0">
                <a:solidFill>
                  <a:schemeClr val="tx1"/>
                </a:solidFill>
                <a:latin typeface="Times New Roman" panose="02020603050405020304" pitchFamily="18" charset="0"/>
                <a:cs typeface="Times New Roman" panose="02020603050405020304" pitchFamily="18" charset="0"/>
              </a:rPr>
              <a:t>previous pictures, </a:t>
            </a:r>
            <a:r>
              <a:rPr lang="en-US" sz="1200" dirty="0">
                <a:solidFill>
                  <a:schemeClr val="tx1"/>
                </a:solidFill>
                <a:latin typeface="Times New Roman" panose="02020603050405020304" pitchFamily="18" charset="0"/>
                <a:cs typeface="Times New Roman" panose="02020603050405020304" pitchFamily="18" charset="0"/>
              </a:rPr>
              <a:t>we belong to an eternal kingdom Heb 12:22-24. The God who shakes the earth will some day shake the heavens Heb 12:25-27. Seeing that all these things are so, let us serve God in an acceptable manner Heb </a:t>
            </a:r>
            <a:r>
              <a:rPr lang="en-US" sz="1200" dirty="0" smtClean="0">
                <a:solidFill>
                  <a:schemeClr val="tx1"/>
                </a:solidFill>
                <a:latin typeface="Times New Roman" panose="02020603050405020304" pitchFamily="18" charset="0"/>
                <a:cs typeface="Times New Roman" panose="02020603050405020304" pitchFamily="18" charset="0"/>
              </a:rPr>
              <a:t>12:28-29, in social justice Heb 13:1-6 and spiritual duties Heb 13:7-19. </a:t>
            </a:r>
            <a:r>
              <a:rPr lang="en-US" sz="1200" u="sng" dirty="0">
                <a:solidFill>
                  <a:schemeClr val="tx1"/>
                </a:solidFill>
                <a:latin typeface="Times New Roman" panose="02020603050405020304" pitchFamily="18" charset="0"/>
                <a:cs typeface="Times New Roman" panose="02020603050405020304" pitchFamily="18" charset="0"/>
              </a:rPr>
              <a:t>Obey spiritual leadership in the </a:t>
            </a:r>
            <a:r>
              <a:rPr lang="en-US" sz="1200" u="sng" dirty="0" smtClean="0">
                <a:solidFill>
                  <a:schemeClr val="tx1"/>
                </a:solidFill>
                <a:latin typeface="Times New Roman" panose="02020603050405020304" pitchFamily="18" charset="0"/>
                <a:cs typeface="Times New Roman" panose="02020603050405020304" pitchFamily="18" charset="0"/>
              </a:rPr>
              <a:t>church</a:t>
            </a:r>
            <a:r>
              <a:rPr lang="en-US" sz="1200" dirty="0" smtClean="0">
                <a:solidFill>
                  <a:schemeClr val="tx1"/>
                </a:solidFill>
                <a:latin typeface="Times New Roman" panose="02020603050405020304" pitchFamily="18" charset="0"/>
                <a:cs typeface="Times New Roman" panose="02020603050405020304" pitchFamily="18" charset="0"/>
              </a:rPr>
              <a:t>, </a:t>
            </a:r>
            <a:r>
              <a:rPr lang="en-US" sz="1200" dirty="0">
                <a:solidFill>
                  <a:schemeClr val="tx1"/>
                </a:solidFill>
                <a:latin typeface="Times New Roman" panose="02020603050405020304" pitchFamily="18" charset="0"/>
                <a:cs typeface="Times New Roman" panose="02020603050405020304" pitchFamily="18" charset="0"/>
              </a:rPr>
              <a:t>Heb </a:t>
            </a:r>
            <a:r>
              <a:rPr lang="en-US" sz="1200" dirty="0" smtClean="0">
                <a:solidFill>
                  <a:schemeClr val="tx1"/>
                </a:solidFill>
                <a:latin typeface="Times New Roman" panose="02020603050405020304" pitchFamily="18" charset="0"/>
                <a:cs typeface="Times New Roman" panose="02020603050405020304" pitchFamily="18" charset="0"/>
              </a:rPr>
              <a:t>13:7-9. The </a:t>
            </a:r>
            <a:r>
              <a:rPr lang="en-US" sz="1200" dirty="0">
                <a:solidFill>
                  <a:schemeClr val="tx1"/>
                </a:solidFill>
                <a:latin typeface="Times New Roman" panose="02020603050405020304" pitchFamily="18" charset="0"/>
                <a:cs typeface="Times New Roman" panose="02020603050405020304" pitchFamily="18" charset="0"/>
              </a:rPr>
              <a:t>founding church leaders will soon be gone but Jesus Christ remains the </a:t>
            </a:r>
            <a:r>
              <a:rPr lang="en-US" sz="1200" dirty="0" smtClean="0">
                <a:solidFill>
                  <a:schemeClr val="tx1"/>
                </a:solidFill>
                <a:latin typeface="Times New Roman" panose="02020603050405020304" pitchFamily="18" charset="0"/>
                <a:cs typeface="Times New Roman" panose="02020603050405020304" pitchFamily="18" charset="0"/>
              </a:rPr>
              <a:t>same.</a:t>
            </a:r>
            <a:r>
              <a:rPr lang="en-US" sz="1200" dirty="0">
                <a:solidFill>
                  <a:schemeClr val="tx1"/>
                </a:solidFill>
                <a:latin typeface="Times New Roman" panose="02020603050405020304" pitchFamily="18" charset="0"/>
                <a:cs typeface="Times New Roman" panose="02020603050405020304" pitchFamily="18" charset="0"/>
              </a:rPr>
              <a:t> </a:t>
            </a:r>
            <a:r>
              <a:rPr lang="en-US" sz="1200" u="sng" dirty="0">
                <a:solidFill>
                  <a:schemeClr val="tx1"/>
                </a:solidFill>
                <a:latin typeface="Times New Roman" panose="02020603050405020304" pitchFamily="18" charset="0"/>
                <a:cs typeface="Times New Roman" panose="02020603050405020304" pitchFamily="18" charset="0"/>
              </a:rPr>
              <a:t>We have an altar</a:t>
            </a:r>
            <a:r>
              <a:rPr lang="en-US" sz="1200" dirty="0">
                <a:solidFill>
                  <a:schemeClr val="tx1"/>
                </a:solidFill>
                <a:latin typeface="Times New Roman" panose="02020603050405020304" pitchFamily="18" charset="0"/>
                <a:cs typeface="Times New Roman" panose="02020603050405020304" pitchFamily="18" charset="0"/>
              </a:rPr>
              <a:t>, a figure of speech for the sacrifice of Christ, Heb </a:t>
            </a:r>
            <a:r>
              <a:rPr lang="en-US" sz="1200" dirty="0" smtClean="0">
                <a:solidFill>
                  <a:schemeClr val="tx1"/>
                </a:solidFill>
                <a:latin typeface="Times New Roman" panose="02020603050405020304" pitchFamily="18" charset="0"/>
                <a:cs typeface="Times New Roman" panose="02020603050405020304" pitchFamily="18" charset="0"/>
              </a:rPr>
              <a:t>13:10. Therefore </a:t>
            </a:r>
            <a:r>
              <a:rPr lang="en-US" sz="1200" dirty="0">
                <a:solidFill>
                  <a:schemeClr val="tx1"/>
                </a:solidFill>
                <a:latin typeface="Times New Roman" panose="02020603050405020304" pitchFamily="18" charset="0"/>
                <a:cs typeface="Times New Roman" panose="02020603050405020304" pitchFamily="18" charset="0"/>
              </a:rPr>
              <a:t>there is no altar between the Jerusalem sacrifices and Christians offering their sacrifices to God.</a:t>
            </a:r>
            <a:r>
              <a:rPr lang="en-US" sz="1200" dirty="0" smtClean="0">
                <a:solidFill>
                  <a:schemeClr val="tx1"/>
                </a:solidFill>
                <a:latin typeface="Times New Roman" panose="02020603050405020304" pitchFamily="18" charset="0"/>
                <a:cs typeface="Times New Roman" panose="02020603050405020304" pitchFamily="18" charset="0"/>
              </a:rPr>
              <a:t>  </a:t>
            </a:r>
            <a:r>
              <a:rPr lang="en-US" sz="1200" u="sng" dirty="0" smtClean="0">
                <a:solidFill>
                  <a:schemeClr val="tx1"/>
                </a:solidFill>
                <a:latin typeface="Times New Roman" panose="02020603050405020304" pitchFamily="18" charset="0"/>
                <a:cs typeface="Times New Roman" panose="02020603050405020304" pitchFamily="18" charset="0"/>
              </a:rPr>
              <a:t>Leave earthly Jerusalem behind</a:t>
            </a:r>
            <a:r>
              <a:rPr lang="en-US" sz="1200" dirty="0">
                <a:solidFill>
                  <a:schemeClr val="tx1"/>
                </a:solidFill>
                <a:latin typeface="Times New Roman" panose="02020603050405020304" pitchFamily="18" charset="0"/>
                <a:cs typeface="Times New Roman" panose="02020603050405020304" pitchFamily="18" charset="0"/>
              </a:rPr>
              <a:t>, Heb 13:11-14. </a:t>
            </a:r>
            <a:r>
              <a:rPr lang="en-US" sz="1200" dirty="0" smtClean="0">
                <a:solidFill>
                  <a:schemeClr val="tx1"/>
                </a:solidFill>
                <a:latin typeface="Times New Roman" panose="02020603050405020304" pitchFamily="18" charset="0"/>
                <a:cs typeface="Times New Roman" panose="02020603050405020304" pitchFamily="18" charset="0"/>
              </a:rPr>
              <a:t>Seek the city which is to come. In the back ground is Jerusalem with its continuous sacrifices. </a:t>
            </a:r>
            <a:r>
              <a:rPr lang="en-US" sz="1200" u="sng" dirty="0" smtClean="0">
                <a:solidFill>
                  <a:schemeClr val="tx1"/>
                </a:solidFill>
                <a:latin typeface="Times New Roman" panose="02020603050405020304" pitchFamily="18" charset="0"/>
                <a:cs typeface="Times New Roman" panose="02020603050405020304" pitchFamily="18" charset="0"/>
              </a:rPr>
              <a:t>Offer sacrifices acceptable to God</a:t>
            </a:r>
            <a:r>
              <a:rPr lang="en-US" sz="1200" dirty="0" smtClean="0">
                <a:solidFill>
                  <a:schemeClr val="tx1"/>
                </a:solidFill>
                <a:latin typeface="Times New Roman" panose="02020603050405020304" pitchFamily="18" charset="0"/>
                <a:cs typeface="Times New Roman" panose="02020603050405020304" pitchFamily="18" charset="0"/>
              </a:rPr>
              <a:t>, Heb 13:15-19. Continual praise </a:t>
            </a:r>
            <a:r>
              <a:rPr lang="en-US" sz="1200" smtClean="0">
                <a:solidFill>
                  <a:schemeClr val="tx1"/>
                </a:solidFill>
                <a:latin typeface="Times New Roman" panose="02020603050405020304" pitchFamily="18" charset="0"/>
                <a:cs typeface="Times New Roman" panose="02020603050405020304" pitchFamily="18" charset="0"/>
              </a:rPr>
              <a:t>to God and </a:t>
            </a:r>
            <a:r>
              <a:rPr lang="en-US" sz="1200" dirty="0" smtClean="0">
                <a:solidFill>
                  <a:schemeClr val="tx1"/>
                </a:solidFill>
                <a:latin typeface="Times New Roman" panose="02020603050405020304" pitchFamily="18" charset="0"/>
                <a:cs typeface="Times New Roman" panose="02020603050405020304" pitchFamily="18" charset="0"/>
              </a:rPr>
              <a:t>the good works of sharing and prayer. </a:t>
            </a:r>
            <a:r>
              <a:rPr lang="en-US" sz="1200" u="sng" dirty="0" smtClean="0">
                <a:solidFill>
                  <a:schemeClr val="tx1"/>
                </a:solidFill>
                <a:latin typeface="Times New Roman" panose="02020603050405020304" pitchFamily="18" charset="0"/>
                <a:cs typeface="Times New Roman" panose="02020603050405020304" pitchFamily="18" charset="0"/>
              </a:rPr>
              <a:t>Great Shepherd of the sheep</a:t>
            </a:r>
            <a:r>
              <a:rPr lang="en-US" sz="1200" dirty="0" smtClean="0">
                <a:solidFill>
                  <a:schemeClr val="tx1"/>
                </a:solidFill>
                <a:latin typeface="Times New Roman" panose="02020603050405020304" pitchFamily="18" charset="0"/>
                <a:cs typeface="Times New Roman" panose="02020603050405020304" pitchFamily="18" charset="0"/>
              </a:rPr>
              <a:t>, Heb 13:20-21. Though we have God-ordained leaders, Jesus is the one who equips, mending broken bones and shattered relationships.</a:t>
            </a:r>
            <a:endParaRPr lang="en-US" sz="1200" dirty="0">
              <a:solidFill>
                <a:schemeClr val="tx1"/>
              </a:solidFill>
              <a:latin typeface="Times New Roman" panose="02020603050405020304" pitchFamily="18" charset="0"/>
              <a:cs typeface="Times New Roman" panose="02020603050405020304" pitchFamily="18" charset="0"/>
            </a:endParaRPr>
          </a:p>
        </p:txBody>
      </p:sp>
      <p:sp>
        <p:nvSpPr>
          <p:cNvPr id="28" name="Rectangular Callout 27"/>
          <p:cNvSpPr/>
          <p:nvPr/>
        </p:nvSpPr>
        <p:spPr>
          <a:xfrm>
            <a:off x="0" y="1598211"/>
            <a:ext cx="3342382" cy="2639834"/>
          </a:xfrm>
          <a:prstGeom prst="wedgeRectCallout">
            <a:avLst>
              <a:gd name="adj1" fmla="val 142655"/>
              <a:gd name="adj2" fmla="val 58228"/>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sz="1200" dirty="0" smtClean="0">
                <a:solidFill>
                  <a:schemeClr val="tx1"/>
                </a:solidFill>
                <a:latin typeface="Times New Roman" panose="02020603050405020304" pitchFamily="18" charset="0"/>
                <a:cs typeface="Times New Roman" panose="02020603050405020304" pitchFamily="18" charset="0"/>
              </a:rPr>
              <a:t>2. </a:t>
            </a:r>
            <a:r>
              <a:rPr lang="en-US" sz="1200" u="sng" dirty="0">
                <a:solidFill>
                  <a:schemeClr val="tx1"/>
                </a:solidFill>
                <a:latin typeface="Times New Roman" panose="02020603050405020304" pitchFamily="18" charset="0"/>
                <a:cs typeface="Times New Roman" panose="02020603050405020304" pitchFamily="18" charset="0"/>
              </a:rPr>
              <a:t>Obey spiritual leadership in the church</a:t>
            </a:r>
            <a:r>
              <a:rPr lang="en-US" sz="1200" dirty="0">
                <a:solidFill>
                  <a:schemeClr val="tx1"/>
                </a:solidFill>
                <a:latin typeface="Times New Roman" panose="02020603050405020304" pitchFamily="18" charset="0"/>
                <a:cs typeface="Times New Roman" panose="02020603050405020304" pitchFamily="18" charset="0"/>
              </a:rPr>
              <a:t>, Heb </a:t>
            </a:r>
            <a:r>
              <a:rPr lang="en-US" sz="1200" dirty="0" smtClean="0">
                <a:solidFill>
                  <a:schemeClr val="tx1"/>
                </a:solidFill>
                <a:latin typeface="Times New Roman" panose="02020603050405020304" pitchFamily="18" charset="0"/>
                <a:cs typeface="Times New Roman" panose="02020603050405020304" pitchFamily="18" charset="0"/>
              </a:rPr>
              <a:t>13:7-9, 17, 22-25. Imitate the faith of our former leaders. Especially be on the lookout for new doctrines that conflict with the unchanging message of Christ. Remember the teaching of your former leaders and obey the present ones, Heb 13:17. It’s the writers hope that he and Timothy would soon see them, Heb 13:22-25. Take </a:t>
            </a:r>
            <a:r>
              <a:rPr lang="en-US" sz="1200" dirty="0">
                <a:solidFill>
                  <a:schemeClr val="tx1"/>
                </a:solidFill>
                <a:latin typeface="Times New Roman" panose="02020603050405020304" pitchFamily="18" charset="0"/>
                <a:cs typeface="Times New Roman" panose="02020603050405020304" pitchFamily="18" charset="0"/>
              </a:rPr>
              <a:t>care of the spiritual side of life and the material will find its place Mt 6:33</a:t>
            </a:r>
            <a:r>
              <a:rPr lang="en-US" sz="1200" dirty="0" smtClean="0">
                <a:solidFill>
                  <a:schemeClr val="tx1"/>
                </a:solidFill>
                <a:latin typeface="Times New Roman" panose="02020603050405020304" pitchFamily="18" charset="0"/>
                <a:cs typeface="Times New Roman" panose="02020603050405020304" pitchFamily="18" charset="0"/>
              </a:rPr>
              <a:t>. We show a pastor with a shepherd’s staff, and other leaders in front and below the </a:t>
            </a:r>
            <a:r>
              <a:rPr lang="en-US" sz="1200" dirty="0">
                <a:solidFill>
                  <a:schemeClr val="tx1"/>
                </a:solidFill>
                <a:latin typeface="Times New Roman" panose="02020603050405020304" pitchFamily="18" charset="0"/>
                <a:cs typeface="Times New Roman" panose="02020603050405020304" pitchFamily="18" charset="0"/>
              </a:rPr>
              <a:t>g</a:t>
            </a:r>
            <a:r>
              <a:rPr lang="en-US" sz="1200" dirty="0" smtClean="0">
                <a:solidFill>
                  <a:schemeClr val="tx1"/>
                </a:solidFill>
                <a:latin typeface="Times New Roman" panose="02020603050405020304" pitchFamily="18" charset="0"/>
                <a:cs typeface="Times New Roman" panose="02020603050405020304" pitchFamily="18" charset="0"/>
              </a:rPr>
              <a:t>reat Shepherd. </a:t>
            </a:r>
            <a:endParaRPr lang="en-US" sz="1200" dirty="0">
              <a:solidFill>
                <a:schemeClr val="tx1"/>
              </a:solidFill>
              <a:latin typeface="Times New Roman" panose="02020603050405020304" pitchFamily="18" charset="0"/>
              <a:cs typeface="Times New Roman" panose="02020603050405020304" pitchFamily="18" charset="0"/>
            </a:endParaRPr>
          </a:p>
        </p:txBody>
      </p:sp>
      <p:sp>
        <p:nvSpPr>
          <p:cNvPr id="29" name="Rectangular Callout 28"/>
          <p:cNvSpPr/>
          <p:nvPr/>
        </p:nvSpPr>
        <p:spPr>
          <a:xfrm>
            <a:off x="-1" y="4333460"/>
            <a:ext cx="3342383" cy="2524539"/>
          </a:xfrm>
          <a:prstGeom prst="wedgeRectCallout">
            <a:avLst>
              <a:gd name="adj1" fmla="val 136318"/>
              <a:gd name="adj2" fmla="val -112034"/>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sz="1200" dirty="0" smtClean="0">
                <a:solidFill>
                  <a:schemeClr val="tx1"/>
                </a:solidFill>
                <a:latin typeface="Times New Roman" panose="02020603050405020304" pitchFamily="18" charset="0"/>
                <a:cs typeface="Times New Roman" panose="02020603050405020304" pitchFamily="18" charset="0"/>
              </a:rPr>
              <a:t>3. </a:t>
            </a:r>
            <a:r>
              <a:rPr lang="en-US" sz="1200" u="sng" dirty="0">
                <a:solidFill>
                  <a:schemeClr val="tx1"/>
                </a:solidFill>
                <a:latin typeface="Times New Roman" panose="02020603050405020304" pitchFamily="18" charset="0"/>
                <a:cs typeface="Times New Roman" panose="02020603050405020304" pitchFamily="18" charset="0"/>
              </a:rPr>
              <a:t>We have an altar</a:t>
            </a:r>
            <a:r>
              <a:rPr lang="en-US" sz="1200" dirty="0" smtClean="0">
                <a:solidFill>
                  <a:schemeClr val="tx1"/>
                </a:solidFill>
                <a:latin typeface="Times New Roman" panose="02020603050405020304" pitchFamily="18" charset="0"/>
                <a:cs typeface="Times New Roman" panose="02020603050405020304" pitchFamily="18" charset="0"/>
              </a:rPr>
              <a:t>, Heb 13:10. A New Covenant believer’s altar is the person of Jesus Christ. It is through Him that we offer our spiritual sacrifices. The picture makes the great Shepherd bigger than life. Jerusalem had it’s altar at the time Hebrews was written. But in a few short years Rome destroyed the city and burned the temple. Later the Muslims occupied the city and placed a mosque right where the temple stood. The picture shows the city in modern times. The Dome of the Rock occupies the place on Mount Moriah where God sent Abraham to offer Isaac, Gen 22.</a:t>
            </a:r>
            <a:endParaRPr lang="en-US" sz="1200" dirty="0">
              <a:solidFill>
                <a:schemeClr val="tx1"/>
              </a:solidFill>
              <a:latin typeface="Times New Roman" panose="02020603050405020304" pitchFamily="18" charset="0"/>
              <a:cs typeface="Times New Roman" panose="02020603050405020304" pitchFamily="18" charset="0"/>
            </a:endParaRPr>
          </a:p>
        </p:txBody>
      </p:sp>
      <p:sp>
        <p:nvSpPr>
          <p:cNvPr id="33" name="Rectangular Callout 32"/>
          <p:cNvSpPr/>
          <p:nvPr/>
        </p:nvSpPr>
        <p:spPr>
          <a:xfrm>
            <a:off x="8792308" y="0"/>
            <a:ext cx="3399692" cy="3344779"/>
          </a:xfrm>
          <a:prstGeom prst="wedgeRectCallout">
            <a:avLst>
              <a:gd name="adj1" fmla="val -85973"/>
              <a:gd name="adj2" fmla="val 33613"/>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sz="1200" dirty="0" smtClean="0">
                <a:solidFill>
                  <a:schemeClr val="tx1"/>
                </a:solidFill>
                <a:latin typeface="Times New Roman" panose="02020603050405020304" pitchFamily="18" charset="0"/>
                <a:cs typeface="Times New Roman" panose="02020603050405020304" pitchFamily="18" charset="0"/>
              </a:rPr>
              <a:t>6, </a:t>
            </a:r>
            <a:r>
              <a:rPr lang="en-US" sz="1200" u="sng" dirty="0" smtClean="0">
                <a:solidFill>
                  <a:schemeClr val="tx1"/>
                </a:solidFill>
                <a:latin typeface="Times New Roman" panose="02020603050405020304" pitchFamily="18" charset="0"/>
                <a:cs typeface="Times New Roman" panose="02020603050405020304" pitchFamily="18" charset="0"/>
              </a:rPr>
              <a:t>Great </a:t>
            </a:r>
            <a:r>
              <a:rPr lang="en-US" sz="1200" u="sng" dirty="0">
                <a:solidFill>
                  <a:schemeClr val="tx1"/>
                </a:solidFill>
                <a:latin typeface="Times New Roman" panose="02020603050405020304" pitchFamily="18" charset="0"/>
                <a:cs typeface="Times New Roman" panose="02020603050405020304" pitchFamily="18" charset="0"/>
              </a:rPr>
              <a:t>Shepherd of the sheep</a:t>
            </a:r>
            <a:r>
              <a:rPr lang="en-US" sz="1200" dirty="0">
                <a:solidFill>
                  <a:schemeClr val="tx1"/>
                </a:solidFill>
                <a:latin typeface="Times New Roman" panose="02020603050405020304" pitchFamily="18" charset="0"/>
                <a:cs typeface="Times New Roman" panose="02020603050405020304" pitchFamily="18" charset="0"/>
              </a:rPr>
              <a:t>, Heb </a:t>
            </a:r>
            <a:r>
              <a:rPr lang="en-US" sz="1200" dirty="0" smtClean="0">
                <a:solidFill>
                  <a:schemeClr val="tx1"/>
                </a:solidFill>
                <a:latin typeface="Times New Roman" panose="02020603050405020304" pitchFamily="18" charset="0"/>
                <a:cs typeface="Times New Roman" panose="02020603050405020304" pitchFamily="18" charset="0"/>
              </a:rPr>
              <a:t>13:20-21. </a:t>
            </a:r>
            <a:r>
              <a:rPr lang="en-US" sz="1200" dirty="0">
                <a:solidFill>
                  <a:schemeClr val="tx1"/>
                </a:solidFill>
                <a:latin typeface="Times New Roman" panose="02020603050405020304" pitchFamily="18" charset="0"/>
                <a:cs typeface="Times New Roman" panose="02020603050405020304" pitchFamily="18" charset="0"/>
              </a:rPr>
              <a:t>Though we have God-ordained leaders, Jesus is the one who equips, mending broken bones and </a:t>
            </a:r>
            <a:r>
              <a:rPr lang="en-US" sz="1200" dirty="0" smtClean="0">
                <a:solidFill>
                  <a:schemeClr val="tx1"/>
                </a:solidFill>
                <a:latin typeface="Times New Roman" panose="02020603050405020304" pitchFamily="18" charset="0"/>
                <a:cs typeface="Times New Roman" panose="02020603050405020304" pitchFamily="18" charset="0"/>
              </a:rPr>
              <a:t>relationships. He’s the one who equips us for life on earth. He’s the one who guides us each step of the way. Go back two pictures and see that He is the one that brings us across the gulf of hades, under the blood, through the gate and into the city where we has a banquet spread. “And the Spirit and the bride say, Come. And let him that is thirsty come. And whosoever will, let him take of the water of life freely,” Rev 22:17. Grace be with you all. Amen</a:t>
            </a:r>
            <a:r>
              <a:rPr lang="en-US" sz="1200" smtClean="0">
                <a:solidFill>
                  <a:schemeClr val="tx1"/>
                </a:solidFill>
                <a:latin typeface="Times New Roman" panose="02020603050405020304" pitchFamily="18" charset="0"/>
                <a:cs typeface="Times New Roman" panose="02020603050405020304" pitchFamily="18" charset="0"/>
              </a:rPr>
              <a:t>, Heb 13:25. </a:t>
            </a:r>
            <a:endParaRPr lang="en-US" sz="1200" dirty="0" smtClean="0">
              <a:solidFill>
                <a:schemeClr val="tx1"/>
              </a:solidFill>
              <a:latin typeface="Times New Roman" panose="02020603050405020304" pitchFamily="18" charset="0"/>
              <a:cs typeface="Times New Roman" panose="02020603050405020304" pitchFamily="18" charset="0"/>
            </a:endParaRPr>
          </a:p>
        </p:txBody>
      </p:sp>
      <p:sp>
        <p:nvSpPr>
          <p:cNvPr id="13" name="Rectangular Callout 12"/>
          <p:cNvSpPr/>
          <p:nvPr/>
        </p:nvSpPr>
        <p:spPr>
          <a:xfrm>
            <a:off x="8792309" y="3444950"/>
            <a:ext cx="3399692" cy="3413050"/>
          </a:xfrm>
          <a:prstGeom prst="wedgeRectCallout">
            <a:avLst>
              <a:gd name="adj1" fmla="val -150341"/>
              <a:gd name="adj2" fmla="val -3692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sz="1200" dirty="0" smtClean="0">
                <a:solidFill>
                  <a:schemeClr val="tx1"/>
                </a:solidFill>
                <a:latin typeface="Times New Roman" panose="02020603050405020304" pitchFamily="18" charset="0"/>
                <a:cs typeface="Times New Roman" panose="02020603050405020304" pitchFamily="18" charset="0"/>
              </a:rPr>
              <a:t>5. </a:t>
            </a:r>
            <a:r>
              <a:rPr lang="en-US" sz="1200" u="sng" dirty="0">
                <a:solidFill>
                  <a:schemeClr val="tx1"/>
                </a:solidFill>
                <a:latin typeface="Times New Roman" panose="02020603050405020304" pitchFamily="18" charset="0"/>
                <a:cs typeface="Times New Roman" panose="02020603050405020304" pitchFamily="18" charset="0"/>
              </a:rPr>
              <a:t>Offer sacrifices acceptable to God</a:t>
            </a:r>
            <a:r>
              <a:rPr lang="en-US" sz="1200" dirty="0">
                <a:solidFill>
                  <a:schemeClr val="tx1"/>
                </a:solidFill>
                <a:latin typeface="Times New Roman" panose="02020603050405020304" pitchFamily="18" charset="0"/>
                <a:cs typeface="Times New Roman" panose="02020603050405020304" pitchFamily="18" charset="0"/>
              </a:rPr>
              <a:t>, Heb 13:15-19. </a:t>
            </a:r>
            <a:r>
              <a:rPr lang="en-US" sz="1200" dirty="0" smtClean="0">
                <a:solidFill>
                  <a:schemeClr val="tx1"/>
                </a:solidFill>
                <a:latin typeface="Times New Roman" panose="02020603050405020304" pitchFamily="18" charset="0"/>
                <a:cs typeface="Times New Roman" panose="02020603050405020304" pitchFamily="18" charset="0"/>
              </a:rPr>
              <a:t>Offer continual </a:t>
            </a:r>
            <a:r>
              <a:rPr lang="en-US" sz="1200" dirty="0">
                <a:solidFill>
                  <a:schemeClr val="tx1"/>
                </a:solidFill>
                <a:latin typeface="Times New Roman" panose="02020603050405020304" pitchFamily="18" charset="0"/>
                <a:cs typeface="Times New Roman" panose="02020603050405020304" pitchFamily="18" charset="0"/>
              </a:rPr>
              <a:t>praise to </a:t>
            </a:r>
            <a:r>
              <a:rPr lang="en-US" sz="1200" dirty="0" smtClean="0">
                <a:solidFill>
                  <a:schemeClr val="tx1"/>
                </a:solidFill>
                <a:latin typeface="Times New Roman" panose="02020603050405020304" pitchFamily="18" charset="0"/>
                <a:cs typeface="Times New Roman" panose="02020603050405020304" pitchFamily="18" charset="0"/>
              </a:rPr>
              <a:t>God. That which comes from our lips comes out of our hearts. It bears the stamp of the fruit of gratitude. A man is looking unto the great Shepherd with both arms raised up. Then there’s </a:t>
            </a:r>
            <a:r>
              <a:rPr lang="en-US" sz="1200" dirty="0">
                <a:solidFill>
                  <a:schemeClr val="tx1"/>
                </a:solidFill>
                <a:latin typeface="Times New Roman" panose="02020603050405020304" pitchFamily="18" charset="0"/>
                <a:cs typeface="Times New Roman" panose="02020603050405020304" pitchFamily="18" charset="0"/>
              </a:rPr>
              <a:t>the good works of sharing and prayer</a:t>
            </a:r>
            <a:r>
              <a:rPr lang="en-US" sz="1200" dirty="0" smtClean="0">
                <a:solidFill>
                  <a:schemeClr val="tx1"/>
                </a:solidFill>
                <a:latin typeface="Times New Roman" panose="02020603050405020304" pitchFamily="18" charset="0"/>
                <a:cs typeface="Times New Roman" panose="02020603050405020304" pitchFamily="18" charset="0"/>
              </a:rPr>
              <a:t>. These too are the sacrifices of a contrite heart before God. Elsewhere a believer’s body presented to the Lord is a spiritual sacrifice, Rom 12:1-2. Hospitality to strangers and meeting the needs of prisoners would also be included in good works of sharing; </a:t>
            </a:r>
            <a:r>
              <a:rPr lang="en-US" sz="1200" dirty="0">
                <a:solidFill>
                  <a:schemeClr val="tx1"/>
                </a:solidFill>
                <a:latin typeface="Times New Roman" panose="02020603050405020304" pitchFamily="18" charset="0"/>
                <a:cs typeface="Times New Roman" panose="02020603050405020304" pitchFamily="18" charset="0"/>
              </a:rPr>
              <a:t>a</a:t>
            </a:r>
            <a:r>
              <a:rPr lang="en-US" sz="1200" dirty="0" smtClean="0">
                <a:solidFill>
                  <a:schemeClr val="tx1"/>
                </a:solidFill>
                <a:latin typeface="Times New Roman" panose="02020603050405020304" pitchFamily="18" charset="0"/>
                <a:cs typeface="Times New Roman" panose="02020603050405020304" pitchFamily="18" charset="0"/>
              </a:rPr>
              <a:t>lso sharing food, sharing transportation, sharing money, sharing with neighbors. And above all, praying. Sharing and praying are depicted by the great Shepherd’s right arm. </a:t>
            </a:r>
            <a:endParaRPr lang="en-US" sz="1200" dirty="0">
              <a:solidFill>
                <a:schemeClr val="tx1"/>
              </a:solidFill>
              <a:latin typeface="Times New Roman" panose="02020603050405020304" pitchFamily="18" charset="0"/>
              <a:cs typeface="Times New Roman" panose="02020603050405020304" pitchFamily="18" charset="0"/>
            </a:endParaRPr>
          </a:p>
        </p:txBody>
      </p:sp>
      <p:sp>
        <p:nvSpPr>
          <p:cNvPr id="15" name="Rectangular Callout 14"/>
          <p:cNvSpPr/>
          <p:nvPr/>
        </p:nvSpPr>
        <p:spPr>
          <a:xfrm>
            <a:off x="3457780" y="5102404"/>
            <a:ext cx="5219132" cy="1755596"/>
          </a:xfrm>
          <a:prstGeom prst="wedgeRectCallout">
            <a:avLst>
              <a:gd name="adj1" fmla="val -34420"/>
              <a:gd name="adj2" fmla="val -85509"/>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sz="1200" dirty="0" smtClean="0">
                <a:solidFill>
                  <a:schemeClr val="tx1"/>
                </a:solidFill>
                <a:latin typeface="Times New Roman" panose="02020603050405020304" pitchFamily="18" charset="0"/>
                <a:cs typeface="Times New Roman" panose="02020603050405020304" pitchFamily="18" charset="0"/>
              </a:rPr>
              <a:t>4. </a:t>
            </a:r>
            <a:r>
              <a:rPr lang="en-US" sz="1200" u="sng" dirty="0">
                <a:solidFill>
                  <a:schemeClr val="tx1"/>
                </a:solidFill>
                <a:latin typeface="Times New Roman" panose="02020603050405020304" pitchFamily="18" charset="0"/>
                <a:cs typeface="Times New Roman" panose="02020603050405020304" pitchFamily="18" charset="0"/>
              </a:rPr>
              <a:t>Leave earthly Jerusalem behind</a:t>
            </a:r>
            <a:r>
              <a:rPr lang="en-US" sz="1200" dirty="0">
                <a:solidFill>
                  <a:schemeClr val="tx1"/>
                </a:solidFill>
                <a:latin typeface="Times New Roman" panose="02020603050405020304" pitchFamily="18" charset="0"/>
                <a:cs typeface="Times New Roman" panose="02020603050405020304" pitchFamily="18" charset="0"/>
              </a:rPr>
              <a:t>, Heb </a:t>
            </a:r>
            <a:r>
              <a:rPr lang="en-US" sz="1200" dirty="0" smtClean="0">
                <a:solidFill>
                  <a:schemeClr val="tx1"/>
                </a:solidFill>
                <a:latin typeface="Times New Roman" panose="02020603050405020304" pitchFamily="18" charset="0"/>
                <a:cs typeface="Times New Roman" panose="02020603050405020304" pitchFamily="18" charset="0"/>
              </a:rPr>
              <a:t>13:11-14. The emphasis in this section is on separation from dead religion and identification with the Person of Christ. Though Jerusalem had its visible sacrifices in that day, the Spirit of the Lord had departed from the temple, only to return his residence in the future millennial temple, </a:t>
            </a:r>
            <a:r>
              <a:rPr lang="en-US" sz="1200" dirty="0" err="1" smtClean="0">
                <a:solidFill>
                  <a:schemeClr val="tx1"/>
                </a:solidFill>
                <a:latin typeface="Times New Roman" panose="02020603050405020304" pitchFamily="18" charset="0"/>
                <a:cs typeface="Times New Roman" panose="02020603050405020304" pitchFamily="18" charset="0"/>
              </a:rPr>
              <a:t>Ezek</a:t>
            </a:r>
            <a:r>
              <a:rPr lang="en-US" sz="1200" dirty="0" smtClean="0">
                <a:solidFill>
                  <a:schemeClr val="tx1"/>
                </a:solidFill>
                <a:latin typeface="Times New Roman" panose="02020603050405020304" pitchFamily="18" charset="0"/>
                <a:cs typeface="Times New Roman" panose="02020603050405020304" pitchFamily="18" charset="0"/>
              </a:rPr>
              <a:t> 43. The sin offering was burned outside the camp in a place of reproach, Lev 16:27. This was repeated year after year on the Day of Atonement. We picture the burning of the sin offering outside of Jerusalem. Christ was crucified outside the gate of Jerusalem. Christians must come to him outside the camp to the place of reproach and rejection in their separation from dead religion. </a:t>
            </a:r>
            <a:endParaRPr lang="en-US" sz="12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2206753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07774" y="1646858"/>
            <a:ext cx="5630558" cy="3396314"/>
          </a:xfrm>
          <a:prstGeom prst="rect">
            <a:avLst/>
          </a:prstGeom>
        </p:spPr>
      </p:pic>
      <p:sp>
        <p:nvSpPr>
          <p:cNvPr id="27" name="Rectangular Callout 26"/>
          <p:cNvSpPr/>
          <p:nvPr/>
        </p:nvSpPr>
        <p:spPr>
          <a:xfrm>
            <a:off x="-29948" y="-2"/>
            <a:ext cx="7105866" cy="1605691"/>
          </a:xfrm>
          <a:prstGeom prst="wedgeRectCallout">
            <a:avLst>
              <a:gd name="adj1" fmla="val 28519"/>
              <a:gd name="adj2" fmla="val 96785"/>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tabLst>
                <a:tab pos="2292350" algn="l"/>
                <a:tab pos="5319713" algn="l"/>
              </a:tabLst>
            </a:pPr>
            <a:r>
              <a:rPr lang="en-US" sz="1200" dirty="0" smtClean="0">
                <a:solidFill>
                  <a:schemeClr val="tx1"/>
                </a:solidFill>
                <a:latin typeface="Times New Roman" panose="02020603050405020304" pitchFamily="18" charset="0"/>
                <a:cs typeface="Times New Roman" panose="02020603050405020304" pitchFamily="18" charset="0"/>
              </a:rPr>
              <a:t>1. Based on Heb 1:13-2:4</a:t>
            </a:r>
            <a:r>
              <a:rPr lang="en-US" sz="1200" dirty="0">
                <a:solidFill>
                  <a:schemeClr val="tx1"/>
                </a:solidFill>
                <a:latin typeface="Times New Roman" panose="02020603050405020304" pitchFamily="18" charset="0"/>
                <a:cs typeface="Times New Roman" panose="02020603050405020304" pitchFamily="18" charset="0"/>
              </a:rPr>
              <a:t> </a:t>
            </a:r>
            <a:r>
              <a:rPr lang="en-US" sz="1200" dirty="0" smtClean="0">
                <a:solidFill>
                  <a:schemeClr val="tx1"/>
                </a:solidFill>
                <a:latin typeface="Times New Roman" panose="02020603050405020304" pitchFamily="18" charset="0"/>
                <a:cs typeface="Times New Roman" panose="02020603050405020304" pitchFamily="18" charset="0"/>
              </a:rPr>
              <a:t>and Ps 110. Quoting Psalm 110 reminded the author of Christ’s ministry to us from heaven. The </a:t>
            </a:r>
            <a:r>
              <a:rPr lang="en-US" sz="1200" dirty="0">
                <a:solidFill>
                  <a:schemeClr val="tx1"/>
                </a:solidFill>
                <a:latin typeface="Times New Roman" panose="02020603050405020304" pitchFamily="18" charset="0"/>
                <a:cs typeface="Times New Roman" panose="02020603050405020304" pitchFamily="18" charset="0"/>
              </a:rPr>
              <a:t>Son is sitting in </a:t>
            </a:r>
            <a:r>
              <a:rPr lang="en-US" sz="1200" dirty="0" smtClean="0">
                <a:solidFill>
                  <a:schemeClr val="tx1"/>
                </a:solidFill>
                <a:latin typeface="Times New Roman" panose="02020603050405020304" pitchFamily="18" charset="0"/>
                <a:cs typeface="Times New Roman" panose="02020603050405020304" pitchFamily="18" charset="0"/>
              </a:rPr>
              <a:t>heaven sharing with his companions the Father’s kingly authority Ps 110. He is distributing through the Holy Spirit spiritual gifts to equip his church Heb 2:4. Knowing </a:t>
            </a:r>
            <a:r>
              <a:rPr lang="en-US" sz="1200" dirty="0">
                <a:solidFill>
                  <a:schemeClr val="tx1"/>
                </a:solidFill>
                <a:latin typeface="Times New Roman" panose="02020603050405020304" pitchFamily="18" charset="0"/>
                <a:cs typeface="Times New Roman" panose="02020603050405020304" pitchFamily="18" charset="0"/>
              </a:rPr>
              <a:t>the gift and the </a:t>
            </a:r>
            <a:r>
              <a:rPr lang="en-US" sz="1200" dirty="0" smtClean="0">
                <a:solidFill>
                  <a:schemeClr val="tx1"/>
                </a:solidFill>
                <a:latin typeface="Times New Roman" panose="02020603050405020304" pitchFamily="18" charset="0"/>
                <a:cs typeface="Times New Roman" panose="02020603050405020304" pitchFamily="18" charset="0"/>
              </a:rPr>
              <a:t>person, the two men in front have asked </a:t>
            </a:r>
            <a:r>
              <a:rPr lang="en-US" sz="1200" dirty="0">
                <a:solidFill>
                  <a:schemeClr val="tx1"/>
                </a:solidFill>
                <a:latin typeface="Times New Roman" panose="02020603050405020304" pitchFamily="18" charset="0"/>
                <a:cs typeface="Times New Roman" panose="02020603050405020304" pitchFamily="18" charset="0"/>
              </a:rPr>
              <a:t>and </a:t>
            </a:r>
            <a:r>
              <a:rPr lang="en-US" sz="1200" dirty="0" smtClean="0">
                <a:solidFill>
                  <a:schemeClr val="tx1"/>
                </a:solidFill>
                <a:latin typeface="Times New Roman" panose="02020603050405020304" pitchFamily="18" charset="0"/>
                <a:cs typeface="Times New Roman" panose="02020603050405020304" pitchFamily="18" charset="0"/>
              </a:rPr>
              <a:t>received </a:t>
            </a:r>
            <a:r>
              <a:rPr lang="en-US" sz="1200" dirty="0">
                <a:solidFill>
                  <a:schemeClr val="tx1"/>
                </a:solidFill>
                <a:latin typeface="Times New Roman" panose="02020603050405020304" pitchFamily="18" charset="0"/>
                <a:cs typeface="Times New Roman" panose="02020603050405020304" pitchFamily="18" charset="0"/>
              </a:rPr>
              <a:t>eternal life </a:t>
            </a:r>
            <a:r>
              <a:rPr lang="en-US" sz="1200" dirty="0" err="1">
                <a:solidFill>
                  <a:schemeClr val="tx1"/>
                </a:solidFill>
                <a:latin typeface="Times New Roman" panose="02020603050405020304" pitchFamily="18" charset="0"/>
                <a:cs typeface="Times New Roman" panose="02020603050405020304" pitchFamily="18" charset="0"/>
              </a:rPr>
              <a:t>Jn</a:t>
            </a:r>
            <a:r>
              <a:rPr lang="en-US" sz="1200" dirty="0">
                <a:solidFill>
                  <a:schemeClr val="tx1"/>
                </a:solidFill>
                <a:latin typeface="Times New Roman" panose="02020603050405020304" pitchFamily="18" charset="0"/>
                <a:cs typeface="Times New Roman" panose="02020603050405020304" pitchFamily="18" charset="0"/>
              </a:rPr>
              <a:t> </a:t>
            </a:r>
            <a:r>
              <a:rPr lang="en-US" sz="1200" dirty="0" smtClean="0">
                <a:solidFill>
                  <a:schemeClr val="tx1"/>
                </a:solidFill>
                <a:latin typeface="Times New Roman" panose="02020603050405020304" pitchFamily="18" charset="0"/>
                <a:cs typeface="Times New Roman" panose="02020603050405020304" pitchFamily="18" charset="0"/>
              </a:rPr>
              <a:t>4:10; </a:t>
            </a:r>
            <a:r>
              <a:rPr lang="en-US" sz="1200" dirty="0">
                <a:solidFill>
                  <a:schemeClr val="tx1"/>
                </a:solidFill>
                <a:latin typeface="Times New Roman" panose="02020603050405020304" pitchFamily="18" charset="0"/>
                <a:cs typeface="Times New Roman" panose="02020603050405020304" pitchFamily="18" charset="0"/>
              </a:rPr>
              <a:t>6:27. </a:t>
            </a:r>
            <a:r>
              <a:rPr lang="en-US" sz="1200" dirty="0" smtClean="0">
                <a:solidFill>
                  <a:schemeClr val="tx1"/>
                </a:solidFill>
                <a:latin typeface="Times New Roman" panose="02020603050405020304" pitchFamily="18" charset="0"/>
                <a:cs typeface="Times New Roman" panose="02020603050405020304" pitchFamily="18" charset="0"/>
              </a:rPr>
              <a:t>They were darkness like those pictured outside the kingdom, on the left and top </a:t>
            </a:r>
            <a:r>
              <a:rPr lang="en-US" sz="1200" dirty="0" err="1" smtClean="0">
                <a:solidFill>
                  <a:schemeClr val="tx1"/>
                </a:solidFill>
                <a:latin typeface="Times New Roman" panose="02020603050405020304" pitchFamily="18" charset="0"/>
                <a:cs typeface="Times New Roman" panose="02020603050405020304" pitchFamily="18" charset="0"/>
              </a:rPr>
              <a:t>Eph</a:t>
            </a:r>
            <a:r>
              <a:rPr lang="en-US" sz="1200" dirty="0" smtClean="0">
                <a:solidFill>
                  <a:schemeClr val="tx1"/>
                </a:solidFill>
                <a:latin typeface="Times New Roman" panose="02020603050405020304" pitchFamily="18" charset="0"/>
                <a:cs typeface="Times New Roman" panose="02020603050405020304" pitchFamily="18" charset="0"/>
              </a:rPr>
              <a:t> 5:8. Though in the world, they are inside the king’s domain like the two on the road to Emmaus, on the right. Breaking bread with his companions illustrates that they are sharers in his kingdom where angels render serve as ministering spirits. In front and behind him are his companions who were not washed away in crossing the river. They are in his presence sharing his superlative joy, their inherited salvation Heb 1:8-9; 3:1, 14; 12:28. </a:t>
            </a:r>
            <a:r>
              <a:rPr lang="en-US" sz="1200" dirty="0">
                <a:solidFill>
                  <a:schemeClr val="tx1"/>
                </a:solidFill>
                <a:latin typeface="Times New Roman" panose="02020603050405020304" pitchFamily="18" charset="0"/>
                <a:cs typeface="Times New Roman" panose="02020603050405020304" pitchFamily="18" charset="0"/>
              </a:rPr>
              <a:t>The king is final in what he says and sure in what he does Heb 1:1-3.</a:t>
            </a:r>
          </a:p>
        </p:txBody>
      </p:sp>
      <p:sp>
        <p:nvSpPr>
          <p:cNvPr id="28" name="Rectangular Callout 27"/>
          <p:cNvSpPr/>
          <p:nvPr/>
        </p:nvSpPr>
        <p:spPr>
          <a:xfrm>
            <a:off x="-29948" y="1646858"/>
            <a:ext cx="3099460" cy="5217588"/>
          </a:xfrm>
          <a:prstGeom prst="wedgeRectCallout">
            <a:avLst>
              <a:gd name="adj1" fmla="val 63424"/>
              <a:gd name="adj2" fmla="val -2040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sz="1200" dirty="0" smtClean="0">
                <a:solidFill>
                  <a:schemeClr val="tx1"/>
                </a:solidFill>
                <a:latin typeface="Times New Roman" panose="02020603050405020304" pitchFamily="18" charset="0"/>
                <a:cs typeface="Times New Roman" panose="02020603050405020304" pitchFamily="18" charset="0"/>
              </a:rPr>
              <a:t>2. Heb 2:2-3 Oh the retribution of those sinners drifting in this existential world because they neglected so great salvation. They failed to count the cost. They’re pictured </a:t>
            </a:r>
            <a:r>
              <a:rPr lang="en-US" sz="1200" dirty="0">
                <a:solidFill>
                  <a:schemeClr val="tx1"/>
                </a:solidFill>
                <a:latin typeface="Times New Roman" panose="02020603050405020304" pitchFamily="18" charset="0"/>
                <a:cs typeface="Times New Roman" panose="02020603050405020304" pitchFamily="18" charset="0"/>
              </a:rPr>
              <a:t>o</a:t>
            </a:r>
            <a:r>
              <a:rPr lang="en-US" sz="1200" dirty="0" smtClean="0">
                <a:solidFill>
                  <a:schemeClr val="tx1"/>
                </a:solidFill>
                <a:latin typeface="Times New Roman" panose="02020603050405020304" pitchFamily="18" charset="0"/>
                <a:cs typeface="Times New Roman" panose="02020603050405020304" pitchFamily="18" charset="0"/>
              </a:rPr>
              <a:t>utside the place of blessing, on the left. Surrealistically, their praise is drifting wild, just entertaining their own senses. They </a:t>
            </a:r>
            <a:r>
              <a:rPr lang="en-US" sz="1200" dirty="0">
                <a:solidFill>
                  <a:schemeClr val="tx1"/>
                </a:solidFill>
                <a:latin typeface="Times New Roman" panose="02020603050405020304" pitchFamily="18" charset="0"/>
                <a:cs typeface="Times New Roman" panose="02020603050405020304" pitchFamily="18" charset="0"/>
              </a:rPr>
              <a:t>e</a:t>
            </a:r>
            <a:r>
              <a:rPr lang="en-US" sz="1200" dirty="0" smtClean="0">
                <a:solidFill>
                  <a:schemeClr val="tx1"/>
                </a:solidFill>
                <a:latin typeface="Times New Roman" panose="02020603050405020304" pitchFamily="18" charset="0"/>
                <a:cs typeface="Times New Roman" panose="02020603050405020304" pitchFamily="18" charset="0"/>
              </a:rPr>
              <a:t>xperience an abstract glimpse of doubt, an intoxicating depression, a withdrawal from the Bible in the hand of the brother. The writer to the Hebrews employed two narratives to convey his message.</a:t>
            </a:r>
          </a:p>
          <a:p>
            <a:r>
              <a:rPr lang="en-US" sz="1200" dirty="0" smtClean="0">
                <a:solidFill>
                  <a:schemeClr val="tx1"/>
                </a:solidFill>
                <a:latin typeface="Times New Roman" panose="02020603050405020304" pitchFamily="18" charset="0"/>
                <a:cs typeface="Times New Roman" panose="02020603050405020304" pitchFamily="18" charset="0"/>
              </a:rPr>
              <a:t>1</a:t>
            </a:r>
            <a:r>
              <a:rPr lang="en-US" sz="1200" baseline="30000" dirty="0" smtClean="0">
                <a:solidFill>
                  <a:schemeClr val="tx1"/>
                </a:solidFill>
                <a:latin typeface="Times New Roman" panose="02020603050405020304" pitchFamily="18" charset="0"/>
                <a:cs typeface="Times New Roman" panose="02020603050405020304" pitchFamily="18" charset="0"/>
              </a:rPr>
              <a:t>st</a:t>
            </a:r>
            <a:r>
              <a:rPr lang="en-US" sz="1200" dirty="0" smtClean="0">
                <a:solidFill>
                  <a:schemeClr val="tx1"/>
                </a:solidFill>
                <a:latin typeface="Times New Roman" panose="02020603050405020304" pitchFamily="18" charset="0"/>
                <a:cs typeface="Times New Roman" panose="02020603050405020304" pitchFamily="18" charset="0"/>
              </a:rPr>
              <a:t>. Christ is Better- Most sections in Heb 1-10.</a:t>
            </a:r>
          </a:p>
          <a:p>
            <a:r>
              <a:rPr lang="en-US" sz="1200" dirty="0" smtClean="0">
                <a:solidFill>
                  <a:schemeClr val="tx1"/>
                </a:solidFill>
                <a:latin typeface="Times New Roman" panose="02020603050405020304" pitchFamily="18" charset="0"/>
                <a:cs typeface="Times New Roman" panose="02020603050405020304" pitchFamily="18" charset="0"/>
              </a:rPr>
              <a:t>2</a:t>
            </a:r>
            <a:r>
              <a:rPr lang="en-US" sz="1200" baseline="30000" dirty="0" smtClean="0">
                <a:solidFill>
                  <a:schemeClr val="tx1"/>
                </a:solidFill>
                <a:latin typeface="Times New Roman" panose="02020603050405020304" pitchFamily="18" charset="0"/>
                <a:cs typeface="Times New Roman" panose="02020603050405020304" pitchFamily="18" charset="0"/>
              </a:rPr>
              <a:t>nd</a:t>
            </a:r>
            <a:r>
              <a:rPr lang="en-US" sz="1200" dirty="0" smtClean="0">
                <a:solidFill>
                  <a:schemeClr val="tx1"/>
                </a:solidFill>
                <a:latin typeface="Times New Roman" panose="02020603050405020304" pitchFamily="18" charset="0"/>
                <a:cs typeface="Times New Roman" panose="02020603050405020304" pitchFamily="18" charset="0"/>
              </a:rPr>
              <a:t>. Faith is Better – In four sections:</a:t>
            </a:r>
          </a:p>
          <a:p>
            <a:r>
              <a:rPr lang="en-US" sz="1200" dirty="0" smtClean="0">
                <a:solidFill>
                  <a:schemeClr val="tx1"/>
                </a:solidFill>
                <a:latin typeface="Times New Roman" panose="02020603050405020304" pitchFamily="18" charset="0"/>
                <a:cs typeface="Times New Roman" panose="02020603050405020304" pitchFamily="18" charset="0"/>
              </a:rPr>
              <a:t>Heb 2:1-4, Faith to Hear (fellowship with </a:t>
            </a:r>
          </a:p>
          <a:p>
            <a:r>
              <a:rPr lang="en-US" sz="1200" dirty="0" smtClean="0">
                <a:solidFill>
                  <a:schemeClr val="tx1"/>
                </a:solidFill>
                <a:latin typeface="Times New Roman" panose="02020603050405020304" pitchFamily="18" charset="0"/>
                <a:cs typeface="Times New Roman" panose="02020603050405020304" pitchFamily="18" charset="0"/>
              </a:rPr>
              <a:t>            Christ) so great salvation.</a:t>
            </a:r>
          </a:p>
          <a:p>
            <a:r>
              <a:rPr lang="en-US" sz="1200" dirty="0" smtClean="0">
                <a:solidFill>
                  <a:schemeClr val="tx1"/>
                </a:solidFill>
                <a:latin typeface="Times New Roman" panose="02020603050405020304" pitchFamily="18" charset="0"/>
                <a:cs typeface="Times New Roman" panose="02020603050405020304" pitchFamily="18" charset="0"/>
              </a:rPr>
              <a:t>Heb 4:5-12, Faith to Rest (trust in Christ) no</a:t>
            </a:r>
          </a:p>
          <a:p>
            <a:r>
              <a:rPr lang="en-US" sz="1200" dirty="0" smtClean="0">
                <a:solidFill>
                  <a:schemeClr val="tx1"/>
                </a:solidFill>
                <a:latin typeface="Times New Roman" panose="02020603050405020304" pitchFamily="18" charset="0"/>
                <a:cs typeface="Times New Roman" panose="02020603050405020304" pitchFamily="18" charset="0"/>
              </a:rPr>
              <a:t>           matter the circumstances of life.</a:t>
            </a:r>
          </a:p>
          <a:p>
            <a:r>
              <a:rPr lang="en-US" sz="1200" dirty="0" smtClean="0">
                <a:solidFill>
                  <a:schemeClr val="tx1"/>
                </a:solidFill>
                <a:latin typeface="Times New Roman" panose="02020603050405020304" pitchFamily="18" charset="0"/>
                <a:cs typeface="Times New Roman" panose="02020603050405020304" pitchFamily="18" charset="0"/>
              </a:rPr>
              <a:t>Heb 5:11-6:20, Faith to Grow (advance with</a:t>
            </a:r>
          </a:p>
          <a:p>
            <a:r>
              <a:rPr lang="en-US" sz="1200" dirty="0" smtClean="0">
                <a:solidFill>
                  <a:schemeClr val="tx1"/>
                </a:solidFill>
                <a:latin typeface="Times New Roman" panose="02020603050405020304" pitchFamily="18" charset="0"/>
                <a:cs typeface="Times New Roman" panose="02020603050405020304" pitchFamily="18" charset="0"/>
              </a:rPr>
              <a:t>           Christ) in Christian maturity.</a:t>
            </a:r>
          </a:p>
          <a:p>
            <a:r>
              <a:rPr lang="en-US" sz="1200" dirty="0" smtClean="0">
                <a:solidFill>
                  <a:schemeClr val="tx1"/>
                </a:solidFill>
                <a:latin typeface="Times New Roman" panose="02020603050405020304" pitchFamily="18" charset="0"/>
                <a:cs typeface="Times New Roman" panose="02020603050405020304" pitchFamily="18" charset="0"/>
              </a:rPr>
              <a:t>Heb 10:19-39, Faith to share (in remembrance) </a:t>
            </a:r>
          </a:p>
          <a:p>
            <a:r>
              <a:rPr lang="en-US" sz="1200" dirty="0" smtClean="0">
                <a:solidFill>
                  <a:schemeClr val="tx1"/>
                </a:solidFill>
                <a:latin typeface="Times New Roman" panose="02020603050405020304" pitchFamily="18" charset="0"/>
                <a:cs typeface="Times New Roman" panose="02020603050405020304" pitchFamily="18" charset="0"/>
              </a:rPr>
              <a:t>           with Jesus Christ’s sufferings.</a:t>
            </a:r>
          </a:p>
          <a:p>
            <a:r>
              <a:rPr lang="en-US" sz="1200" dirty="0" smtClean="0">
                <a:solidFill>
                  <a:schemeClr val="tx1"/>
                </a:solidFill>
                <a:latin typeface="Times New Roman" panose="02020603050405020304" pitchFamily="18" charset="0"/>
                <a:cs typeface="Times New Roman" panose="02020603050405020304" pitchFamily="18" charset="0"/>
              </a:rPr>
              <a:t>3</a:t>
            </a:r>
            <a:r>
              <a:rPr lang="en-US" sz="1200" baseline="30000" dirty="0" smtClean="0">
                <a:solidFill>
                  <a:schemeClr val="tx1"/>
                </a:solidFill>
                <a:latin typeface="Times New Roman" panose="02020603050405020304" pitchFamily="18" charset="0"/>
                <a:cs typeface="Times New Roman" panose="02020603050405020304" pitchFamily="18" charset="0"/>
              </a:rPr>
              <a:t>rd</a:t>
            </a:r>
            <a:r>
              <a:rPr lang="en-US" sz="1200" dirty="0" smtClean="0">
                <a:solidFill>
                  <a:schemeClr val="tx1"/>
                </a:solidFill>
                <a:latin typeface="Times New Roman" panose="02020603050405020304" pitchFamily="18" charset="0"/>
                <a:cs typeface="Times New Roman" panose="02020603050405020304" pitchFamily="18" charset="0"/>
              </a:rPr>
              <a:t>. The two narratives resolve into one:</a:t>
            </a:r>
          </a:p>
          <a:p>
            <a:r>
              <a:rPr lang="en-US" sz="1200" dirty="0" smtClean="0">
                <a:solidFill>
                  <a:schemeClr val="tx1"/>
                </a:solidFill>
                <a:latin typeface="Times New Roman" panose="02020603050405020304" pitchFamily="18" charset="0"/>
                <a:cs typeface="Times New Roman" panose="02020603050405020304" pitchFamily="18" charset="0"/>
              </a:rPr>
              <a:t>       Heb 11-13 Faith in Christ is better.</a:t>
            </a:r>
          </a:p>
          <a:p>
            <a:r>
              <a:rPr lang="en-US" sz="1200" dirty="0" smtClean="0">
                <a:solidFill>
                  <a:schemeClr val="tx1"/>
                </a:solidFill>
                <a:latin typeface="Times New Roman" panose="02020603050405020304" pitchFamily="18" charset="0"/>
                <a:cs typeface="Times New Roman" panose="02020603050405020304" pitchFamily="18" charset="0"/>
              </a:rPr>
              <a:t>Right </a:t>
            </a:r>
            <a:r>
              <a:rPr lang="en-US" sz="1200" dirty="0">
                <a:solidFill>
                  <a:schemeClr val="tx1"/>
                </a:solidFill>
                <a:latin typeface="Times New Roman" panose="02020603050405020304" pitchFamily="18" charset="0"/>
                <a:cs typeface="Times New Roman" panose="02020603050405020304" pitchFamily="18" charset="0"/>
              </a:rPr>
              <a:t>arm: </a:t>
            </a:r>
            <a:r>
              <a:rPr lang="en-US" sz="1200" dirty="0" smtClean="0">
                <a:solidFill>
                  <a:schemeClr val="tx1"/>
                </a:solidFill>
                <a:latin typeface="Times New Roman" panose="02020603050405020304" pitchFamily="18" charset="0"/>
                <a:cs typeface="Times New Roman" panose="02020603050405020304" pitchFamily="18" charset="0"/>
              </a:rPr>
              <a:t>Transcendent </a:t>
            </a:r>
            <a:r>
              <a:rPr lang="en-US" sz="1200" dirty="0">
                <a:solidFill>
                  <a:schemeClr val="tx1"/>
                </a:solidFill>
                <a:latin typeface="Times New Roman" panose="02020603050405020304" pitchFamily="18" charset="0"/>
                <a:cs typeface="Times New Roman" panose="02020603050405020304" pitchFamily="18" charset="0"/>
              </a:rPr>
              <a:t>yet </a:t>
            </a:r>
            <a:r>
              <a:rPr lang="en-US" sz="1200" dirty="0" smtClean="0">
                <a:solidFill>
                  <a:schemeClr val="tx1"/>
                </a:solidFill>
                <a:latin typeface="Times New Roman" panose="02020603050405020304" pitchFamily="18" charset="0"/>
                <a:cs typeface="Times New Roman" panose="02020603050405020304" pitchFamily="18" charset="0"/>
              </a:rPr>
              <a:t>immanent. The reader and the fisherman are paying close attention to </a:t>
            </a:r>
            <a:r>
              <a:rPr lang="en-US" sz="1200" dirty="0">
                <a:solidFill>
                  <a:schemeClr val="tx1"/>
                </a:solidFill>
                <a:latin typeface="Times New Roman" panose="02020603050405020304" pitchFamily="18" charset="0"/>
                <a:cs typeface="Times New Roman" panose="02020603050405020304" pitchFamily="18" charset="0"/>
              </a:rPr>
              <a:t>their </a:t>
            </a:r>
            <a:r>
              <a:rPr lang="en-US" sz="1200" dirty="0" smtClean="0">
                <a:solidFill>
                  <a:schemeClr val="tx1"/>
                </a:solidFill>
                <a:latin typeface="Times New Roman" panose="02020603050405020304" pitchFamily="18" charset="0"/>
                <a:cs typeface="Times New Roman" panose="02020603050405020304" pitchFamily="18" charset="0"/>
              </a:rPr>
              <a:t>Lord who is reaching into their world. The world </a:t>
            </a:r>
            <a:r>
              <a:rPr lang="en-US" sz="1200" u="sng" dirty="0" smtClean="0">
                <a:solidFill>
                  <a:schemeClr val="tx1"/>
                </a:solidFill>
                <a:latin typeface="Times New Roman" panose="02020603050405020304" pitchFamily="18" charset="0"/>
                <a:cs typeface="Times New Roman" panose="02020603050405020304" pitchFamily="18" charset="0"/>
              </a:rPr>
              <a:t>cosmos</a:t>
            </a:r>
            <a:r>
              <a:rPr lang="en-US" sz="1200" dirty="0" smtClean="0">
                <a:solidFill>
                  <a:schemeClr val="tx1"/>
                </a:solidFill>
                <a:latin typeface="Times New Roman" panose="02020603050405020304" pitchFamily="18" charset="0"/>
                <a:cs typeface="Times New Roman" panose="02020603050405020304" pitchFamily="18" charset="0"/>
              </a:rPr>
              <a:t> is the realm of Satan’s domain, Ryrie, </a:t>
            </a:r>
            <a:r>
              <a:rPr lang="en-US" sz="1200" u="sng" dirty="0" smtClean="0">
                <a:solidFill>
                  <a:schemeClr val="tx1"/>
                </a:solidFill>
                <a:latin typeface="Times New Roman" panose="02020603050405020304" pitchFamily="18" charset="0"/>
                <a:cs typeface="Times New Roman" panose="02020603050405020304" pitchFamily="18" charset="0"/>
              </a:rPr>
              <a:t>Basic Theology</a:t>
            </a:r>
            <a:r>
              <a:rPr lang="en-US" sz="1200" dirty="0" smtClean="0">
                <a:solidFill>
                  <a:schemeClr val="tx1"/>
                </a:solidFill>
                <a:latin typeface="Times New Roman" panose="02020603050405020304" pitchFamily="18" charset="0"/>
                <a:cs typeface="Times New Roman" panose="02020603050405020304" pitchFamily="18" charset="0"/>
              </a:rPr>
              <a:t> 172.</a:t>
            </a:r>
            <a:endParaRPr lang="en-US" sz="1200" dirty="0">
              <a:solidFill>
                <a:schemeClr val="tx1"/>
              </a:solidFill>
              <a:latin typeface="Times New Roman" panose="02020603050405020304" pitchFamily="18" charset="0"/>
              <a:cs typeface="Times New Roman" panose="02020603050405020304" pitchFamily="18" charset="0"/>
            </a:endParaRPr>
          </a:p>
        </p:txBody>
      </p:sp>
      <p:sp>
        <p:nvSpPr>
          <p:cNvPr id="29" name="Rectangular Callout 28"/>
          <p:cNvSpPr/>
          <p:nvPr/>
        </p:nvSpPr>
        <p:spPr>
          <a:xfrm>
            <a:off x="3069513" y="5084341"/>
            <a:ext cx="3022816" cy="1773659"/>
          </a:xfrm>
          <a:prstGeom prst="wedgeRectCallout">
            <a:avLst>
              <a:gd name="adj1" fmla="val -7992"/>
              <a:gd name="adj2" fmla="val -7752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sz="1200" dirty="0" smtClean="0">
                <a:solidFill>
                  <a:schemeClr val="tx1"/>
                </a:solidFill>
                <a:latin typeface="Times New Roman" panose="02020603050405020304" pitchFamily="18" charset="0"/>
                <a:cs typeface="Times New Roman" panose="02020603050405020304" pitchFamily="18" charset="0"/>
              </a:rPr>
              <a:t>3. Bible open to Psalm 110</a:t>
            </a:r>
            <a:r>
              <a:rPr lang="en-US" sz="1200" dirty="0">
                <a:solidFill>
                  <a:schemeClr val="tx1"/>
                </a:solidFill>
                <a:latin typeface="Times New Roman" panose="02020603050405020304" pitchFamily="18" charset="0"/>
                <a:cs typeface="Times New Roman" panose="02020603050405020304" pitchFamily="18" charset="0"/>
              </a:rPr>
              <a:t>:</a:t>
            </a:r>
            <a:r>
              <a:rPr lang="en-US" sz="1200" dirty="0" smtClean="0">
                <a:solidFill>
                  <a:schemeClr val="tx1"/>
                </a:solidFill>
                <a:latin typeface="Times New Roman" panose="02020603050405020304" pitchFamily="18" charset="0"/>
                <a:cs typeface="Times New Roman" panose="02020603050405020304" pitchFamily="18" charset="0"/>
              </a:rPr>
              <a:t> The Psalm states that the Son is preeminent in his kingdom. He is central </a:t>
            </a:r>
            <a:r>
              <a:rPr lang="en-US" sz="1200" dirty="0">
                <a:solidFill>
                  <a:schemeClr val="tx1"/>
                </a:solidFill>
                <a:latin typeface="Times New Roman" panose="02020603050405020304" pitchFamily="18" charset="0"/>
                <a:cs typeface="Times New Roman" panose="02020603050405020304" pitchFamily="18" charset="0"/>
              </a:rPr>
              <a:t>and </a:t>
            </a:r>
            <a:r>
              <a:rPr lang="en-US" sz="1200" dirty="0" smtClean="0">
                <a:solidFill>
                  <a:schemeClr val="tx1"/>
                </a:solidFill>
                <a:latin typeface="Times New Roman" panose="02020603050405020304" pitchFamily="18" charset="0"/>
                <a:cs typeface="Times New Roman" panose="02020603050405020304" pitchFamily="18" charset="0"/>
              </a:rPr>
              <a:t>foremost. Yet the king willingly shares his authority with his servant kings. The writer to the Hebrews admonishes his readers to not get washed away, drift or slip from their inherited salvation. Rather, stand firm and rest in Christ Heb 3:7-4:16.</a:t>
            </a:r>
            <a:endParaRPr lang="en-US" sz="1200" dirty="0">
              <a:solidFill>
                <a:schemeClr val="tx1"/>
              </a:solidFill>
              <a:latin typeface="Times New Roman" panose="02020603050405020304" pitchFamily="18" charset="0"/>
              <a:cs typeface="Times New Roman" panose="02020603050405020304" pitchFamily="18" charset="0"/>
            </a:endParaRPr>
          </a:p>
        </p:txBody>
      </p:sp>
      <p:sp>
        <p:nvSpPr>
          <p:cNvPr id="31" name="Rectangular Callout 30"/>
          <p:cNvSpPr/>
          <p:nvPr/>
        </p:nvSpPr>
        <p:spPr>
          <a:xfrm>
            <a:off x="7144285" y="8544"/>
            <a:ext cx="5047716" cy="1605689"/>
          </a:xfrm>
          <a:prstGeom prst="wedgeRectCallout">
            <a:avLst>
              <a:gd name="adj1" fmla="val -74772"/>
              <a:gd name="adj2" fmla="val 12317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sz="1200" dirty="0">
                <a:solidFill>
                  <a:schemeClr val="tx1"/>
                </a:solidFill>
                <a:latin typeface="Times New Roman" panose="02020603050405020304" pitchFamily="18" charset="0"/>
                <a:cs typeface="Times New Roman" panose="02020603050405020304" pitchFamily="18" charset="0"/>
              </a:rPr>
              <a:t>8</a:t>
            </a:r>
            <a:r>
              <a:rPr lang="en-US" sz="1200" dirty="0" smtClean="0">
                <a:solidFill>
                  <a:schemeClr val="tx1"/>
                </a:solidFill>
                <a:latin typeface="Times New Roman" panose="02020603050405020304" pitchFamily="18" charset="0"/>
                <a:cs typeface="Times New Roman" panose="02020603050405020304" pitchFamily="18" charset="0"/>
              </a:rPr>
              <a:t>. His propitiated brothers Heb 2:17, led by their Captain Heb 2:10, on life’s pathway across river to glory. Their great high priest sympathized with their weaknesses. They received mercy and found grace to help in time of need Heb 4:14-16. They're singing </a:t>
            </a:r>
            <a:r>
              <a:rPr lang="en-US" sz="1200" i="1" dirty="0">
                <a:solidFill>
                  <a:schemeClr val="tx1"/>
                </a:solidFill>
                <a:latin typeface="Times New Roman" panose="02020603050405020304" pitchFamily="18" charset="0"/>
                <a:cs typeface="Times New Roman" panose="02020603050405020304" pitchFamily="18" charset="0"/>
              </a:rPr>
              <a:t>Worthy is the </a:t>
            </a:r>
            <a:r>
              <a:rPr lang="en-US" sz="1200" i="1" dirty="0" smtClean="0">
                <a:solidFill>
                  <a:schemeClr val="tx1"/>
                </a:solidFill>
                <a:latin typeface="Times New Roman" panose="02020603050405020304" pitchFamily="18" charset="0"/>
                <a:cs typeface="Times New Roman" panose="02020603050405020304" pitchFamily="18" charset="0"/>
              </a:rPr>
              <a:t>Lamb</a:t>
            </a:r>
            <a:r>
              <a:rPr lang="en-US" sz="1200" dirty="0" smtClean="0">
                <a:solidFill>
                  <a:schemeClr val="tx1"/>
                </a:solidFill>
                <a:latin typeface="Times New Roman" panose="02020603050405020304" pitchFamily="18" charset="0"/>
                <a:cs typeface="Times New Roman" panose="02020603050405020304" pitchFamily="18" charset="0"/>
              </a:rPr>
              <a:t> Rev 5:12. The king’s partakers have attained their inherited salvation Heb 3:1. So great salvation has reached its climax in the millennial presence of his glory. They see the consummation of their redemption in the Messianic kingdom. </a:t>
            </a:r>
            <a:r>
              <a:rPr lang="en-US" sz="1200" dirty="0">
                <a:solidFill>
                  <a:schemeClr val="tx1"/>
                </a:solidFill>
                <a:latin typeface="Times New Roman" panose="02020603050405020304" pitchFamily="18" charset="0"/>
                <a:cs typeface="Times New Roman" panose="02020603050405020304" pitchFamily="18" charset="0"/>
              </a:rPr>
              <a:t>His </a:t>
            </a:r>
            <a:r>
              <a:rPr lang="en-US" sz="1200" dirty="0" smtClean="0">
                <a:solidFill>
                  <a:schemeClr val="tx1"/>
                </a:solidFill>
                <a:latin typeface="Times New Roman" panose="02020603050405020304" pitchFamily="18" charset="0"/>
                <a:cs typeface="Times New Roman" panose="02020603050405020304" pitchFamily="18" charset="0"/>
              </a:rPr>
              <a:t>servant kings are reigning with him. When we’ve been there ten thousand years, bright shinning as the sun, we’ve no less days to sing God’s praise than when we first begun, Newton </a:t>
            </a:r>
            <a:endParaRPr lang="en-US" sz="1200" dirty="0">
              <a:solidFill>
                <a:schemeClr val="tx1"/>
              </a:solidFill>
              <a:latin typeface="Times New Roman" panose="02020603050405020304" pitchFamily="18" charset="0"/>
              <a:cs typeface="Times New Roman" panose="02020603050405020304" pitchFamily="18" charset="0"/>
            </a:endParaRPr>
          </a:p>
        </p:txBody>
      </p:sp>
      <p:sp>
        <p:nvSpPr>
          <p:cNvPr id="33" name="Rectangular Callout 32"/>
          <p:cNvSpPr/>
          <p:nvPr/>
        </p:nvSpPr>
        <p:spPr>
          <a:xfrm>
            <a:off x="8924544" y="1646858"/>
            <a:ext cx="3267456" cy="2960311"/>
          </a:xfrm>
          <a:prstGeom prst="wedgeRectCallout">
            <a:avLst>
              <a:gd name="adj1" fmla="val -98266"/>
              <a:gd name="adj2" fmla="val -247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sz="1200" dirty="0" smtClean="0">
                <a:solidFill>
                  <a:schemeClr val="tx1"/>
                </a:solidFill>
                <a:latin typeface="Times New Roman" panose="02020603050405020304" pitchFamily="18" charset="0"/>
                <a:cs typeface="Times New Roman" panose="02020603050405020304" pitchFamily="18" charset="0"/>
              </a:rPr>
              <a:t>7. </a:t>
            </a:r>
            <a:r>
              <a:rPr lang="en-US" sz="1200" dirty="0">
                <a:solidFill>
                  <a:schemeClr val="tx1"/>
                </a:solidFill>
                <a:latin typeface="Times New Roman" panose="02020603050405020304" pitchFamily="18" charset="0"/>
                <a:cs typeface="Times New Roman" panose="02020603050405020304" pitchFamily="18" charset="0"/>
              </a:rPr>
              <a:t>Heb </a:t>
            </a:r>
            <a:r>
              <a:rPr lang="en-US" sz="1200" dirty="0" smtClean="0">
                <a:solidFill>
                  <a:schemeClr val="tx1"/>
                </a:solidFill>
                <a:latin typeface="Times New Roman" panose="02020603050405020304" pitchFamily="18" charset="0"/>
                <a:cs typeface="Times New Roman" panose="02020603050405020304" pitchFamily="18" charset="0"/>
              </a:rPr>
              <a:t>2:1 </a:t>
            </a:r>
            <a:r>
              <a:rPr lang="en-US" sz="1200" dirty="0" err="1" smtClean="0">
                <a:solidFill>
                  <a:schemeClr val="tx1"/>
                </a:solidFill>
                <a:latin typeface="Times New Roman" panose="02020603050405020304" pitchFamily="18" charset="0"/>
                <a:cs typeface="Times New Roman" panose="02020603050405020304" pitchFamily="18" charset="0"/>
              </a:rPr>
              <a:t>Gk</a:t>
            </a:r>
            <a:r>
              <a:rPr lang="en-US" sz="1200" dirty="0" smtClean="0">
                <a:solidFill>
                  <a:schemeClr val="tx1"/>
                </a:solidFill>
                <a:latin typeface="Times New Roman" panose="02020603050405020304" pitchFamily="18" charset="0"/>
                <a:cs typeface="Times New Roman" panose="02020603050405020304" pitchFamily="18" charset="0"/>
              </a:rPr>
              <a:t>/</a:t>
            </a:r>
            <a:r>
              <a:rPr lang="en-US" sz="1200" dirty="0" err="1" smtClean="0">
                <a:solidFill>
                  <a:schemeClr val="tx1"/>
                </a:solidFill>
                <a:latin typeface="Times New Roman" panose="02020603050405020304" pitchFamily="18" charset="0"/>
                <a:cs typeface="Times New Roman" panose="02020603050405020304" pitchFamily="18" charset="0"/>
              </a:rPr>
              <a:t>Eng</a:t>
            </a:r>
            <a:r>
              <a:rPr lang="en-US" sz="1200" dirty="0" smtClean="0">
                <a:solidFill>
                  <a:schemeClr val="tx1"/>
                </a:solidFill>
                <a:latin typeface="Times New Roman" panose="02020603050405020304" pitchFamily="18" charset="0"/>
                <a:cs typeface="Times New Roman" panose="02020603050405020304" pitchFamily="18" charset="0"/>
              </a:rPr>
              <a:t> Lex; ATR. </a:t>
            </a:r>
            <a:r>
              <a:rPr lang="en-US" sz="1200" dirty="0">
                <a:solidFill>
                  <a:schemeClr val="tx1"/>
                </a:solidFill>
                <a:latin typeface="Times New Roman" panose="02020603050405020304" pitchFamily="18" charset="0"/>
                <a:cs typeface="Times New Roman" panose="02020603050405020304" pitchFamily="18" charset="0"/>
              </a:rPr>
              <a:t>W</a:t>
            </a:r>
            <a:r>
              <a:rPr lang="en-US" sz="1200" dirty="0" smtClean="0">
                <a:solidFill>
                  <a:schemeClr val="tx1"/>
                </a:solidFill>
                <a:latin typeface="Times New Roman" panose="02020603050405020304" pitchFamily="18" charset="0"/>
                <a:cs typeface="Times New Roman" panose="02020603050405020304" pitchFamily="18" charset="0"/>
              </a:rPr>
              <a:t>ash away, drift away. Cliffhangers are an example of living by faith. Two disciples are walking on a perilous path to Emmaus Lu 24. Then Jesus </a:t>
            </a:r>
            <a:r>
              <a:rPr lang="en-US" sz="1200" dirty="0">
                <a:solidFill>
                  <a:schemeClr val="tx1"/>
                </a:solidFill>
                <a:latin typeface="Times New Roman" panose="02020603050405020304" pitchFamily="18" charset="0"/>
                <a:cs typeface="Times New Roman" panose="02020603050405020304" pitchFamily="18" charset="0"/>
              </a:rPr>
              <a:t>joined </a:t>
            </a:r>
            <a:r>
              <a:rPr lang="en-US" sz="1200" dirty="0" smtClean="0">
                <a:solidFill>
                  <a:schemeClr val="tx1"/>
                </a:solidFill>
                <a:latin typeface="Times New Roman" panose="02020603050405020304" pitchFamily="18" charset="0"/>
                <a:cs typeface="Times New Roman" panose="02020603050405020304" pitchFamily="18" charset="0"/>
              </a:rPr>
              <a:t>them. Their doubts vanished when fixing their eyes on the risen savior and the empty tomb, pictured with guardian angels above them. Then they recognized Jesus in the breaking of bread. In our painting, inherited salvation is just down the road. There is nothing uncertain about their ultimate destination. Their salvation is secure. They will not get washed away or swept along in the river. The next faith narrative develops entering into God’s rest despite the circumstances of life Heb 3:7-4:16. Heb 2:4 ends where 3:7 starts, the Holy Spirit. </a:t>
            </a:r>
          </a:p>
        </p:txBody>
      </p:sp>
      <p:sp>
        <p:nvSpPr>
          <p:cNvPr id="13" name="Rectangular Callout 12"/>
          <p:cNvSpPr/>
          <p:nvPr/>
        </p:nvSpPr>
        <p:spPr>
          <a:xfrm>
            <a:off x="8924544" y="4656406"/>
            <a:ext cx="3267456" cy="2201594"/>
          </a:xfrm>
          <a:prstGeom prst="wedgeRectCallout">
            <a:avLst>
              <a:gd name="adj1" fmla="val -87371"/>
              <a:gd name="adj2" fmla="val -31599"/>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sz="1200" dirty="0" smtClean="0">
                <a:solidFill>
                  <a:schemeClr val="tx1"/>
                </a:solidFill>
                <a:latin typeface="Times New Roman" panose="02020603050405020304" pitchFamily="18" charset="0"/>
                <a:cs typeface="Times New Roman" panose="02020603050405020304" pitchFamily="18" charset="0"/>
              </a:rPr>
              <a:t>6. Heb 2:3-4. Jesus teaches us to hold the fish rather loosely </a:t>
            </a:r>
            <a:r>
              <a:rPr lang="en-US" sz="1200" dirty="0" err="1" smtClean="0">
                <a:solidFill>
                  <a:schemeClr val="tx1"/>
                </a:solidFill>
                <a:latin typeface="Times New Roman" panose="02020603050405020304" pitchFamily="18" charset="0"/>
                <a:cs typeface="Times New Roman" panose="02020603050405020304" pitchFamily="18" charset="0"/>
              </a:rPr>
              <a:t>Jn</a:t>
            </a:r>
            <a:r>
              <a:rPr lang="en-US" sz="1200" dirty="0" smtClean="0">
                <a:solidFill>
                  <a:schemeClr val="tx1"/>
                </a:solidFill>
                <a:latin typeface="Times New Roman" panose="02020603050405020304" pitchFamily="18" charset="0"/>
                <a:cs typeface="Times New Roman" panose="02020603050405020304" pitchFamily="18" charset="0"/>
              </a:rPr>
              <a:t> 21:15-17; Tit 1:9. I get excited, like when fishing, but I keep from drifting by keeping by mind fixed upon </a:t>
            </a:r>
            <a:r>
              <a:rPr lang="en-US" sz="1200" dirty="0">
                <a:solidFill>
                  <a:schemeClr val="tx1"/>
                </a:solidFill>
                <a:latin typeface="Times New Roman" panose="02020603050405020304" pitchFamily="18" charset="0"/>
                <a:cs typeface="Times New Roman" panose="02020603050405020304" pitchFamily="18" charset="0"/>
              </a:rPr>
              <a:t>Jesus Col </a:t>
            </a:r>
            <a:r>
              <a:rPr lang="en-US" sz="1200" dirty="0" smtClean="0">
                <a:solidFill>
                  <a:schemeClr val="tx1"/>
                </a:solidFill>
                <a:latin typeface="Times New Roman" panose="02020603050405020304" pitchFamily="18" charset="0"/>
                <a:cs typeface="Times New Roman" panose="02020603050405020304" pitchFamily="18" charset="0"/>
              </a:rPr>
              <a:t>3:2. My challenge is to let the Holy Spirit lead so I do not hold </a:t>
            </a:r>
            <a:r>
              <a:rPr lang="en-US" sz="1200" dirty="0">
                <a:solidFill>
                  <a:schemeClr val="tx1"/>
                </a:solidFill>
                <a:latin typeface="Times New Roman" panose="02020603050405020304" pitchFamily="18" charset="0"/>
                <a:cs typeface="Times New Roman" panose="02020603050405020304" pitchFamily="18" charset="0"/>
              </a:rPr>
              <a:t>too tightly </a:t>
            </a:r>
            <a:r>
              <a:rPr lang="en-US" sz="1200" dirty="0" smtClean="0">
                <a:solidFill>
                  <a:schemeClr val="tx1"/>
                </a:solidFill>
                <a:latin typeface="Times New Roman" panose="02020603050405020304" pitchFamily="18" charset="0"/>
                <a:cs typeface="Times New Roman" panose="02020603050405020304" pitchFamily="18" charset="0"/>
              </a:rPr>
              <a:t>to this world and thus let circumstances determine what I do. Absent in the picture are signs and wonders, the </a:t>
            </a:r>
            <a:r>
              <a:rPr lang="en-US" sz="1200" dirty="0">
                <a:solidFill>
                  <a:schemeClr val="tx1"/>
                </a:solidFill>
                <a:latin typeface="Times New Roman" panose="02020603050405020304" pitchFamily="18" charset="0"/>
                <a:cs typeface="Times New Roman" panose="02020603050405020304" pitchFamily="18" charset="0"/>
              </a:rPr>
              <a:t>Holy Spirit </a:t>
            </a:r>
            <a:r>
              <a:rPr lang="en-US" sz="1200" dirty="0" smtClean="0">
                <a:solidFill>
                  <a:schemeClr val="tx1"/>
                </a:solidFill>
                <a:latin typeface="Times New Roman" panose="02020603050405020304" pitchFamily="18" charset="0"/>
                <a:cs typeface="Times New Roman" panose="02020603050405020304" pitchFamily="18" charset="0"/>
              </a:rPr>
              <a:t>regarding these </a:t>
            </a:r>
            <a:r>
              <a:rPr lang="en-US" sz="1200" dirty="0">
                <a:solidFill>
                  <a:schemeClr val="tx1"/>
                </a:solidFill>
                <a:latin typeface="Times New Roman" panose="02020603050405020304" pitchFamily="18" charset="0"/>
                <a:cs typeface="Times New Roman" panose="02020603050405020304" pitchFamily="18" charset="0"/>
              </a:rPr>
              <a:t>powers for the coming </a:t>
            </a:r>
            <a:r>
              <a:rPr lang="en-US" sz="1200" dirty="0" smtClean="0">
                <a:solidFill>
                  <a:schemeClr val="tx1"/>
                </a:solidFill>
                <a:latin typeface="Times New Roman" panose="02020603050405020304" pitchFamily="18" charset="0"/>
                <a:cs typeface="Times New Roman" panose="02020603050405020304" pitchFamily="18" charset="0"/>
              </a:rPr>
              <a:t>Age, </a:t>
            </a:r>
            <a:r>
              <a:rPr lang="en-US" sz="1200" dirty="0">
                <a:solidFill>
                  <a:schemeClr val="tx1"/>
                </a:solidFill>
                <a:latin typeface="Times New Roman" panose="02020603050405020304" pitchFamily="18" charset="0"/>
                <a:cs typeface="Times New Roman" panose="02020603050405020304" pitchFamily="18" charset="0"/>
              </a:rPr>
              <a:t>the millennial kingdom Heb 2:4-5; 6:5</a:t>
            </a:r>
            <a:r>
              <a:rPr lang="en-US" sz="1200" dirty="0" smtClean="0">
                <a:solidFill>
                  <a:schemeClr val="tx1"/>
                </a:solidFill>
                <a:latin typeface="Times New Roman" panose="02020603050405020304" pitchFamily="18" charset="0"/>
                <a:cs typeface="Times New Roman" panose="02020603050405020304" pitchFamily="18" charset="0"/>
              </a:rPr>
              <a:t>. The Spirit uses Scripture to instruct me in all things pertaining to life and godliness Tit 2; 2 Tim 3:16.</a:t>
            </a:r>
          </a:p>
        </p:txBody>
      </p:sp>
      <p:sp>
        <p:nvSpPr>
          <p:cNvPr id="15" name="Rectangular Callout 14"/>
          <p:cNvSpPr/>
          <p:nvPr/>
        </p:nvSpPr>
        <p:spPr>
          <a:xfrm>
            <a:off x="6135331" y="5084341"/>
            <a:ext cx="2703001" cy="1780105"/>
          </a:xfrm>
          <a:prstGeom prst="wedgeRectCallout">
            <a:avLst>
              <a:gd name="adj1" fmla="val -51013"/>
              <a:gd name="adj2" fmla="val -111568"/>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sz="1200" dirty="0">
                <a:solidFill>
                  <a:schemeClr val="tx1"/>
                </a:solidFill>
                <a:latin typeface="Times New Roman" panose="02020603050405020304" pitchFamily="18" charset="0"/>
                <a:cs typeface="Times New Roman" panose="02020603050405020304" pitchFamily="18" charset="0"/>
              </a:rPr>
              <a:t>4</a:t>
            </a:r>
            <a:r>
              <a:rPr lang="en-US" sz="1200" dirty="0" smtClean="0">
                <a:solidFill>
                  <a:schemeClr val="tx1"/>
                </a:solidFill>
                <a:latin typeface="Times New Roman" panose="02020603050405020304" pitchFamily="18" charset="0"/>
                <a:cs typeface="Times New Roman" panose="02020603050405020304" pitchFamily="18" charset="0"/>
              </a:rPr>
              <a:t>. Heb </a:t>
            </a:r>
            <a:r>
              <a:rPr lang="en-US" sz="1200" dirty="0">
                <a:solidFill>
                  <a:schemeClr val="tx1"/>
                </a:solidFill>
                <a:latin typeface="Times New Roman" panose="02020603050405020304" pitchFamily="18" charset="0"/>
                <a:cs typeface="Times New Roman" panose="02020603050405020304" pitchFamily="18" charset="0"/>
              </a:rPr>
              <a:t>2:4 Breaking bread</a:t>
            </a:r>
            <a:r>
              <a:rPr lang="en-US" sz="1200" dirty="0" smtClean="0">
                <a:solidFill>
                  <a:schemeClr val="tx1"/>
                </a:solidFill>
                <a:latin typeface="Times New Roman" panose="02020603050405020304" pitchFamily="18" charset="0"/>
                <a:cs typeface="Times New Roman" panose="02020603050405020304" pitchFamily="18" charset="0"/>
              </a:rPr>
              <a:t>: </a:t>
            </a:r>
            <a:r>
              <a:rPr lang="en-US" sz="1200" dirty="0">
                <a:solidFill>
                  <a:schemeClr val="tx1"/>
                </a:solidFill>
                <a:latin typeface="Times New Roman" panose="02020603050405020304" pitchFamily="18" charset="0"/>
                <a:cs typeface="Times New Roman" panose="02020603050405020304" pitchFamily="18" charset="0"/>
              </a:rPr>
              <a:t>H</a:t>
            </a:r>
            <a:r>
              <a:rPr lang="en-US" sz="1200" dirty="0" smtClean="0">
                <a:solidFill>
                  <a:schemeClr val="tx1"/>
                </a:solidFill>
                <a:latin typeface="Times New Roman" panose="02020603050405020304" pitchFamily="18" charset="0"/>
                <a:cs typeface="Times New Roman" panose="02020603050405020304" pitchFamily="18" charset="0"/>
              </a:rPr>
              <a:t>e gave gifts when he sat down on his throne </a:t>
            </a:r>
            <a:r>
              <a:rPr lang="en-US" sz="1200" dirty="0" err="1" smtClean="0">
                <a:solidFill>
                  <a:schemeClr val="tx1"/>
                </a:solidFill>
                <a:latin typeface="Times New Roman" panose="02020603050405020304" pitchFamily="18" charset="0"/>
                <a:cs typeface="Times New Roman" panose="02020603050405020304" pitchFamily="18" charset="0"/>
              </a:rPr>
              <a:t>Eph</a:t>
            </a:r>
            <a:r>
              <a:rPr lang="en-US" sz="1200" dirty="0" smtClean="0">
                <a:solidFill>
                  <a:schemeClr val="tx1"/>
                </a:solidFill>
                <a:latin typeface="Times New Roman" panose="02020603050405020304" pitchFamily="18" charset="0"/>
                <a:cs typeface="Times New Roman" panose="02020603050405020304" pitchFamily="18" charset="0"/>
              </a:rPr>
              <a:t> 4:7 (M Couch </a:t>
            </a:r>
            <a:r>
              <a:rPr lang="en-US" sz="1200" u="sng" dirty="0" smtClean="0">
                <a:solidFill>
                  <a:schemeClr val="tx1"/>
                </a:solidFill>
                <a:latin typeface="Times New Roman" panose="02020603050405020304" pitchFamily="18" charset="0"/>
                <a:cs typeface="Times New Roman" panose="02020603050405020304" pitchFamily="18" charset="0"/>
              </a:rPr>
              <a:t>Handbook Acts</a:t>
            </a:r>
            <a:r>
              <a:rPr lang="en-US" sz="1200" dirty="0" smtClean="0">
                <a:solidFill>
                  <a:schemeClr val="tx1"/>
                </a:solidFill>
                <a:latin typeface="Times New Roman" panose="02020603050405020304" pitchFamily="18" charset="0"/>
                <a:cs typeface="Times New Roman" panose="02020603050405020304" pitchFamily="18" charset="0"/>
              </a:rPr>
              <a:t>, 154.) He revealed who he really is, the bread who came down out of heaven </a:t>
            </a:r>
            <a:r>
              <a:rPr lang="en-US" sz="1200" dirty="0" err="1" smtClean="0">
                <a:solidFill>
                  <a:schemeClr val="tx1"/>
                </a:solidFill>
                <a:latin typeface="Times New Roman" panose="02020603050405020304" pitchFamily="18" charset="0"/>
                <a:cs typeface="Times New Roman" panose="02020603050405020304" pitchFamily="18" charset="0"/>
              </a:rPr>
              <a:t>Jn</a:t>
            </a:r>
            <a:r>
              <a:rPr lang="en-US" sz="1200" dirty="0" smtClean="0">
                <a:solidFill>
                  <a:schemeClr val="tx1"/>
                </a:solidFill>
                <a:latin typeface="Times New Roman" panose="02020603050405020304" pitchFamily="18" charset="0"/>
                <a:cs typeface="Times New Roman" panose="02020603050405020304" pitchFamily="18" charset="0"/>
              </a:rPr>
              <a:t> 6:51. Whether offering bread </a:t>
            </a:r>
            <a:r>
              <a:rPr lang="en-US" sz="1200" dirty="0" err="1" smtClean="0">
                <a:solidFill>
                  <a:schemeClr val="tx1"/>
                </a:solidFill>
                <a:latin typeface="Times New Roman" panose="02020603050405020304" pitchFamily="18" charset="0"/>
                <a:cs typeface="Times New Roman" panose="02020603050405020304" pitchFamily="18" charset="0"/>
              </a:rPr>
              <a:t>Jn</a:t>
            </a:r>
            <a:r>
              <a:rPr lang="en-US" sz="1200" dirty="0" smtClean="0">
                <a:solidFill>
                  <a:schemeClr val="tx1"/>
                </a:solidFill>
                <a:latin typeface="Times New Roman" panose="02020603050405020304" pitchFamily="18" charset="0"/>
                <a:cs typeface="Times New Roman" panose="02020603050405020304" pitchFamily="18" charset="0"/>
              </a:rPr>
              <a:t> 6:27 or water </a:t>
            </a:r>
            <a:r>
              <a:rPr lang="en-US" sz="1200" dirty="0" err="1" smtClean="0">
                <a:solidFill>
                  <a:schemeClr val="tx1"/>
                </a:solidFill>
                <a:latin typeface="Times New Roman" panose="02020603050405020304" pitchFamily="18" charset="0"/>
                <a:cs typeface="Times New Roman" panose="02020603050405020304" pitchFamily="18" charset="0"/>
              </a:rPr>
              <a:t>Jn</a:t>
            </a:r>
            <a:r>
              <a:rPr lang="en-US" sz="1200" dirty="0" smtClean="0">
                <a:solidFill>
                  <a:schemeClr val="tx1"/>
                </a:solidFill>
                <a:latin typeface="Times New Roman" panose="02020603050405020304" pitchFamily="18" charset="0"/>
                <a:cs typeface="Times New Roman" panose="02020603050405020304" pitchFamily="18" charset="0"/>
              </a:rPr>
              <a:t> 4:10, the two men know about the gift and the person. </a:t>
            </a:r>
            <a:r>
              <a:rPr lang="en-US" sz="1200" dirty="0">
                <a:solidFill>
                  <a:schemeClr val="tx1"/>
                </a:solidFill>
                <a:latin typeface="Times New Roman" panose="02020603050405020304" pitchFamily="18" charset="0"/>
                <a:cs typeface="Times New Roman" panose="02020603050405020304" pitchFamily="18" charset="0"/>
              </a:rPr>
              <a:t>Faith is the </a:t>
            </a:r>
            <a:r>
              <a:rPr lang="en-US" sz="1200" dirty="0" smtClean="0">
                <a:solidFill>
                  <a:schemeClr val="tx1"/>
                </a:solidFill>
                <a:latin typeface="Times New Roman" panose="02020603050405020304" pitchFamily="18" charset="0"/>
                <a:cs typeface="Times New Roman" panose="02020603050405020304" pitchFamily="18" charset="0"/>
              </a:rPr>
              <a:t>channel to ask and receive eternal life, Ryrie, </a:t>
            </a:r>
            <a:r>
              <a:rPr lang="en-US" sz="1200" u="sng" dirty="0" smtClean="0">
                <a:solidFill>
                  <a:schemeClr val="tx1"/>
                </a:solidFill>
                <a:latin typeface="Times New Roman" panose="02020603050405020304" pitchFamily="18" charset="0"/>
                <a:cs typeface="Times New Roman" panose="02020603050405020304" pitchFamily="18" charset="0"/>
              </a:rPr>
              <a:t>Basic Theology</a:t>
            </a:r>
            <a:r>
              <a:rPr lang="en-US" sz="1200" dirty="0" smtClean="0">
                <a:solidFill>
                  <a:schemeClr val="tx1"/>
                </a:solidFill>
                <a:latin typeface="Times New Roman" panose="02020603050405020304" pitchFamily="18" charset="0"/>
                <a:cs typeface="Times New Roman" panose="02020603050405020304" pitchFamily="18" charset="0"/>
              </a:rPr>
              <a:t> 374-378.</a:t>
            </a:r>
            <a:endParaRPr lang="en-US" sz="12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3784988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3490348" y="1540331"/>
            <a:ext cx="5260271" cy="3413300"/>
          </a:xfrm>
          <a:prstGeom prst="rect">
            <a:avLst/>
          </a:prstGeom>
          <a:noFill/>
          <a:extLst>
            <a:ext uri="{909E8E84-426E-40DD-AFC4-6F175D3DCCD1}">
              <a14:hiddenFill xmlns:a14="http://schemas.microsoft.com/office/drawing/2010/main">
                <a:solidFill>
                  <a:srgbClr val="FFFFFF"/>
                </a:solidFill>
              </a14:hiddenFill>
            </a:ext>
          </a:extLst>
        </p:spPr>
      </p:pic>
      <p:sp>
        <p:nvSpPr>
          <p:cNvPr id="27" name="Rectangular Callout 26"/>
          <p:cNvSpPr/>
          <p:nvPr/>
        </p:nvSpPr>
        <p:spPr>
          <a:xfrm>
            <a:off x="-3474" y="-2629"/>
            <a:ext cx="8918129" cy="1468333"/>
          </a:xfrm>
          <a:prstGeom prst="wedgeRectCallout">
            <a:avLst>
              <a:gd name="adj1" fmla="val 19310"/>
              <a:gd name="adj2" fmla="val 154689"/>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tabLst>
                <a:tab pos="2292350" algn="l"/>
              </a:tabLst>
            </a:pPr>
            <a:r>
              <a:rPr lang="en-US" sz="1200" dirty="0" smtClean="0">
                <a:solidFill>
                  <a:schemeClr val="tx1"/>
                </a:solidFill>
                <a:latin typeface="Times New Roman" panose="02020603050405020304" pitchFamily="18" charset="0"/>
                <a:cs typeface="Times New Roman" panose="02020603050405020304" pitchFamily="18" charset="0"/>
              </a:rPr>
              <a:t>1. Based on Heb 2:5-18. </a:t>
            </a:r>
            <a:r>
              <a:rPr lang="en-US" sz="1200" u="sng" dirty="0">
                <a:solidFill>
                  <a:schemeClr val="tx1"/>
                </a:solidFill>
                <a:latin typeface="Times New Roman" panose="02020603050405020304" pitchFamily="18" charset="0"/>
                <a:cs typeface="Times New Roman" panose="02020603050405020304" pitchFamily="18" charset="0"/>
              </a:rPr>
              <a:t>Christ the </a:t>
            </a:r>
            <a:r>
              <a:rPr lang="en-US" sz="1200" b="1" u="sng" dirty="0" smtClean="0">
                <a:solidFill>
                  <a:schemeClr val="tx1"/>
                </a:solidFill>
                <a:latin typeface="Times New Roman" panose="02020603050405020304" pitchFamily="18" charset="0"/>
                <a:cs typeface="Times New Roman" panose="02020603050405020304" pitchFamily="18" charset="0"/>
              </a:rPr>
              <a:t>Man</a:t>
            </a:r>
            <a:r>
              <a:rPr lang="en-US" sz="1200" u="sng" dirty="0" smtClean="0">
                <a:solidFill>
                  <a:schemeClr val="tx1"/>
                </a:solidFill>
                <a:latin typeface="Times New Roman" panose="02020603050405020304" pitchFamily="18" charset="0"/>
                <a:cs typeface="Times New Roman" panose="02020603050405020304" pitchFamily="18" charset="0"/>
              </a:rPr>
              <a:t> </a:t>
            </a:r>
            <a:r>
              <a:rPr lang="en-US" sz="1200" u="sng" dirty="0">
                <a:solidFill>
                  <a:schemeClr val="tx1"/>
                </a:solidFill>
                <a:latin typeface="Times New Roman" panose="02020603050405020304" pitchFamily="18" charset="0"/>
                <a:cs typeface="Times New Roman" panose="02020603050405020304" pitchFamily="18" charset="0"/>
              </a:rPr>
              <a:t>is better than the angels</a:t>
            </a:r>
            <a:r>
              <a:rPr lang="en-US" sz="1200" dirty="0" smtClean="0">
                <a:solidFill>
                  <a:schemeClr val="tx1"/>
                </a:solidFill>
                <a:latin typeface="Times New Roman" panose="02020603050405020304" pitchFamily="18" charset="0"/>
                <a:cs typeface="Times New Roman" panose="02020603050405020304" pitchFamily="18" charset="0"/>
              </a:rPr>
              <a:t>. The author of Hebrews was led by the Holy Spirit to return to the subject of angels. Angels are real and their appearances are very </a:t>
            </a:r>
            <a:r>
              <a:rPr lang="en-US" sz="1200" dirty="0">
                <a:solidFill>
                  <a:schemeClr val="tx1"/>
                </a:solidFill>
                <a:latin typeface="Times New Roman" panose="02020603050405020304" pitchFamily="18" charset="0"/>
                <a:cs typeface="Times New Roman" panose="02020603050405020304" pitchFamily="18" charset="0"/>
              </a:rPr>
              <a:t>persuasive. T</a:t>
            </a:r>
            <a:r>
              <a:rPr lang="en-US" sz="1200" dirty="0" smtClean="0">
                <a:solidFill>
                  <a:schemeClr val="tx1"/>
                </a:solidFill>
                <a:latin typeface="Times New Roman" panose="02020603050405020304" pitchFamily="18" charset="0"/>
                <a:cs typeface="Times New Roman" panose="02020603050405020304" pitchFamily="18" charset="0"/>
              </a:rPr>
              <a:t>he </a:t>
            </a:r>
            <a:r>
              <a:rPr lang="en-US" sz="1200" dirty="0">
                <a:solidFill>
                  <a:schemeClr val="tx1"/>
                </a:solidFill>
                <a:latin typeface="Times New Roman" panose="02020603050405020304" pitchFamily="18" charset="0"/>
                <a:cs typeface="Times New Roman" panose="02020603050405020304" pitchFamily="18" charset="0"/>
              </a:rPr>
              <a:t>only reliable authority on angels is Scripture, not apparitions of angels. </a:t>
            </a:r>
            <a:r>
              <a:rPr lang="en-US" sz="1200" dirty="0" smtClean="0">
                <a:solidFill>
                  <a:schemeClr val="tx1"/>
                </a:solidFill>
                <a:latin typeface="Times New Roman" panose="02020603050405020304" pitchFamily="18" charset="0"/>
                <a:cs typeface="Times New Roman" panose="02020603050405020304" pitchFamily="18" charset="0"/>
              </a:rPr>
              <a:t>So in our painting their activity is confined within the poles of the scroll. </a:t>
            </a:r>
            <a:r>
              <a:rPr lang="en-US" sz="1200" dirty="0">
                <a:solidFill>
                  <a:schemeClr val="tx1"/>
                </a:solidFill>
                <a:latin typeface="Times New Roman" panose="02020603050405020304" pitchFamily="18" charset="0"/>
                <a:cs typeface="Times New Roman" panose="02020603050405020304" pitchFamily="18" charset="0"/>
              </a:rPr>
              <a:t>Outside the scroll is void and </a:t>
            </a:r>
            <a:r>
              <a:rPr lang="en-US" sz="1200" dirty="0" smtClean="0">
                <a:solidFill>
                  <a:schemeClr val="tx1"/>
                </a:solidFill>
                <a:latin typeface="Times New Roman" panose="02020603050405020304" pitchFamily="18" charset="0"/>
                <a:cs typeface="Times New Roman" panose="02020603050405020304" pitchFamily="18" charset="0"/>
              </a:rPr>
              <a:t>darkness meaning that man can be deceived by fallen, unholy angels (demons). The four vellum skins illustrate the four examples cited by the author of Christ the Man being superior to the angels. Each page shows how the Son’s humanity enabled him to be superior to the angels. Above each page is displayed the subservient role of angels.</a:t>
            </a:r>
            <a:endParaRPr lang="en-US" sz="1200" dirty="0">
              <a:solidFill>
                <a:schemeClr val="tx1"/>
              </a:solidFill>
              <a:latin typeface="Times New Roman" panose="02020603050405020304" pitchFamily="18" charset="0"/>
              <a:cs typeface="Times New Roman" panose="02020603050405020304" pitchFamily="18" charset="0"/>
            </a:endParaRPr>
          </a:p>
        </p:txBody>
      </p:sp>
      <p:sp>
        <p:nvSpPr>
          <p:cNvPr id="31" name="Rectangular Callout 30"/>
          <p:cNvSpPr/>
          <p:nvPr/>
        </p:nvSpPr>
        <p:spPr>
          <a:xfrm>
            <a:off x="8663" y="4265686"/>
            <a:ext cx="3435292" cy="732837"/>
          </a:xfrm>
          <a:prstGeom prst="wedgeRectCallout">
            <a:avLst>
              <a:gd name="adj1" fmla="val 107159"/>
              <a:gd name="adj2" fmla="val -352726"/>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sz="1200" dirty="0">
                <a:solidFill>
                  <a:schemeClr val="tx1"/>
                </a:solidFill>
                <a:latin typeface="Times New Roman" panose="02020603050405020304" pitchFamily="18" charset="0"/>
                <a:cs typeface="Times New Roman" panose="02020603050405020304" pitchFamily="18" charset="0"/>
              </a:rPr>
              <a:t>4</a:t>
            </a:r>
            <a:r>
              <a:rPr lang="en-US" sz="1200" dirty="0" smtClean="0">
                <a:solidFill>
                  <a:schemeClr val="tx1"/>
                </a:solidFill>
                <a:latin typeface="Times New Roman" panose="02020603050405020304" pitchFamily="18" charset="0"/>
                <a:cs typeface="Times New Roman" panose="02020603050405020304" pitchFamily="18" charset="0"/>
              </a:rPr>
              <a:t>. The Restorer is superior to the guards. Pictured above the page are two angels with flaming swords guarding the river leading to the Garden entrance. Christ in his humanity is superior to angels.</a:t>
            </a:r>
            <a:endParaRPr lang="en-US" sz="1200" dirty="0">
              <a:solidFill>
                <a:schemeClr val="tx1"/>
              </a:solidFill>
              <a:latin typeface="Times New Roman" panose="02020603050405020304" pitchFamily="18" charset="0"/>
              <a:cs typeface="Times New Roman" panose="02020603050405020304" pitchFamily="18" charset="0"/>
            </a:endParaRPr>
          </a:p>
        </p:txBody>
      </p:sp>
      <p:sp>
        <p:nvSpPr>
          <p:cNvPr id="33" name="Rectangular Callout 32"/>
          <p:cNvSpPr/>
          <p:nvPr/>
        </p:nvSpPr>
        <p:spPr>
          <a:xfrm>
            <a:off x="8840000" y="1489519"/>
            <a:ext cx="3352000" cy="2258233"/>
          </a:xfrm>
          <a:prstGeom prst="wedgeRectCallout">
            <a:avLst>
              <a:gd name="adj1" fmla="val -71569"/>
              <a:gd name="adj2" fmla="val 16793"/>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sz="1200" dirty="0" smtClean="0">
                <a:solidFill>
                  <a:schemeClr val="tx1"/>
                </a:solidFill>
                <a:latin typeface="Times New Roman" panose="02020603050405020304" pitchFamily="18" charset="0"/>
                <a:cs typeface="Times New Roman" panose="02020603050405020304" pitchFamily="18" charset="0"/>
              </a:rPr>
              <a:t>12. Heb 2:17-18, His humanity enabled him to be a </a:t>
            </a:r>
            <a:r>
              <a:rPr lang="en-US" sz="1200" dirty="0">
                <a:solidFill>
                  <a:schemeClr val="tx1"/>
                </a:solidFill>
                <a:latin typeface="Times New Roman" panose="02020603050405020304" pitchFamily="18" charset="0"/>
                <a:cs typeface="Times New Roman" panose="02020603050405020304" pitchFamily="18" charset="0"/>
              </a:rPr>
              <a:t>sensitive and sympathetic </a:t>
            </a:r>
            <a:r>
              <a:rPr lang="en-US" sz="1200" dirty="0" smtClean="0">
                <a:solidFill>
                  <a:schemeClr val="tx1"/>
                </a:solidFill>
                <a:latin typeface="Times New Roman" panose="02020603050405020304" pitchFamily="18" charset="0"/>
                <a:cs typeface="Times New Roman" panose="02020603050405020304" pitchFamily="18" charset="0"/>
              </a:rPr>
              <a:t>high priest unto men and faithful unto God. He brings help when it is needed to his brothers</a:t>
            </a:r>
            <a:r>
              <a:rPr lang="en-US" sz="1200" dirty="0">
                <a:solidFill>
                  <a:schemeClr val="tx1"/>
                </a:solidFill>
                <a:latin typeface="Times New Roman" panose="02020603050405020304" pitchFamily="18" charset="0"/>
                <a:cs typeface="Times New Roman" panose="02020603050405020304" pitchFamily="18" charset="0"/>
              </a:rPr>
              <a:t>. </a:t>
            </a:r>
            <a:r>
              <a:rPr lang="en-US" sz="1200" dirty="0" smtClean="0">
                <a:solidFill>
                  <a:schemeClr val="tx1"/>
                </a:solidFill>
                <a:latin typeface="Times New Roman" panose="02020603050405020304" pitchFamily="18" charset="0"/>
                <a:cs typeface="Times New Roman" panose="02020603050405020304" pitchFamily="18" charset="0"/>
              </a:rPr>
              <a:t>It was the custom to sacrifice a burnt offering together with a grain offering on a rock Jud 13:19. Jesus is pictured on a rock, God’s sacrifice for </a:t>
            </a:r>
            <a:r>
              <a:rPr lang="en-US" sz="1200" dirty="0">
                <a:solidFill>
                  <a:schemeClr val="tx1"/>
                </a:solidFill>
                <a:latin typeface="Times New Roman" panose="02020603050405020304" pitchFamily="18" charset="0"/>
                <a:cs typeface="Times New Roman" panose="02020603050405020304" pitchFamily="18" charset="0"/>
              </a:rPr>
              <a:t>sin, hands </a:t>
            </a:r>
            <a:r>
              <a:rPr lang="en-US" sz="1200" dirty="0" smtClean="0">
                <a:solidFill>
                  <a:schemeClr val="tx1"/>
                </a:solidFill>
                <a:latin typeface="Times New Roman" panose="02020603050405020304" pitchFamily="18" charset="0"/>
                <a:cs typeface="Times New Roman" panose="02020603050405020304" pitchFamily="18" charset="0"/>
              </a:rPr>
              <a:t>raised </a:t>
            </a:r>
            <a:r>
              <a:rPr lang="en-US" sz="1200" dirty="0">
                <a:solidFill>
                  <a:schemeClr val="tx1"/>
                </a:solidFill>
                <a:latin typeface="Times New Roman" panose="02020603050405020304" pitchFamily="18" charset="0"/>
                <a:cs typeface="Times New Roman" panose="02020603050405020304" pitchFamily="18" charset="0"/>
              </a:rPr>
              <a:t>in </a:t>
            </a:r>
            <a:r>
              <a:rPr lang="en-US" sz="1200" dirty="0" smtClean="0">
                <a:solidFill>
                  <a:schemeClr val="tx1"/>
                </a:solidFill>
                <a:latin typeface="Times New Roman" panose="02020603050405020304" pitchFamily="18" charset="0"/>
                <a:cs typeface="Times New Roman" panose="02020603050405020304" pitchFamily="18" charset="0"/>
              </a:rPr>
              <a:t>praise, with the fruit of his lips the grain offering, illustrated by the good Samaritan helping the </a:t>
            </a:r>
            <a:r>
              <a:rPr lang="en-US" sz="1200" dirty="0">
                <a:solidFill>
                  <a:schemeClr val="tx1"/>
                </a:solidFill>
                <a:latin typeface="Times New Roman" panose="02020603050405020304" pitchFamily="18" charset="0"/>
                <a:cs typeface="Times New Roman" panose="02020603050405020304" pitchFamily="18" charset="0"/>
              </a:rPr>
              <a:t>needy. Top left is the moon, Jesus praying late into the night Lu 6:12; 22:41</a:t>
            </a:r>
            <a:r>
              <a:rPr lang="en-US" sz="1200" dirty="0" smtClean="0">
                <a:solidFill>
                  <a:schemeClr val="tx1"/>
                </a:solidFill>
                <a:latin typeface="Times New Roman" panose="02020603050405020304" pitchFamily="18" charset="0"/>
                <a:cs typeface="Times New Roman" panose="02020603050405020304" pitchFamily="18" charset="0"/>
              </a:rPr>
              <a:t>. These are also our sacrifices with which God is pleased Heb 13:15-16.</a:t>
            </a:r>
          </a:p>
        </p:txBody>
      </p:sp>
      <p:sp>
        <p:nvSpPr>
          <p:cNvPr id="34" name="Rectangular Callout 33"/>
          <p:cNvSpPr/>
          <p:nvPr/>
        </p:nvSpPr>
        <p:spPr>
          <a:xfrm>
            <a:off x="8663" y="2660062"/>
            <a:ext cx="3443955" cy="1549803"/>
          </a:xfrm>
          <a:prstGeom prst="wedgeRectCallout">
            <a:avLst>
              <a:gd name="adj1" fmla="val 75764"/>
              <a:gd name="adj2" fmla="val -4718"/>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sz="1200" dirty="0" smtClean="0">
                <a:solidFill>
                  <a:schemeClr val="tx1"/>
                </a:solidFill>
                <a:latin typeface="Times New Roman" panose="02020603050405020304" pitchFamily="18" charset="0"/>
                <a:cs typeface="Times New Roman" panose="02020603050405020304" pitchFamily="18" charset="0"/>
              </a:rPr>
              <a:t>3. All creation groans because of man’s sin Rom 8:22. Becoming a Man enabled the Son to</a:t>
            </a:r>
            <a:r>
              <a:rPr lang="en-US" sz="1200" dirty="0">
                <a:solidFill>
                  <a:schemeClr val="tx1"/>
                </a:solidFill>
                <a:latin typeface="Times New Roman" panose="02020603050405020304" pitchFamily="18" charset="0"/>
                <a:cs typeface="Times New Roman" panose="02020603050405020304" pitchFamily="18" charset="0"/>
              </a:rPr>
              <a:t> </a:t>
            </a:r>
            <a:r>
              <a:rPr lang="en-US" sz="1200" dirty="0" smtClean="0">
                <a:solidFill>
                  <a:schemeClr val="tx1"/>
                </a:solidFill>
                <a:latin typeface="Times New Roman" panose="02020603050405020304" pitchFamily="18" charset="0"/>
                <a:cs typeface="Times New Roman" panose="02020603050405020304" pitchFamily="18" charset="0"/>
              </a:rPr>
              <a:t>restore what Adam lost. In the painting God’s arms placed over creation become the branches from which hang down the bunches of grapes. Within reach appear a Lion with a lamb</a:t>
            </a:r>
            <a:r>
              <a:rPr lang="en-US" sz="1200" dirty="0">
                <a:solidFill>
                  <a:schemeClr val="tx1"/>
                </a:solidFill>
                <a:latin typeface="Times New Roman" panose="02020603050405020304" pitchFamily="18" charset="0"/>
                <a:cs typeface="Times New Roman" panose="02020603050405020304" pitchFamily="18" charset="0"/>
              </a:rPr>
              <a:t>,</a:t>
            </a:r>
            <a:r>
              <a:rPr lang="en-US" sz="1200" dirty="0" smtClean="0">
                <a:solidFill>
                  <a:schemeClr val="tx1"/>
                </a:solidFill>
                <a:latin typeface="Times New Roman" panose="02020603050405020304" pitchFamily="18" charset="0"/>
                <a:cs typeface="Times New Roman" panose="02020603050405020304" pitchFamily="18" charset="0"/>
              </a:rPr>
              <a:t> a child holding a viper</a:t>
            </a:r>
            <a:r>
              <a:rPr lang="en-US" sz="1200" dirty="0">
                <a:solidFill>
                  <a:schemeClr val="tx1"/>
                </a:solidFill>
                <a:latin typeface="Times New Roman" panose="02020603050405020304" pitchFamily="18" charset="0"/>
                <a:cs typeface="Times New Roman" panose="02020603050405020304" pitchFamily="18" charset="0"/>
              </a:rPr>
              <a:t>,</a:t>
            </a:r>
            <a:r>
              <a:rPr lang="en-US" sz="1200" dirty="0" smtClean="0">
                <a:solidFill>
                  <a:schemeClr val="tx1"/>
                </a:solidFill>
                <a:latin typeface="Times New Roman" panose="02020603050405020304" pitchFamily="18" charset="0"/>
                <a:cs typeface="Times New Roman" panose="02020603050405020304" pitchFamily="18" charset="0"/>
              </a:rPr>
              <a:t> a man behind an anvil beating a sword into a plow shear and </a:t>
            </a:r>
            <a:r>
              <a:rPr lang="en-US" sz="1200" dirty="0">
                <a:solidFill>
                  <a:schemeClr val="tx1"/>
                </a:solidFill>
                <a:latin typeface="Times New Roman" panose="02020603050405020304" pitchFamily="18" charset="0"/>
                <a:cs typeface="Times New Roman" panose="02020603050405020304" pitchFamily="18" charset="0"/>
              </a:rPr>
              <a:t>all </a:t>
            </a:r>
            <a:r>
              <a:rPr lang="en-US" sz="1200" dirty="0" smtClean="0">
                <a:solidFill>
                  <a:schemeClr val="tx1"/>
                </a:solidFill>
                <a:latin typeface="Times New Roman" panose="02020603050405020304" pitchFamily="18" charset="0"/>
                <a:cs typeface="Times New Roman" panose="02020603050405020304" pitchFamily="18" charset="0"/>
              </a:rPr>
              <a:t>under the vine and caring hands Isa 2; 11</a:t>
            </a:r>
          </a:p>
        </p:txBody>
      </p:sp>
      <p:sp>
        <p:nvSpPr>
          <p:cNvPr id="35" name="Rectangular Callout 34"/>
          <p:cNvSpPr/>
          <p:nvPr/>
        </p:nvSpPr>
        <p:spPr>
          <a:xfrm>
            <a:off x="8830657" y="3799348"/>
            <a:ext cx="3360663" cy="860537"/>
          </a:xfrm>
          <a:prstGeom prst="wedgeRectCallout">
            <a:avLst>
              <a:gd name="adj1" fmla="val -120298"/>
              <a:gd name="adj2" fmla="val -19587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sz="1200" dirty="0" smtClean="0">
                <a:solidFill>
                  <a:schemeClr val="tx1"/>
                </a:solidFill>
                <a:latin typeface="Times New Roman" panose="02020603050405020304" pitchFamily="18" charset="0"/>
                <a:cs typeface="Times New Roman" panose="02020603050405020304" pitchFamily="18" charset="0"/>
              </a:rPr>
              <a:t>11. </a:t>
            </a:r>
            <a:r>
              <a:rPr lang="en-US" sz="1200" dirty="0">
                <a:solidFill>
                  <a:schemeClr val="tx1"/>
                </a:solidFill>
                <a:latin typeface="Times New Roman" panose="02020603050405020304" pitchFamily="18" charset="0"/>
                <a:cs typeface="Times New Roman" panose="02020603050405020304" pitchFamily="18" charset="0"/>
              </a:rPr>
              <a:t>T</a:t>
            </a:r>
            <a:r>
              <a:rPr lang="en-US" sz="1200" dirty="0" smtClean="0">
                <a:solidFill>
                  <a:schemeClr val="tx1"/>
                </a:solidFill>
                <a:latin typeface="Times New Roman" panose="02020603050405020304" pitchFamily="18" charset="0"/>
                <a:cs typeface="Times New Roman" panose="02020603050405020304" pitchFamily="18" charset="0"/>
              </a:rPr>
              <a:t>here is no redemption or resurrection for unholy angels. Defeated Satan will fall from heaven like lightning Lu 10:18. Pictured are bolts of lightning in heaven with a fire ball falling to earth. Satan is a defeated foe and his end is certain.</a:t>
            </a:r>
            <a:endParaRPr lang="en-US" sz="1200" dirty="0">
              <a:solidFill>
                <a:schemeClr val="tx1"/>
              </a:solidFill>
              <a:latin typeface="Times New Roman" panose="02020603050405020304" pitchFamily="18" charset="0"/>
              <a:cs typeface="Times New Roman" panose="02020603050405020304" pitchFamily="18" charset="0"/>
            </a:endParaRPr>
          </a:p>
        </p:txBody>
      </p:sp>
      <p:sp>
        <p:nvSpPr>
          <p:cNvPr id="13" name="Rectangular Callout 12"/>
          <p:cNvSpPr/>
          <p:nvPr/>
        </p:nvSpPr>
        <p:spPr>
          <a:xfrm>
            <a:off x="8835668" y="4711481"/>
            <a:ext cx="3360663" cy="755934"/>
          </a:xfrm>
          <a:prstGeom prst="wedgeRectCallout">
            <a:avLst>
              <a:gd name="adj1" fmla="val -100136"/>
              <a:gd name="adj2" fmla="val -115402"/>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sz="1200" dirty="0" smtClean="0">
                <a:solidFill>
                  <a:schemeClr val="tx1"/>
                </a:solidFill>
                <a:latin typeface="Times New Roman" panose="02020603050405020304" pitchFamily="18" charset="0"/>
                <a:cs typeface="Times New Roman" panose="02020603050405020304" pitchFamily="18" charset="0"/>
              </a:rPr>
              <a:t>10. The Son’s humanity enabled him to gain victory over death. He was the first to rise from the grave</a:t>
            </a:r>
            <a:r>
              <a:rPr lang="en-US" sz="1200" dirty="0">
                <a:solidFill>
                  <a:schemeClr val="tx1"/>
                </a:solidFill>
                <a:latin typeface="Times New Roman" panose="02020603050405020304" pitchFamily="18" charset="0"/>
                <a:cs typeface="Times New Roman" panose="02020603050405020304" pitchFamily="18" charset="0"/>
              </a:rPr>
              <a:t>. </a:t>
            </a:r>
            <a:r>
              <a:rPr lang="en-US" sz="1200" dirty="0" smtClean="0">
                <a:solidFill>
                  <a:schemeClr val="tx1"/>
                </a:solidFill>
                <a:latin typeface="Times New Roman" panose="02020603050405020304" pitchFamily="18" charset="0"/>
                <a:cs typeface="Times New Roman" panose="02020603050405020304" pitchFamily="18" charset="0"/>
              </a:rPr>
              <a:t>Pictured below are graves opening, the dead rising, the </a:t>
            </a:r>
            <a:r>
              <a:rPr lang="en-US" sz="1200" dirty="0">
                <a:solidFill>
                  <a:schemeClr val="tx1"/>
                </a:solidFill>
                <a:latin typeface="Times New Roman" panose="02020603050405020304" pitchFamily="18" charset="0"/>
                <a:cs typeface="Times New Roman" panose="02020603050405020304" pitchFamily="18" charset="0"/>
              </a:rPr>
              <a:t>bodily resurrection of the redeemed. </a:t>
            </a:r>
          </a:p>
        </p:txBody>
      </p:sp>
      <p:sp>
        <p:nvSpPr>
          <p:cNvPr id="14" name="Rectangular Callout 13"/>
          <p:cNvSpPr/>
          <p:nvPr/>
        </p:nvSpPr>
        <p:spPr>
          <a:xfrm>
            <a:off x="9038602" y="0"/>
            <a:ext cx="3153398" cy="1379725"/>
          </a:xfrm>
          <a:prstGeom prst="wedgeRectCallout">
            <a:avLst>
              <a:gd name="adj1" fmla="val -109550"/>
              <a:gd name="adj2" fmla="val 120531"/>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sz="1200" dirty="0" smtClean="0">
                <a:solidFill>
                  <a:schemeClr val="tx1"/>
                </a:solidFill>
                <a:latin typeface="Times New Roman" panose="02020603050405020304" pitchFamily="18" charset="0"/>
                <a:cs typeface="Times New Roman" panose="02020603050405020304" pitchFamily="18" charset="0"/>
              </a:rPr>
              <a:t>13. In contrast, angels do not know the suffering of humanity. They can only stoop to observe and seek to learn more of God’s grace, 1 Pet 1:12. Pictured is an angel with folded wings, majestic in beauty, but finite, limited, struggling to understand more of God’s grace. </a:t>
            </a:r>
            <a:endParaRPr lang="en-US" sz="1200" dirty="0">
              <a:solidFill>
                <a:schemeClr val="tx1"/>
              </a:solidFill>
              <a:latin typeface="Times New Roman" panose="02020603050405020304" pitchFamily="18" charset="0"/>
              <a:cs typeface="Times New Roman" panose="02020603050405020304" pitchFamily="18" charset="0"/>
            </a:endParaRPr>
          </a:p>
        </p:txBody>
      </p:sp>
      <p:sp>
        <p:nvSpPr>
          <p:cNvPr id="15" name="Rectangular Callout 14"/>
          <p:cNvSpPr/>
          <p:nvPr/>
        </p:nvSpPr>
        <p:spPr>
          <a:xfrm>
            <a:off x="8830657" y="5499600"/>
            <a:ext cx="3361343" cy="1351961"/>
          </a:xfrm>
          <a:prstGeom prst="wedgeRectCallout">
            <a:avLst>
              <a:gd name="adj1" fmla="val -115163"/>
              <a:gd name="adj2" fmla="val -187688"/>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sz="1200" dirty="0" smtClean="0">
                <a:solidFill>
                  <a:schemeClr val="tx1"/>
                </a:solidFill>
                <a:latin typeface="Times New Roman" panose="02020603050405020304" pitchFamily="18" charset="0"/>
                <a:cs typeface="Times New Roman" panose="02020603050405020304" pitchFamily="18" charset="0"/>
              </a:rPr>
              <a:t>9. Heb 2:14-16; Ps 110:7</a:t>
            </a:r>
            <a:r>
              <a:rPr lang="en-US" sz="1200" dirty="0">
                <a:solidFill>
                  <a:schemeClr val="tx1"/>
                </a:solidFill>
                <a:latin typeface="Times New Roman" panose="02020603050405020304" pitchFamily="18" charset="0"/>
                <a:cs typeface="Times New Roman" panose="02020603050405020304" pitchFamily="18" charset="0"/>
              </a:rPr>
              <a:t>.</a:t>
            </a:r>
            <a:r>
              <a:rPr lang="en-US" sz="1200" dirty="0" smtClean="0">
                <a:solidFill>
                  <a:schemeClr val="tx1"/>
                </a:solidFill>
                <a:latin typeface="Times New Roman" panose="02020603050405020304" pitchFamily="18" charset="0"/>
                <a:cs typeface="Times New Roman" panose="02020603050405020304" pitchFamily="18" charset="0"/>
              </a:rPr>
              <a:t> Jesus’ </a:t>
            </a:r>
            <a:r>
              <a:rPr lang="en-US" sz="1200" dirty="0">
                <a:solidFill>
                  <a:schemeClr val="tx1"/>
                </a:solidFill>
                <a:latin typeface="Times New Roman" panose="02020603050405020304" pitchFamily="18" charset="0"/>
                <a:cs typeface="Times New Roman" panose="02020603050405020304" pitchFamily="18" charset="0"/>
              </a:rPr>
              <a:t>humanity enable </a:t>
            </a:r>
            <a:r>
              <a:rPr lang="en-US" sz="1200" dirty="0" smtClean="0">
                <a:solidFill>
                  <a:schemeClr val="tx1"/>
                </a:solidFill>
                <a:latin typeface="Times New Roman" panose="02020603050405020304" pitchFamily="18" charset="0"/>
                <a:cs typeface="Times New Roman" panose="02020603050405020304" pitchFamily="18" charset="0"/>
              </a:rPr>
              <a:t>him </a:t>
            </a:r>
            <a:r>
              <a:rPr lang="en-US" sz="1200" dirty="0">
                <a:solidFill>
                  <a:schemeClr val="tx1"/>
                </a:solidFill>
                <a:latin typeface="Times New Roman" panose="02020603050405020304" pitchFamily="18" charset="0"/>
                <a:cs typeface="Times New Roman" panose="02020603050405020304" pitchFamily="18" charset="0"/>
              </a:rPr>
              <a:t>to </a:t>
            </a:r>
            <a:r>
              <a:rPr lang="en-US" sz="1200" dirty="0" smtClean="0">
                <a:solidFill>
                  <a:schemeClr val="tx1"/>
                </a:solidFill>
                <a:latin typeface="Times New Roman" panose="02020603050405020304" pitchFamily="18" charset="0"/>
                <a:cs typeface="Times New Roman" panose="02020603050405020304" pitchFamily="18" charset="0"/>
              </a:rPr>
              <a:t>free us from death, disarm Satan </a:t>
            </a:r>
            <a:r>
              <a:rPr lang="en-US" sz="1200" dirty="0">
                <a:solidFill>
                  <a:schemeClr val="tx1"/>
                </a:solidFill>
                <a:latin typeface="Times New Roman" panose="02020603050405020304" pitchFamily="18" charset="0"/>
                <a:cs typeface="Times New Roman" panose="02020603050405020304" pitchFamily="18" charset="0"/>
              </a:rPr>
              <a:t>and strip him of his </a:t>
            </a:r>
            <a:r>
              <a:rPr lang="en-US" sz="1200" dirty="0" smtClean="0">
                <a:solidFill>
                  <a:schemeClr val="tx1"/>
                </a:solidFill>
                <a:latin typeface="Times New Roman" panose="02020603050405020304" pitchFamily="18" charset="0"/>
                <a:cs typeface="Times New Roman" panose="02020603050405020304" pitchFamily="18" charset="0"/>
              </a:rPr>
              <a:t>power. Pictured above is water coming out of the rock. Jesus is drinking from the stream along the way, a scene which speaks of victory so His sword is sheathed. Satan appears left behind</a:t>
            </a:r>
            <a:r>
              <a:rPr lang="en-US" sz="1200" dirty="0">
                <a:solidFill>
                  <a:schemeClr val="tx1"/>
                </a:solidFill>
                <a:latin typeface="Times New Roman" panose="02020603050405020304" pitchFamily="18" charset="0"/>
                <a:cs typeface="Times New Roman" panose="02020603050405020304" pitchFamily="18" charset="0"/>
              </a:rPr>
              <a:t>, defeated, wings </a:t>
            </a:r>
            <a:r>
              <a:rPr lang="en-US" sz="1200" dirty="0" smtClean="0">
                <a:solidFill>
                  <a:schemeClr val="tx1"/>
                </a:solidFill>
                <a:latin typeface="Times New Roman" panose="02020603050405020304" pitchFamily="18" charset="0"/>
                <a:cs typeface="Times New Roman" panose="02020603050405020304" pitchFamily="18" charset="0"/>
              </a:rPr>
              <a:t>folded, no darts in his arsenal.</a:t>
            </a:r>
            <a:endParaRPr lang="en-US" sz="1200" dirty="0">
              <a:solidFill>
                <a:schemeClr val="tx1"/>
              </a:solidFill>
              <a:latin typeface="Times New Roman" panose="02020603050405020304" pitchFamily="18" charset="0"/>
              <a:cs typeface="Times New Roman" panose="02020603050405020304" pitchFamily="18" charset="0"/>
            </a:endParaRPr>
          </a:p>
        </p:txBody>
      </p:sp>
      <p:sp>
        <p:nvSpPr>
          <p:cNvPr id="18" name="Rectangular Callout 17"/>
          <p:cNvSpPr/>
          <p:nvPr/>
        </p:nvSpPr>
        <p:spPr>
          <a:xfrm>
            <a:off x="2324637" y="5033270"/>
            <a:ext cx="3881853" cy="1824730"/>
          </a:xfrm>
          <a:prstGeom prst="wedgeRectCallout">
            <a:avLst>
              <a:gd name="adj1" fmla="val 34808"/>
              <a:gd name="adj2" fmla="val -89173"/>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sz="1200" dirty="0" smtClean="0">
                <a:solidFill>
                  <a:schemeClr val="tx1"/>
                </a:solidFill>
                <a:latin typeface="Times New Roman" panose="02020603050405020304" pitchFamily="18" charset="0"/>
                <a:cs typeface="Times New Roman" panose="02020603050405020304" pitchFamily="18" charset="0"/>
              </a:rPr>
              <a:t>7. His humanity is expressed in </a:t>
            </a:r>
            <a:r>
              <a:rPr lang="en-US" sz="1200" dirty="0">
                <a:solidFill>
                  <a:schemeClr val="tx1"/>
                </a:solidFill>
                <a:latin typeface="Times New Roman" panose="02020603050405020304" pitchFamily="18" charset="0"/>
                <a:cs typeface="Times New Roman" panose="02020603050405020304" pitchFamily="18" charset="0"/>
              </a:rPr>
              <a:t>H</a:t>
            </a:r>
            <a:r>
              <a:rPr lang="en-US" sz="1200" dirty="0" smtClean="0">
                <a:solidFill>
                  <a:schemeClr val="tx1"/>
                </a:solidFill>
                <a:latin typeface="Times New Roman" panose="02020603050405020304" pitchFamily="18" charset="0"/>
                <a:cs typeface="Times New Roman" panose="02020603050405020304" pitchFamily="18" charset="0"/>
              </a:rPr>
              <a:t>is miraculous virgin birth. On the left is a manger scene, Mary, Joseph, and baby Jesus. By His death he prepared men for glory. In the middle is His crucifixion. Because of sin the law put us in debt to God Col 2:14. This debt Christ cancelled when he nailed it to His cross. </a:t>
            </a:r>
            <a:r>
              <a:rPr lang="en-US" sz="1200" dirty="0">
                <a:solidFill>
                  <a:schemeClr val="tx1"/>
                </a:solidFill>
                <a:latin typeface="Times New Roman" panose="02020603050405020304" pitchFamily="18" charset="0"/>
                <a:cs typeface="Times New Roman" panose="02020603050405020304" pitchFamily="18" charset="0"/>
              </a:rPr>
              <a:t>By his sacrifice he makes many sons holy Ps 22:22.</a:t>
            </a:r>
            <a:r>
              <a:rPr lang="en-US" sz="1200" dirty="0" smtClean="0">
                <a:solidFill>
                  <a:schemeClr val="tx1"/>
                </a:solidFill>
                <a:latin typeface="Times New Roman" panose="02020603050405020304" pitchFamily="18" charset="0"/>
                <a:cs typeface="Times New Roman" panose="02020603050405020304" pitchFamily="18" charset="0"/>
              </a:rPr>
              <a:t>  Behind is a green tree and a dry tree Lu </a:t>
            </a:r>
            <a:r>
              <a:rPr lang="en-US" sz="1200" dirty="0">
                <a:solidFill>
                  <a:schemeClr val="tx1"/>
                </a:solidFill>
                <a:latin typeface="Times New Roman" panose="02020603050405020304" pitchFamily="18" charset="0"/>
                <a:cs typeface="Times New Roman" panose="02020603050405020304" pitchFamily="18" charset="0"/>
              </a:rPr>
              <a:t>23:31. He is the door by which </a:t>
            </a:r>
            <a:r>
              <a:rPr lang="en-US" sz="1200" dirty="0" smtClean="0">
                <a:solidFill>
                  <a:schemeClr val="tx1"/>
                </a:solidFill>
                <a:latin typeface="Times New Roman" panose="02020603050405020304" pitchFamily="18" charset="0"/>
                <a:cs typeface="Times New Roman" panose="02020603050405020304" pitchFamily="18" charset="0"/>
              </a:rPr>
              <a:t>sinners </a:t>
            </a:r>
            <a:r>
              <a:rPr lang="en-US" sz="1200" dirty="0">
                <a:solidFill>
                  <a:schemeClr val="tx1"/>
                </a:solidFill>
                <a:latin typeface="Times New Roman" panose="02020603050405020304" pitchFamily="18" charset="0"/>
                <a:cs typeface="Times New Roman" panose="02020603050405020304" pitchFamily="18" charset="0"/>
              </a:rPr>
              <a:t>enter into heaven</a:t>
            </a:r>
            <a:r>
              <a:rPr lang="en-US" sz="1200" dirty="0" smtClean="0">
                <a:solidFill>
                  <a:schemeClr val="tx1"/>
                </a:solidFill>
                <a:latin typeface="Times New Roman" panose="02020603050405020304" pitchFamily="18" charset="0"/>
                <a:cs typeface="Times New Roman" panose="02020603050405020304" pitchFamily="18" charset="0"/>
              </a:rPr>
              <a:t>. O the sorrow for those who reject the door to heaven</a:t>
            </a:r>
            <a:r>
              <a:rPr lang="en-US" sz="1200" dirty="0">
                <a:solidFill>
                  <a:schemeClr val="tx1"/>
                </a:solidFill>
                <a:latin typeface="Times New Roman" panose="02020603050405020304" pitchFamily="18" charset="0"/>
                <a:cs typeface="Times New Roman" panose="02020603050405020304" pitchFamily="18" charset="0"/>
              </a:rPr>
              <a:t>. </a:t>
            </a:r>
            <a:r>
              <a:rPr lang="en-US" sz="1200" dirty="0" smtClean="0">
                <a:solidFill>
                  <a:schemeClr val="tx1"/>
                </a:solidFill>
                <a:latin typeface="Times New Roman" panose="02020603050405020304" pitchFamily="18" charset="0"/>
                <a:cs typeface="Times New Roman" panose="02020603050405020304" pitchFamily="18" charset="0"/>
              </a:rPr>
              <a:t>Like a dry tree left behind, they are fit only for the fire Lu 23:31.</a:t>
            </a:r>
          </a:p>
        </p:txBody>
      </p:sp>
      <p:sp>
        <p:nvSpPr>
          <p:cNvPr id="19" name="Rectangular Callout 18"/>
          <p:cNvSpPr/>
          <p:nvPr/>
        </p:nvSpPr>
        <p:spPr>
          <a:xfrm>
            <a:off x="13768" y="5033270"/>
            <a:ext cx="2162762" cy="1824730"/>
          </a:xfrm>
          <a:prstGeom prst="wedgeRectCallout">
            <a:avLst>
              <a:gd name="adj1" fmla="val 200678"/>
              <a:gd name="adj2" fmla="val -128022"/>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sz="1200" dirty="0">
                <a:solidFill>
                  <a:schemeClr val="tx1"/>
                </a:solidFill>
                <a:latin typeface="Times New Roman" panose="02020603050405020304" pitchFamily="18" charset="0"/>
                <a:cs typeface="Times New Roman" panose="02020603050405020304" pitchFamily="18" charset="0"/>
              </a:rPr>
              <a:t>5</a:t>
            </a:r>
            <a:r>
              <a:rPr lang="en-US" sz="1200" dirty="0" smtClean="0">
                <a:solidFill>
                  <a:schemeClr val="tx1"/>
                </a:solidFill>
                <a:latin typeface="Times New Roman" panose="02020603050405020304" pitchFamily="18" charset="0"/>
                <a:cs typeface="Times New Roman" panose="02020603050405020304" pitchFamily="18" charset="0"/>
              </a:rPr>
              <a:t>. Heb 2:10-15 citing Ps 22:22, 25; 18:2; Isa 8:18. His humanity enabled him to bring many sons to glory. He is the only door to the Father in heaven. He is pictured as the captain, staff in hand, leading the way for others to follow.  Through the clouds is pictured an opened access to the Father in heaven.</a:t>
            </a:r>
            <a:endParaRPr lang="en-US" sz="1200" dirty="0">
              <a:solidFill>
                <a:schemeClr val="tx1"/>
              </a:solidFill>
              <a:latin typeface="Times New Roman" panose="02020603050405020304" pitchFamily="18" charset="0"/>
              <a:cs typeface="Times New Roman" panose="02020603050405020304" pitchFamily="18" charset="0"/>
            </a:endParaRPr>
          </a:p>
        </p:txBody>
      </p:sp>
      <p:sp>
        <p:nvSpPr>
          <p:cNvPr id="16" name="Rectangular Callout 15"/>
          <p:cNvSpPr/>
          <p:nvPr/>
        </p:nvSpPr>
        <p:spPr>
          <a:xfrm>
            <a:off x="6320790" y="5038282"/>
            <a:ext cx="2451323" cy="1819718"/>
          </a:xfrm>
          <a:prstGeom prst="wedgeRectCallout">
            <a:avLst>
              <a:gd name="adj1" fmla="val -71691"/>
              <a:gd name="adj2" fmla="val -180214"/>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sz="1200" dirty="0">
                <a:solidFill>
                  <a:schemeClr val="tx1"/>
                </a:solidFill>
                <a:latin typeface="Times New Roman" panose="02020603050405020304" pitchFamily="18" charset="0"/>
                <a:cs typeface="Times New Roman" panose="02020603050405020304" pitchFamily="18" charset="0"/>
              </a:rPr>
              <a:t>8. In contrast </a:t>
            </a:r>
            <a:r>
              <a:rPr lang="en-US" sz="1200" dirty="0" smtClean="0">
                <a:solidFill>
                  <a:schemeClr val="tx1"/>
                </a:solidFill>
                <a:latin typeface="Times New Roman" panose="02020603050405020304" pitchFamily="18" charset="0"/>
                <a:cs typeface="Times New Roman" panose="02020603050405020304" pitchFamily="18" charset="0"/>
              </a:rPr>
              <a:t>angels </a:t>
            </a:r>
            <a:r>
              <a:rPr lang="en-US" sz="1200" dirty="0">
                <a:solidFill>
                  <a:schemeClr val="tx1"/>
                </a:solidFill>
                <a:latin typeface="Times New Roman" panose="02020603050405020304" pitchFamily="18" charset="0"/>
                <a:cs typeface="Times New Roman" panose="02020603050405020304" pitchFamily="18" charset="0"/>
              </a:rPr>
              <a:t>can’t die to save lost sinners</a:t>
            </a:r>
            <a:r>
              <a:rPr lang="en-US" sz="1200" dirty="0" smtClean="0">
                <a:solidFill>
                  <a:schemeClr val="tx1"/>
                </a:solidFill>
                <a:latin typeface="Times New Roman" panose="02020603050405020304" pitchFamily="18" charset="0"/>
                <a:cs typeface="Times New Roman" panose="02020603050405020304" pitchFamily="18" charset="0"/>
              </a:rPr>
              <a:t>. They can’t lead the way to heaven. They </a:t>
            </a:r>
            <a:r>
              <a:rPr lang="en-US" sz="1200" dirty="0">
                <a:solidFill>
                  <a:schemeClr val="tx1"/>
                </a:solidFill>
                <a:latin typeface="Times New Roman" panose="02020603050405020304" pitchFamily="18" charset="0"/>
                <a:cs typeface="Times New Roman" panose="02020603050405020304" pitchFamily="18" charset="0"/>
              </a:rPr>
              <a:t>can’t even budge open the door. </a:t>
            </a:r>
            <a:r>
              <a:rPr lang="en-US" sz="1200" dirty="0" smtClean="0">
                <a:solidFill>
                  <a:schemeClr val="tx1"/>
                </a:solidFill>
                <a:latin typeface="Times New Roman" panose="02020603050405020304" pitchFamily="18" charset="0"/>
                <a:cs typeface="Times New Roman" panose="02020603050405020304" pitchFamily="18" charset="0"/>
              </a:rPr>
              <a:t>Pictured is an angel struggling to open the closed door. The Son in his humanity is superior to the angels.</a:t>
            </a:r>
            <a:endParaRPr lang="en-US" sz="1200" dirty="0">
              <a:solidFill>
                <a:schemeClr val="tx1"/>
              </a:solidFill>
              <a:latin typeface="Times New Roman" panose="02020603050405020304" pitchFamily="18" charset="0"/>
              <a:cs typeface="Times New Roman" panose="02020603050405020304" pitchFamily="18" charset="0"/>
            </a:endParaRPr>
          </a:p>
        </p:txBody>
      </p:sp>
      <p:sp>
        <p:nvSpPr>
          <p:cNvPr id="17" name="Rectangular Callout 16"/>
          <p:cNvSpPr/>
          <p:nvPr/>
        </p:nvSpPr>
        <p:spPr>
          <a:xfrm>
            <a:off x="-1" y="1508419"/>
            <a:ext cx="3443956" cy="1095822"/>
          </a:xfrm>
          <a:prstGeom prst="wedgeRectCallout">
            <a:avLst>
              <a:gd name="adj1" fmla="val 83934"/>
              <a:gd name="adj2" fmla="val 7705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sz="1200" dirty="0">
                <a:solidFill>
                  <a:schemeClr val="tx1"/>
                </a:solidFill>
                <a:latin typeface="Times New Roman" panose="02020603050405020304" pitchFamily="18" charset="0"/>
                <a:cs typeface="Times New Roman" panose="02020603050405020304" pitchFamily="18" charset="0"/>
              </a:rPr>
              <a:t>2</a:t>
            </a:r>
            <a:r>
              <a:rPr lang="en-US" sz="1200" dirty="0" smtClean="0">
                <a:solidFill>
                  <a:schemeClr val="tx1"/>
                </a:solidFill>
                <a:latin typeface="Times New Roman" panose="02020603050405020304" pitchFamily="18" charset="0"/>
                <a:cs typeface="Times New Roman" panose="02020603050405020304" pitchFamily="18" charset="0"/>
              </a:rPr>
              <a:t>. </a:t>
            </a:r>
            <a:r>
              <a:rPr lang="en-US" sz="1200" dirty="0">
                <a:solidFill>
                  <a:schemeClr val="tx1"/>
                </a:solidFill>
                <a:latin typeface="Times New Roman" panose="02020603050405020304" pitchFamily="18" charset="0"/>
                <a:cs typeface="Times New Roman" panose="02020603050405020304" pitchFamily="18" charset="0"/>
              </a:rPr>
              <a:t>Heb </a:t>
            </a:r>
            <a:r>
              <a:rPr lang="en-US" sz="1200" dirty="0" smtClean="0">
                <a:solidFill>
                  <a:schemeClr val="tx1"/>
                </a:solidFill>
                <a:latin typeface="Times New Roman" panose="02020603050405020304" pitchFamily="18" charset="0"/>
                <a:cs typeface="Times New Roman" panose="02020603050405020304" pitchFamily="18" charset="0"/>
              </a:rPr>
              <a:t>2:5-8 citing Ps 8:4-6. His humanity enabled him to regain dominion over creation. Adam and Eve’s sin brought decay and death to man and all </a:t>
            </a:r>
            <a:r>
              <a:rPr lang="en-US" sz="1200" dirty="0">
                <a:solidFill>
                  <a:schemeClr val="tx1"/>
                </a:solidFill>
                <a:latin typeface="Times New Roman" panose="02020603050405020304" pitchFamily="18" charset="0"/>
                <a:cs typeface="Times New Roman" panose="02020603050405020304" pitchFamily="18" charset="0"/>
              </a:rPr>
              <a:t>creation. </a:t>
            </a:r>
            <a:r>
              <a:rPr lang="en-US" sz="1200" dirty="0" smtClean="0">
                <a:solidFill>
                  <a:schemeClr val="tx1"/>
                </a:solidFill>
                <a:latin typeface="Times New Roman" panose="02020603050405020304" pitchFamily="18" charset="0"/>
                <a:cs typeface="Times New Roman" panose="02020603050405020304" pitchFamily="18" charset="0"/>
              </a:rPr>
              <a:t>In the top left is God’s hand pointing the way out of the Garden. Now Adam and Eve, heads bent low, must toil in sweat, sorrow</a:t>
            </a:r>
            <a:r>
              <a:rPr lang="en-US" sz="1200" dirty="0">
                <a:solidFill>
                  <a:schemeClr val="tx1"/>
                </a:solidFill>
                <a:latin typeface="Times New Roman" panose="02020603050405020304" pitchFamily="18" charset="0"/>
                <a:cs typeface="Times New Roman" panose="02020603050405020304" pitchFamily="18" charset="0"/>
              </a:rPr>
              <a:t> </a:t>
            </a:r>
            <a:r>
              <a:rPr lang="en-US" sz="1200" dirty="0" smtClean="0">
                <a:solidFill>
                  <a:schemeClr val="tx1"/>
                </a:solidFill>
                <a:latin typeface="Times New Roman" panose="02020603050405020304" pitchFamily="18" charset="0"/>
                <a:cs typeface="Times New Roman" panose="02020603050405020304" pitchFamily="18" charset="0"/>
              </a:rPr>
              <a:t>and suffering.</a:t>
            </a:r>
            <a:endParaRPr lang="en-US" sz="12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3860765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3479497" y="1682803"/>
            <a:ext cx="5399174" cy="3386160"/>
          </a:xfrm>
          <a:prstGeom prst="rect">
            <a:avLst/>
          </a:prstGeom>
          <a:noFill/>
          <a:extLst>
            <a:ext uri="{909E8E84-426E-40DD-AFC4-6F175D3DCCD1}">
              <a14:hiddenFill xmlns:a14="http://schemas.microsoft.com/office/drawing/2010/main">
                <a:solidFill>
                  <a:srgbClr val="FFFFFF"/>
                </a:solidFill>
              </a14:hiddenFill>
            </a:ext>
          </a:extLst>
        </p:spPr>
      </p:pic>
      <p:sp>
        <p:nvSpPr>
          <p:cNvPr id="27" name="Rectangular Callout 26"/>
          <p:cNvSpPr/>
          <p:nvPr/>
        </p:nvSpPr>
        <p:spPr>
          <a:xfrm>
            <a:off x="-17788" y="0"/>
            <a:ext cx="3396341" cy="4564317"/>
          </a:xfrm>
          <a:prstGeom prst="wedgeRectCallout">
            <a:avLst>
              <a:gd name="adj1" fmla="val 137111"/>
              <a:gd name="adj2" fmla="val 5145"/>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tabLst>
                <a:tab pos="120650" algn="l"/>
                <a:tab pos="174625" algn="l"/>
                <a:tab pos="227013" algn="l"/>
                <a:tab pos="1538288" algn="l"/>
                <a:tab pos="2292350" algn="l"/>
              </a:tabLst>
            </a:pPr>
            <a:r>
              <a:rPr lang="en-US" sz="1200" dirty="0" smtClean="0">
                <a:solidFill>
                  <a:schemeClr val="tx1"/>
                </a:solidFill>
                <a:latin typeface="Times New Roman" panose="02020603050405020304" pitchFamily="18" charset="0"/>
                <a:cs typeface="Times New Roman" panose="02020603050405020304" pitchFamily="18" charset="0"/>
              </a:rPr>
              <a:t>1. Based on Heb 3:1-6. Why is the picture divided between Moses and Christ? And why does the eye run off the page beneath Moses or lead up to God? Because the author has just told us that sin breaks normal relations with God and the law is unable to restore </a:t>
            </a:r>
            <a:r>
              <a:rPr lang="en-US" sz="1200" dirty="0">
                <a:solidFill>
                  <a:schemeClr val="tx1"/>
                </a:solidFill>
                <a:latin typeface="Times New Roman" panose="02020603050405020304" pitchFamily="18" charset="0"/>
                <a:cs typeface="Times New Roman" panose="02020603050405020304" pitchFamily="18" charset="0"/>
              </a:rPr>
              <a:t>sinners Heb 2:17-18</a:t>
            </a:r>
            <a:r>
              <a:rPr lang="en-US" sz="1200" dirty="0" smtClean="0">
                <a:solidFill>
                  <a:schemeClr val="tx1"/>
                </a:solidFill>
                <a:latin typeface="Times New Roman" panose="02020603050405020304" pitchFamily="18" charset="0"/>
                <a:cs typeface="Times New Roman" panose="02020603050405020304" pitchFamily="18" charset="0"/>
              </a:rPr>
              <a:t>. Jesus our high priest removed sin by expiation, restored the relationship and comes to our aid when tempted. Moses is seen pitching the Ten Commandments right at the bitten people but the law bounces back, shattered. </a:t>
            </a:r>
            <a:r>
              <a:rPr lang="en-US" sz="1200" dirty="0">
                <a:solidFill>
                  <a:schemeClr val="tx1"/>
                </a:solidFill>
                <a:latin typeface="Times New Roman" panose="02020603050405020304" pitchFamily="18" charset="0"/>
                <a:cs typeface="Times New Roman" panose="02020603050405020304" pitchFamily="18" charset="0"/>
              </a:rPr>
              <a:t>T</a:t>
            </a:r>
            <a:r>
              <a:rPr lang="en-US" sz="1200" dirty="0" smtClean="0">
                <a:solidFill>
                  <a:schemeClr val="tx1"/>
                </a:solidFill>
                <a:latin typeface="Times New Roman" panose="02020603050405020304" pitchFamily="18" charset="0"/>
                <a:cs typeface="Times New Roman" panose="02020603050405020304" pitchFamily="18" charset="0"/>
              </a:rPr>
              <a:t>he law was rendered powerless to help them. The </a:t>
            </a:r>
            <a:r>
              <a:rPr lang="en-US" sz="1200" dirty="0">
                <a:solidFill>
                  <a:schemeClr val="tx1"/>
                </a:solidFill>
                <a:latin typeface="Times New Roman" panose="02020603050405020304" pitchFamily="18" charset="0"/>
                <a:cs typeface="Times New Roman" panose="02020603050405020304" pitchFamily="18" charset="0"/>
              </a:rPr>
              <a:t>door of the tabernacle kept the needy out</a:t>
            </a:r>
            <a:r>
              <a:rPr lang="en-US" sz="1200" dirty="0" smtClean="0">
                <a:solidFill>
                  <a:schemeClr val="tx1"/>
                </a:solidFill>
                <a:latin typeface="Times New Roman" panose="02020603050405020304" pitchFamily="18" charset="0"/>
                <a:cs typeface="Times New Roman" panose="02020603050405020304" pitchFamily="18" charset="0"/>
              </a:rPr>
              <a:t>. What the law could not do God did in providing the remedy for sin by having Moses lift up the serpent outside the camp. Here it was assessable for all to see</a:t>
            </a:r>
            <a:r>
              <a:rPr lang="en-US" sz="1200" dirty="0">
                <a:solidFill>
                  <a:schemeClr val="tx1"/>
                </a:solidFill>
                <a:latin typeface="Times New Roman" panose="02020603050405020304" pitchFamily="18" charset="0"/>
                <a:cs typeface="Times New Roman" panose="02020603050405020304" pitchFamily="18" charset="0"/>
              </a:rPr>
              <a:t>. </a:t>
            </a:r>
            <a:r>
              <a:rPr lang="en-US" sz="1200" u="sng" dirty="0">
                <a:solidFill>
                  <a:schemeClr val="tx1"/>
                </a:solidFill>
                <a:latin typeface="Times New Roman" panose="02020603050405020304" pitchFamily="18" charset="0"/>
                <a:cs typeface="Times New Roman" panose="02020603050405020304" pitchFamily="18" charset="0"/>
              </a:rPr>
              <a:t>Top right</a:t>
            </a:r>
            <a:r>
              <a:rPr lang="en-US" sz="1200" dirty="0">
                <a:solidFill>
                  <a:schemeClr val="tx1"/>
                </a:solidFill>
                <a:latin typeface="Times New Roman" panose="02020603050405020304" pitchFamily="18" charset="0"/>
                <a:cs typeface="Times New Roman" panose="02020603050405020304" pitchFamily="18" charset="0"/>
              </a:rPr>
              <a:t>: </a:t>
            </a:r>
            <a:r>
              <a:rPr lang="en-US" sz="1200" dirty="0" smtClean="0">
                <a:solidFill>
                  <a:schemeClr val="tx1"/>
                </a:solidFill>
                <a:latin typeface="Times New Roman" panose="02020603050405020304" pitchFamily="18" charset="0"/>
                <a:cs typeface="Times New Roman" panose="02020603050405020304" pitchFamily="18" charset="0"/>
              </a:rPr>
              <a:t>Jesus is likened to the raised serpent </a:t>
            </a:r>
            <a:r>
              <a:rPr lang="en-US" sz="1200" dirty="0" err="1" smtClean="0">
                <a:solidFill>
                  <a:schemeClr val="tx1"/>
                </a:solidFill>
                <a:latin typeface="Times New Roman" panose="02020603050405020304" pitchFamily="18" charset="0"/>
                <a:cs typeface="Times New Roman" panose="02020603050405020304" pitchFamily="18" charset="0"/>
              </a:rPr>
              <a:t>Jn</a:t>
            </a:r>
            <a:r>
              <a:rPr lang="en-US" sz="1200" dirty="0" smtClean="0">
                <a:solidFill>
                  <a:schemeClr val="tx1"/>
                </a:solidFill>
                <a:latin typeface="Times New Roman" panose="02020603050405020304" pitchFamily="18" charset="0"/>
                <a:cs typeface="Times New Roman" panose="02020603050405020304" pitchFamily="18" charset="0"/>
              </a:rPr>
              <a:t> 3:14. Jesus the Apostle is pointing the way to God for all to see. He is the way. Coming to him are the thirsty from all nations. </a:t>
            </a:r>
            <a:r>
              <a:rPr lang="en-US" sz="1200" u="sng" dirty="0" smtClean="0">
                <a:solidFill>
                  <a:schemeClr val="tx1"/>
                </a:solidFill>
                <a:latin typeface="Times New Roman" panose="02020603050405020304" pitchFamily="18" charset="0"/>
                <a:cs typeface="Times New Roman" panose="02020603050405020304" pitchFamily="18" charset="0"/>
              </a:rPr>
              <a:t>Bottom right</a:t>
            </a:r>
            <a:r>
              <a:rPr lang="en-US" sz="1200" dirty="0" smtClean="0">
                <a:solidFill>
                  <a:schemeClr val="tx1"/>
                </a:solidFill>
                <a:latin typeface="Times New Roman" panose="02020603050405020304" pitchFamily="18" charset="0"/>
                <a:cs typeface="Times New Roman" panose="02020603050405020304" pitchFamily="18" charset="0"/>
              </a:rPr>
              <a:t>: Jesus our High Priest is receiving all that thirst. The entrance has no door because Jesus is the door. He lets everybody in who come to him by faith. Both Jesus and Moses were faithful but Jesus is superior because he comes to our aid. Don’t let your evil heart lure you back to Moses and fall away from the living God Heb 3:12. </a:t>
            </a:r>
          </a:p>
        </p:txBody>
      </p:sp>
      <p:sp>
        <p:nvSpPr>
          <p:cNvPr id="28" name="Rectangular Callout 27"/>
          <p:cNvSpPr/>
          <p:nvPr/>
        </p:nvSpPr>
        <p:spPr>
          <a:xfrm>
            <a:off x="0" y="4625788"/>
            <a:ext cx="3396342" cy="2232211"/>
          </a:xfrm>
          <a:prstGeom prst="wedgeRectCallout">
            <a:avLst>
              <a:gd name="adj1" fmla="val 142526"/>
              <a:gd name="adj2" fmla="val -139315"/>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sz="1200" dirty="0">
                <a:solidFill>
                  <a:schemeClr val="tx1"/>
                </a:solidFill>
                <a:latin typeface="Times New Roman" panose="02020603050405020304" pitchFamily="18" charset="0"/>
                <a:cs typeface="Times New Roman" panose="02020603050405020304" pitchFamily="18" charset="0"/>
              </a:rPr>
              <a:t>3</a:t>
            </a:r>
            <a:r>
              <a:rPr lang="en-US" sz="1200" dirty="0" smtClean="0">
                <a:solidFill>
                  <a:schemeClr val="tx1"/>
                </a:solidFill>
                <a:latin typeface="Times New Roman" panose="02020603050405020304" pitchFamily="18" charset="0"/>
                <a:cs typeface="Times New Roman" panose="02020603050405020304" pitchFamily="18" charset="0"/>
              </a:rPr>
              <a:t>. Heb 3:2. Both Jesus and Moses were faithful in God’s house. Jesus was faithful to the One who appointed him. He is the </a:t>
            </a:r>
            <a:r>
              <a:rPr lang="en-US" sz="1200" u="sng" dirty="0" smtClean="0">
                <a:solidFill>
                  <a:schemeClr val="tx1"/>
                </a:solidFill>
                <a:latin typeface="Times New Roman" panose="02020603050405020304" pitchFamily="18" charset="0"/>
                <a:cs typeface="Times New Roman" panose="02020603050405020304" pitchFamily="18" charset="0"/>
              </a:rPr>
              <a:t>Apostle</a:t>
            </a:r>
            <a:r>
              <a:rPr lang="en-US" sz="1200" dirty="0" smtClean="0">
                <a:solidFill>
                  <a:schemeClr val="tx1"/>
                </a:solidFill>
                <a:latin typeface="Times New Roman" panose="02020603050405020304" pitchFamily="18" charset="0"/>
                <a:cs typeface="Times New Roman" panose="02020603050405020304" pitchFamily="18" charset="0"/>
              </a:rPr>
              <a:t> sent forth by God to reveal the Father and point the way to heaven.  And he is the </a:t>
            </a:r>
            <a:r>
              <a:rPr lang="en-US" sz="1200" u="sng" dirty="0" smtClean="0">
                <a:solidFill>
                  <a:schemeClr val="tx1"/>
                </a:solidFill>
                <a:latin typeface="Times New Roman" panose="02020603050405020304" pitchFamily="18" charset="0"/>
                <a:cs typeface="Times New Roman" panose="02020603050405020304" pitchFamily="18" charset="0"/>
              </a:rPr>
              <a:t>High Priest</a:t>
            </a:r>
            <a:r>
              <a:rPr lang="en-US" sz="1200" dirty="0" smtClean="0">
                <a:solidFill>
                  <a:schemeClr val="tx1"/>
                </a:solidFill>
                <a:latin typeface="Times New Roman" panose="02020603050405020304" pitchFamily="18" charset="0"/>
                <a:cs typeface="Times New Roman" panose="02020603050405020304" pitchFamily="18" charset="0"/>
              </a:rPr>
              <a:t> who restores sinners and represents them before God. He is the door into God’s presence. Moses was faithful too. He stayed </a:t>
            </a:r>
            <a:r>
              <a:rPr lang="en-US" sz="1200" dirty="0">
                <a:solidFill>
                  <a:schemeClr val="tx1"/>
                </a:solidFill>
                <a:latin typeface="Times New Roman" panose="02020603050405020304" pitchFamily="18" charset="0"/>
                <a:cs typeface="Times New Roman" panose="02020603050405020304" pitchFamily="18" charset="0"/>
              </a:rPr>
              <a:t>God’s </a:t>
            </a:r>
            <a:r>
              <a:rPr lang="en-US" sz="1200" dirty="0" smtClean="0">
                <a:solidFill>
                  <a:schemeClr val="tx1"/>
                </a:solidFill>
                <a:latin typeface="Times New Roman" panose="02020603050405020304" pitchFamily="18" charset="0"/>
                <a:cs typeface="Times New Roman" panose="02020603050405020304" pitchFamily="18" charset="0"/>
              </a:rPr>
              <a:t>judgment against sinners when he shattered the law. Sin made the law go to pieces, to fail. Moses was faithful in lifting up the serpent. All who looked lived and were saved from certain death. Moses was faithful in doing what God told him. </a:t>
            </a:r>
            <a:endParaRPr lang="en-US" sz="1600" dirty="0">
              <a:solidFill>
                <a:schemeClr val="tx1"/>
              </a:solidFill>
              <a:latin typeface="Times New Roman" panose="02020603050405020304" pitchFamily="18" charset="0"/>
              <a:cs typeface="Times New Roman" panose="02020603050405020304" pitchFamily="18" charset="0"/>
            </a:endParaRPr>
          </a:p>
        </p:txBody>
      </p:sp>
      <p:sp>
        <p:nvSpPr>
          <p:cNvPr id="29" name="Rectangular Callout 28"/>
          <p:cNvSpPr/>
          <p:nvPr/>
        </p:nvSpPr>
        <p:spPr>
          <a:xfrm>
            <a:off x="3449214" y="5155638"/>
            <a:ext cx="4959062" cy="1702362"/>
          </a:xfrm>
          <a:prstGeom prst="wedgeRectCallout">
            <a:avLst>
              <a:gd name="adj1" fmla="val 22060"/>
              <a:gd name="adj2" fmla="val -150233"/>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sz="1200" dirty="0">
                <a:solidFill>
                  <a:schemeClr val="tx1"/>
                </a:solidFill>
                <a:latin typeface="Times New Roman" panose="02020603050405020304" pitchFamily="18" charset="0"/>
                <a:cs typeface="Times New Roman" panose="02020603050405020304" pitchFamily="18" charset="0"/>
              </a:rPr>
              <a:t>4</a:t>
            </a:r>
            <a:r>
              <a:rPr lang="en-US" sz="1200" dirty="0" smtClean="0">
                <a:solidFill>
                  <a:schemeClr val="tx1"/>
                </a:solidFill>
                <a:latin typeface="Times New Roman" panose="02020603050405020304" pitchFamily="18" charset="0"/>
                <a:cs typeface="Times New Roman" panose="02020603050405020304" pitchFamily="18" charset="0"/>
              </a:rPr>
              <a:t>. Heb 3:3-5, Jesus the builder of God’s house was more worthy of glory than Moses the servant. To illustrate top right, a well laid cornerstone makes for a solid construction and a glorious Builder Mt 16:18; 1 Cor 3:11; </a:t>
            </a:r>
            <a:r>
              <a:rPr lang="en-US" sz="1200" dirty="0" err="1" smtClean="0">
                <a:solidFill>
                  <a:schemeClr val="tx1"/>
                </a:solidFill>
                <a:latin typeface="Times New Roman" panose="02020603050405020304" pitchFamily="18" charset="0"/>
                <a:cs typeface="Times New Roman" panose="02020603050405020304" pitchFamily="18" charset="0"/>
              </a:rPr>
              <a:t>Eph</a:t>
            </a:r>
            <a:r>
              <a:rPr lang="en-US" sz="1200" dirty="0" smtClean="0">
                <a:solidFill>
                  <a:schemeClr val="tx1"/>
                </a:solidFill>
                <a:latin typeface="Times New Roman" panose="02020603050405020304" pitchFamily="18" charset="0"/>
                <a:cs typeface="Times New Roman" panose="02020603050405020304" pitchFamily="18" charset="0"/>
              </a:rPr>
              <a:t> 2:20. And bottom right, the capstone in the arch signifies the Builder was able to complete the house and give his people rest Mt 11:28. Jesus has more honor than the house. Moses’ house, the tabernacle, prefigured Jesus and prepared the way for the coming of faith Gal 3. As a testimony the shattered rock and the pole with the serpent point past the tabernacle to Christ. The unbelievers who don’t look descend out of the picture into bondage and death Rom 7.</a:t>
            </a:r>
            <a:endParaRPr lang="en-US" sz="1200" dirty="0">
              <a:solidFill>
                <a:schemeClr val="tx1"/>
              </a:solidFill>
              <a:latin typeface="Times New Roman" panose="02020603050405020304" pitchFamily="18" charset="0"/>
              <a:cs typeface="Times New Roman" panose="02020603050405020304" pitchFamily="18" charset="0"/>
            </a:endParaRPr>
          </a:p>
        </p:txBody>
      </p:sp>
      <p:sp>
        <p:nvSpPr>
          <p:cNvPr id="13" name="Rectangular Callout 12"/>
          <p:cNvSpPr/>
          <p:nvPr/>
        </p:nvSpPr>
        <p:spPr>
          <a:xfrm>
            <a:off x="8949332" y="1698171"/>
            <a:ext cx="3242668" cy="3386160"/>
          </a:xfrm>
          <a:prstGeom prst="wedgeRectCallout">
            <a:avLst>
              <a:gd name="adj1" fmla="val -101599"/>
              <a:gd name="adj2" fmla="val 30462"/>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sz="1200" dirty="0" smtClean="0">
                <a:solidFill>
                  <a:schemeClr val="tx1"/>
                </a:solidFill>
                <a:latin typeface="Times New Roman" panose="02020603050405020304" pitchFamily="18" charset="0"/>
                <a:cs typeface="Times New Roman" panose="02020603050405020304" pitchFamily="18" charset="0"/>
              </a:rPr>
              <a:t>5. Heb 3:6. Christ was faithful as a Son over his house, whose house we are. The author to the Hebrews has much to say about leaving the tabernacle and it’s feasts in the distant past Heb 5:11; 7-10. The tabernacle appears in the picture but set way off on the backside of Christ. The building without a capstone is no longer in the forefront. Though Moses was faithful, he failed to lead then into the promised rest Num 20:12; Dt 12:9; Josh 21:43-45. Failure to enter the promised rest has kept Judaism very busy keeping the feasts but never able to satisfy God’s commands. Christians who keep the feasts today are reverting back to a house without a capstone. They are casting away their boldness in of the shed blood of Christ. Their confidence in the finished work of Christ has washed away. They are disbelieving the Word because of hardness of heart.</a:t>
            </a:r>
          </a:p>
        </p:txBody>
      </p:sp>
      <p:sp>
        <p:nvSpPr>
          <p:cNvPr id="14" name="Rectangular Callout 13"/>
          <p:cNvSpPr/>
          <p:nvPr/>
        </p:nvSpPr>
        <p:spPr>
          <a:xfrm>
            <a:off x="8492359" y="5143763"/>
            <a:ext cx="3691802" cy="1714237"/>
          </a:xfrm>
          <a:prstGeom prst="wedgeRectCallout">
            <a:avLst>
              <a:gd name="adj1" fmla="val -92733"/>
              <a:gd name="adj2" fmla="val -86099"/>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sz="1200" dirty="0">
                <a:solidFill>
                  <a:schemeClr val="tx1"/>
                </a:solidFill>
                <a:latin typeface="Times New Roman" panose="02020603050405020304" pitchFamily="18" charset="0"/>
                <a:cs typeface="Times New Roman" panose="02020603050405020304" pitchFamily="18" charset="0"/>
              </a:rPr>
              <a:t>5</a:t>
            </a:r>
            <a:r>
              <a:rPr lang="en-US" sz="1200" dirty="0" smtClean="0">
                <a:solidFill>
                  <a:schemeClr val="tx1"/>
                </a:solidFill>
                <a:latin typeface="Times New Roman" panose="02020603050405020304" pitchFamily="18" charset="0"/>
                <a:cs typeface="Times New Roman" panose="02020603050405020304" pitchFamily="18" charset="0"/>
              </a:rPr>
              <a:t>. Heb 3:5-6 Now Moses was a voluntary servant in God’s house. Out of faithfulness he carried out God’s instructions. He served as a prophet and on occasion a priest Ps 99:6. But he never was a high priest. Aaron was the high priest. Jesus is the great high priest. Inside the entrance </a:t>
            </a:r>
            <a:r>
              <a:rPr lang="en-US" sz="1200" dirty="0">
                <a:solidFill>
                  <a:schemeClr val="tx1"/>
                </a:solidFill>
                <a:latin typeface="Times New Roman" panose="02020603050405020304" pitchFamily="18" charset="0"/>
                <a:cs typeface="Times New Roman" panose="02020603050405020304" pitchFamily="18" charset="0"/>
              </a:rPr>
              <a:t>is pictured a great multitude </a:t>
            </a:r>
            <a:r>
              <a:rPr lang="en-US" sz="1200" dirty="0" smtClean="0">
                <a:solidFill>
                  <a:schemeClr val="tx1"/>
                </a:solidFill>
                <a:latin typeface="Times New Roman" panose="02020603050405020304" pitchFamily="18" charset="0"/>
                <a:cs typeface="Times New Roman" panose="02020603050405020304" pitchFamily="18" charset="0"/>
              </a:rPr>
              <a:t>of redeemed servant-kings over whom the Son is presiding. They have entered into that perfect future rest Heb 4:9-10.</a:t>
            </a:r>
            <a:endParaRPr lang="en-US" sz="1200" dirty="0">
              <a:solidFill>
                <a:schemeClr val="tx1"/>
              </a:solidFill>
              <a:latin typeface="Times New Roman" panose="02020603050405020304" pitchFamily="18" charset="0"/>
              <a:cs typeface="Times New Roman" panose="02020603050405020304" pitchFamily="18" charset="0"/>
            </a:endParaRPr>
          </a:p>
        </p:txBody>
      </p:sp>
      <p:sp>
        <p:nvSpPr>
          <p:cNvPr id="9" name="Rectangular Callout 8"/>
          <p:cNvSpPr/>
          <p:nvPr/>
        </p:nvSpPr>
        <p:spPr>
          <a:xfrm>
            <a:off x="3449214" y="1"/>
            <a:ext cx="8742785" cy="1638738"/>
          </a:xfrm>
          <a:prstGeom prst="wedgeRectCallout">
            <a:avLst>
              <a:gd name="adj1" fmla="val 5713"/>
              <a:gd name="adj2" fmla="val 6491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sz="1200" dirty="0">
                <a:solidFill>
                  <a:schemeClr val="tx1"/>
                </a:solidFill>
                <a:latin typeface="Times New Roman" panose="02020603050405020304" pitchFamily="18" charset="0"/>
                <a:cs typeface="Times New Roman" panose="02020603050405020304" pitchFamily="18" charset="0"/>
              </a:rPr>
              <a:t>2</a:t>
            </a:r>
            <a:r>
              <a:rPr lang="en-US" sz="1200" dirty="0" smtClean="0">
                <a:solidFill>
                  <a:schemeClr val="tx1"/>
                </a:solidFill>
                <a:latin typeface="Times New Roman" panose="02020603050405020304" pitchFamily="18" charset="0"/>
                <a:cs typeface="Times New Roman" panose="02020603050405020304" pitchFamily="18" charset="0"/>
              </a:rPr>
              <a:t>. Heb 3:1 Partakers of a heavenly calling. Top right: From our perspective the heavenly calling appears far off and distant. But Jesus looms large in our confession. </a:t>
            </a:r>
            <a:r>
              <a:rPr lang="en-US" sz="1200" dirty="0">
                <a:solidFill>
                  <a:schemeClr val="tx1"/>
                </a:solidFill>
                <a:latin typeface="Times New Roman" panose="02020603050405020304" pitchFamily="18" charset="0"/>
                <a:cs typeface="Times New Roman" panose="02020603050405020304" pitchFamily="18" charset="0"/>
              </a:rPr>
              <a:t>Jesus the apostle </a:t>
            </a:r>
            <a:r>
              <a:rPr lang="en-US" sz="1200" dirty="0" smtClean="0">
                <a:solidFill>
                  <a:schemeClr val="tx1"/>
                </a:solidFill>
                <a:latin typeface="Times New Roman" panose="02020603050405020304" pitchFamily="18" charset="0"/>
                <a:cs typeface="Times New Roman" panose="02020603050405020304" pitchFamily="18" charset="0"/>
              </a:rPr>
              <a:t>sent by God the Father is </a:t>
            </a:r>
            <a:r>
              <a:rPr lang="en-US" sz="1200" dirty="0">
                <a:solidFill>
                  <a:schemeClr val="tx1"/>
                </a:solidFill>
                <a:latin typeface="Times New Roman" panose="02020603050405020304" pitchFamily="18" charset="0"/>
                <a:cs typeface="Times New Roman" panose="02020603050405020304" pitchFamily="18" charset="0"/>
              </a:rPr>
              <a:t>pointing the way for holy brothers </a:t>
            </a:r>
            <a:r>
              <a:rPr lang="en-US" sz="1200" dirty="0" smtClean="0">
                <a:solidFill>
                  <a:schemeClr val="tx1"/>
                </a:solidFill>
                <a:latin typeface="Times New Roman" panose="02020603050405020304" pitchFamily="18" charset="0"/>
                <a:cs typeface="Times New Roman" panose="02020603050405020304" pitchFamily="18" charset="0"/>
              </a:rPr>
              <a:t>to participate in the future joy and dominion in his kingdom. God made provision for the nations to be blessed Gen 12:1-3; 22:17. </a:t>
            </a:r>
            <a:r>
              <a:rPr lang="en-US" sz="1200" dirty="0">
                <a:solidFill>
                  <a:schemeClr val="tx1"/>
                </a:solidFill>
                <a:latin typeface="Times New Roman" panose="02020603050405020304" pitchFamily="18" charset="0"/>
                <a:cs typeface="Times New Roman" panose="02020603050405020304" pitchFamily="18" charset="0"/>
              </a:rPr>
              <a:t>They are coming from all over the </a:t>
            </a:r>
            <a:r>
              <a:rPr lang="en-US" sz="1200" dirty="0" smtClean="0">
                <a:solidFill>
                  <a:schemeClr val="tx1"/>
                </a:solidFill>
                <a:latin typeface="Times New Roman" panose="02020603050405020304" pitchFamily="18" charset="0"/>
                <a:cs typeface="Times New Roman" panose="02020603050405020304" pitchFamily="18" charset="0"/>
              </a:rPr>
              <a:t>globe to be placed as living stones in his house. “Christ” </a:t>
            </a:r>
            <a:r>
              <a:rPr lang="en-US" sz="1200" dirty="0">
                <a:solidFill>
                  <a:schemeClr val="tx1"/>
                </a:solidFill>
                <a:latin typeface="Times New Roman" panose="02020603050405020304" pitchFamily="18" charset="0"/>
                <a:cs typeface="Times New Roman" panose="02020603050405020304" pitchFamily="18" charset="0"/>
              </a:rPr>
              <a:t>is written on the corner stone because he is the </a:t>
            </a:r>
            <a:r>
              <a:rPr lang="en-US" sz="1200" dirty="0" smtClean="0">
                <a:solidFill>
                  <a:schemeClr val="tx1"/>
                </a:solidFill>
                <a:latin typeface="Times New Roman" panose="02020603050405020304" pitchFamily="18" charset="0"/>
                <a:cs typeface="Times New Roman" panose="02020603050405020304" pitchFamily="18" charset="0"/>
              </a:rPr>
              <a:t>only sure foundation on which to build, 1 Cor 3:10-17. </a:t>
            </a:r>
            <a:r>
              <a:rPr lang="en-US" sz="1200" dirty="0">
                <a:solidFill>
                  <a:schemeClr val="tx1"/>
                </a:solidFill>
                <a:latin typeface="Times New Roman" panose="02020603050405020304" pitchFamily="18" charset="0"/>
                <a:cs typeface="Times New Roman" panose="02020603050405020304" pitchFamily="18" charset="0"/>
              </a:rPr>
              <a:t>“I will build my church” is written in the </a:t>
            </a:r>
            <a:r>
              <a:rPr lang="en-US" sz="1200" dirty="0" smtClean="0">
                <a:solidFill>
                  <a:schemeClr val="tx1"/>
                </a:solidFill>
                <a:latin typeface="Times New Roman" panose="02020603050405020304" pitchFamily="18" charset="0"/>
                <a:cs typeface="Times New Roman" panose="02020603050405020304" pitchFamily="18" charset="0"/>
              </a:rPr>
              <a:t>path </a:t>
            </a:r>
            <a:r>
              <a:rPr lang="en-US" sz="1200" dirty="0">
                <a:solidFill>
                  <a:schemeClr val="tx1"/>
                </a:solidFill>
                <a:latin typeface="Times New Roman" panose="02020603050405020304" pitchFamily="18" charset="0"/>
                <a:cs typeface="Times New Roman" panose="02020603050405020304" pitchFamily="18" charset="0"/>
              </a:rPr>
              <a:t>because it is in the church that the holy brothers fulfill their priestly duties in God’s house. Below, </a:t>
            </a:r>
            <a:r>
              <a:rPr lang="en-US" sz="1200" dirty="0" smtClean="0">
                <a:solidFill>
                  <a:schemeClr val="tx1"/>
                </a:solidFill>
                <a:latin typeface="Times New Roman" panose="02020603050405020304" pitchFamily="18" charset="0"/>
                <a:cs typeface="Times New Roman" panose="02020603050405020304" pitchFamily="18" charset="0"/>
              </a:rPr>
              <a:t>Jesus </a:t>
            </a:r>
            <a:r>
              <a:rPr lang="en-US" sz="1200" dirty="0">
                <a:solidFill>
                  <a:schemeClr val="tx1"/>
                </a:solidFill>
                <a:latin typeface="Times New Roman" panose="02020603050405020304" pitchFamily="18" charset="0"/>
                <a:cs typeface="Times New Roman" panose="02020603050405020304" pitchFamily="18" charset="0"/>
              </a:rPr>
              <a:t>is </a:t>
            </a:r>
            <a:r>
              <a:rPr lang="en-US" sz="1200" dirty="0" smtClean="0">
                <a:solidFill>
                  <a:schemeClr val="tx1"/>
                </a:solidFill>
                <a:latin typeface="Times New Roman" panose="02020603050405020304" pitchFamily="18" charset="0"/>
                <a:cs typeface="Times New Roman" panose="02020603050405020304" pitchFamily="18" charset="0"/>
              </a:rPr>
              <a:t>welcoming the thirsty </a:t>
            </a:r>
            <a:r>
              <a:rPr lang="en-US" sz="1200" dirty="0">
                <a:solidFill>
                  <a:schemeClr val="tx1"/>
                </a:solidFill>
                <a:latin typeface="Times New Roman" panose="02020603050405020304" pitchFamily="18" charset="0"/>
                <a:cs typeface="Times New Roman" panose="02020603050405020304" pitchFamily="18" charset="0"/>
              </a:rPr>
              <a:t>at the </a:t>
            </a:r>
            <a:r>
              <a:rPr lang="en-US" sz="1200" dirty="0" smtClean="0">
                <a:solidFill>
                  <a:schemeClr val="tx1"/>
                </a:solidFill>
                <a:latin typeface="Times New Roman" panose="02020603050405020304" pitchFamily="18" charset="0"/>
                <a:cs typeface="Times New Roman" panose="02020603050405020304" pitchFamily="18" charset="0"/>
              </a:rPr>
              <a:t>gate Isa 55. The baby is nursing. </a:t>
            </a:r>
            <a:r>
              <a:rPr lang="en-US" sz="1200" dirty="0">
                <a:solidFill>
                  <a:schemeClr val="tx1"/>
                </a:solidFill>
                <a:latin typeface="Times New Roman" panose="02020603050405020304" pitchFamily="18" charset="0"/>
                <a:cs typeface="Times New Roman" panose="02020603050405020304" pitchFamily="18" charset="0"/>
              </a:rPr>
              <a:t>Jesus </a:t>
            </a:r>
            <a:r>
              <a:rPr lang="en-US" sz="1200" dirty="0" smtClean="0">
                <a:solidFill>
                  <a:schemeClr val="tx1"/>
                </a:solidFill>
                <a:latin typeface="Times New Roman" panose="02020603050405020304" pitchFamily="18" charset="0"/>
                <a:cs typeface="Times New Roman" panose="02020603050405020304" pitchFamily="18" charset="0"/>
              </a:rPr>
              <a:t>is holding fast women </a:t>
            </a:r>
            <a:r>
              <a:rPr lang="en-US" sz="1200" dirty="0">
                <a:solidFill>
                  <a:schemeClr val="tx1"/>
                </a:solidFill>
                <a:latin typeface="Times New Roman" panose="02020603050405020304" pitchFamily="18" charset="0"/>
                <a:cs typeface="Times New Roman" panose="02020603050405020304" pitchFamily="18" charset="0"/>
              </a:rPr>
              <a:t>and children</a:t>
            </a:r>
            <a:r>
              <a:rPr lang="en-US" sz="1200" dirty="0" smtClean="0">
                <a:solidFill>
                  <a:schemeClr val="tx1"/>
                </a:solidFill>
                <a:latin typeface="Times New Roman" panose="02020603050405020304" pitchFamily="18" charset="0"/>
                <a:cs typeface="Times New Roman" panose="02020603050405020304" pitchFamily="18" charset="0"/>
              </a:rPr>
              <a:t>, those </a:t>
            </a:r>
            <a:r>
              <a:rPr lang="en-US" sz="1200" dirty="0">
                <a:solidFill>
                  <a:schemeClr val="tx1"/>
                </a:solidFill>
                <a:latin typeface="Times New Roman" panose="02020603050405020304" pitchFamily="18" charset="0"/>
                <a:cs typeface="Times New Roman" panose="02020603050405020304" pitchFamily="18" charset="0"/>
              </a:rPr>
              <a:t>who others </a:t>
            </a:r>
            <a:r>
              <a:rPr lang="en-US" sz="1200" dirty="0" smtClean="0">
                <a:solidFill>
                  <a:schemeClr val="tx1"/>
                </a:solidFill>
                <a:latin typeface="Times New Roman" panose="02020603050405020304" pitchFamily="18" charset="0"/>
                <a:cs typeface="Times New Roman" panose="02020603050405020304" pitchFamily="18" charset="0"/>
              </a:rPr>
              <a:t>were prone to </a:t>
            </a:r>
            <a:r>
              <a:rPr lang="en-US" sz="1200" dirty="0">
                <a:solidFill>
                  <a:schemeClr val="tx1"/>
                </a:solidFill>
                <a:latin typeface="Times New Roman" panose="02020603050405020304" pitchFamily="18" charset="0"/>
                <a:cs typeface="Times New Roman" panose="02020603050405020304" pitchFamily="18" charset="0"/>
              </a:rPr>
              <a:t>brush </a:t>
            </a:r>
            <a:r>
              <a:rPr lang="en-US" sz="1200" dirty="0" smtClean="0">
                <a:solidFill>
                  <a:schemeClr val="tx1"/>
                </a:solidFill>
                <a:latin typeface="Times New Roman" panose="02020603050405020304" pitchFamily="18" charset="0"/>
                <a:cs typeface="Times New Roman" panose="02020603050405020304" pitchFamily="18" charset="0"/>
              </a:rPr>
              <a:t>aside as insignificant </a:t>
            </a:r>
            <a:r>
              <a:rPr lang="en-US" sz="1200" dirty="0">
                <a:solidFill>
                  <a:schemeClr val="tx1"/>
                </a:solidFill>
                <a:latin typeface="Times New Roman" panose="02020603050405020304" pitchFamily="18" charset="0"/>
                <a:cs typeface="Times New Roman" panose="02020603050405020304" pitchFamily="18" charset="0"/>
              </a:rPr>
              <a:t>Lu18:16. </a:t>
            </a:r>
            <a:r>
              <a:rPr lang="en-US" sz="1200" dirty="0" smtClean="0">
                <a:solidFill>
                  <a:schemeClr val="tx1"/>
                </a:solidFill>
                <a:latin typeface="Times New Roman" panose="02020603050405020304" pitchFamily="18" charset="0"/>
                <a:cs typeface="Times New Roman" panose="02020603050405020304" pitchFamily="18" charset="0"/>
              </a:rPr>
              <a:t>The </a:t>
            </a:r>
            <a:r>
              <a:rPr lang="en-US" sz="1200" dirty="0">
                <a:solidFill>
                  <a:schemeClr val="tx1"/>
                </a:solidFill>
                <a:latin typeface="Times New Roman" panose="02020603050405020304" pitchFamily="18" charset="0"/>
                <a:cs typeface="Times New Roman" panose="02020603050405020304" pitchFamily="18" charset="0"/>
              </a:rPr>
              <a:t>least in the </a:t>
            </a:r>
            <a:r>
              <a:rPr lang="en-US" sz="1200" dirty="0" smtClean="0">
                <a:solidFill>
                  <a:schemeClr val="tx1"/>
                </a:solidFill>
                <a:latin typeface="Times New Roman" panose="02020603050405020304" pitchFamily="18" charset="0"/>
                <a:cs typeface="Times New Roman" panose="02020603050405020304" pitchFamily="18" charset="0"/>
              </a:rPr>
              <a:t>kingdom are the greatest. They are holding fast their confession with confidence for Jesus is holding them tight. They share as his companions</a:t>
            </a:r>
            <a:r>
              <a:rPr lang="en-US" sz="1200" dirty="0">
                <a:solidFill>
                  <a:schemeClr val="tx1"/>
                </a:solidFill>
                <a:latin typeface="Times New Roman" panose="02020603050405020304" pitchFamily="18" charset="0"/>
                <a:cs typeface="Times New Roman" panose="02020603050405020304" pitchFamily="18" charset="0"/>
              </a:rPr>
              <a:t> </a:t>
            </a:r>
            <a:r>
              <a:rPr lang="en-US" sz="1200" dirty="0" smtClean="0">
                <a:solidFill>
                  <a:schemeClr val="tx1"/>
                </a:solidFill>
                <a:latin typeface="Times New Roman" panose="02020603050405020304" pitchFamily="18" charset="0"/>
                <a:cs typeface="Times New Roman" panose="02020603050405020304" pitchFamily="18" charset="0"/>
              </a:rPr>
              <a:t>being partakers of the heavenly calling. Their hope is firm until the end.  Inside the door are the many who have been reconciled to God. The heavenly calling appears close at hand.</a:t>
            </a:r>
            <a:endParaRPr lang="en-US" sz="12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7066612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24275" y="1690730"/>
            <a:ext cx="5007802" cy="3315005"/>
          </a:xfrm>
          <a:prstGeom prst="rect">
            <a:avLst/>
          </a:prstGeom>
        </p:spPr>
      </p:pic>
      <p:sp>
        <p:nvSpPr>
          <p:cNvPr id="27" name="Rectangular Callout 26"/>
          <p:cNvSpPr/>
          <p:nvPr/>
        </p:nvSpPr>
        <p:spPr>
          <a:xfrm>
            <a:off x="-15368" y="-7684"/>
            <a:ext cx="8747445" cy="1662545"/>
          </a:xfrm>
          <a:prstGeom prst="wedgeRectCallout">
            <a:avLst>
              <a:gd name="adj1" fmla="val 840"/>
              <a:gd name="adj2" fmla="val 74329"/>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tabLst>
                <a:tab pos="2292350" algn="l"/>
                <a:tab pos="5145088" algn="l"/>
                <a:tab pos="7199313" algn="l"/>
              </a:tabLst>
            </a:pPr>
            <a:r>
              <a:rPr lang="en-US" sz="1200" dirty="0" smtClean="0">
                <a:solidFill>
                  <a:schemeClr val="tx1"/>
                </a:solidFill>
                <a:latin typeface="Times New Roman" panose="02020603050405020304" pitchFamily="18" charset="0"/>
                <a:cs typeface="Times New Roman" panose="02020603050405020304" pitchFamily="18" charset="0"/>
              </a:rPr>
              <a:t>1. Based on</a:t>
            </a:r>
            <a:r>
              <a:rPr lang="en-US" sz="1200" dirty="0">
                <a:solidFill>
                  <a:schemeClr val="tx1"/>
                </a:solidFill>
                <a:latin typeface="Times New Roman" panose="02020603050405020304" pitchFamily="18" charset="0"/>
                <a:cs typeface="Times New Roman" panose="02020603050405020304" pitchFamily="18" charset="0"/>
              </a:rPr>
              <a:t> </a:t>
            </a:r>
            <a:r>
              <a:rPr lang="en-US" sz="1200" dirty="0" smtClean="0">
                <a:solidFill>
                  <a:schemeClr val="tx1"/>
                </a:solidFill>
                <a:latin typeface="Times New Roman" panose="02020603050405020304" pitchFamily="18" charset="0"/>
                <a:cs typeface="Times New Roman" panose="02020603050405020304" pitchFamily="18" charset="0"/>
              </a:rPr>
              <a:t>Heb 3:7-4:16; Ps 95; Isa 55; </a:t>
            </a:r>
            <a:r>
              <a:rPr lang="en-US" sz="1200" dirty="0" err="1" smtClean="0">
                <a:solidFill>
                  <a:schemeClr val="tx1"/>
                </a:solidFill>
                <a:latin typeface="Times New Roman" panose="02020603050405020304" pitchFamily="18" charset="0"/>
                <a:cs typeface="Times New Roman" panose="02020603050405020304" pitchFamily="18" charset="0"/>
              </a:rPr>
              <a:t>Jn</a:t>
            </a:r>
            <a:r>
              <a:rPr lang="en-US" sz="1200" dirty="0" smtClean="0">
                <a:solidFill>
                  <a:schemeClr val="tx1"/>
                </a:solidFill>
                <a:latin typeface="Times New Roman" panose="02020603050405020304" pitchFamily="18" charset="0"/>
                <a:cs typeface="Times New Roman" panose="02020603050405020304" pitchFamily="18" charset="0"/>
              </a:rPr>
              <a:t> 4. Another faith narrative, the point of view is that we are partakers participating in the rest God has for each of us as believers. Our faith in our </a:t>
            </a:r>
            <a:r>
              <a:rPr lang="en-US" sz="1200" dirty="0">
                <a:solidFill>
                  <a:schemeClr val="tx1"/>
                </a:solidFill>
                <a:latin typeface="Times New Roman" panose="02020603050405020304" pitchFamily="18" charset="0"/>
                <a:cs typeface="Times New Roman" panose="02020603050405020304" pitchFamily="18" charset="0"/>
              </a:rPr>
              <a:t>great high </a:t>
            </a:r>
            <a:r>
              <a:rPr lang="en-US" sz="1200" dirty="0" smtClean="0">
                <a:solidFill>
                  <a:schemeClr val="tx1"/>
                </a:solidFill>
                <a:latin typeface="Times New Roman" panose="02020603050405020304" pitchFamily="18" charset="0"/>
                <a:cs typeface="Times New Roman" panose="02020603050405020304" pitchFamily="18" charset="0"/>
              </a:rPr>
              <a:t>priest is the channel by which we </a:t>
            </a:r>
            <a:r>
              <a:rPr lang="en-US" sz="1200" dirty="0">
                <a:solidFill>
                  <a:schemeClr val="tx1"/>
                </a:solidFill>
                <a:latin typeface="Times New Roman" panose="02020603050405020304" pitchFamily="18" charset="0"/>
                <a:cs typeface="Times New Roman" panose="02020603050405020304" pitchFamily="18" charset="0"/>
              </a:rPr>
              <a:t>enter into </a:t>
            </a:r>
            <a:r>
              <a:rPr lang="en-US" sz="1200" dirty="0" smtClean="0">
                <a:solidFill>
                  <a:schemeClr val="tx1"/>
                </a:solidFill>
                <a:latin typeface="Times New Roman" panose="02020603050405020304" pitchFamily="18" charset="0"/>
                <a:cs typeface="Times New Roman" panose="02020603050405020304" pitchFamily="18" charset="0"/>
              </a:rPr>
              <a:t>rest, not </a:t>
            </a:r>
            <a:r>
              <a:rPr lang="en-US" sz="1200" dirty="0">
                <a:solidFill>
                  <a:schemeClr val="tx1"/>
                </a:solidFill>
                <a:latin typeface="Times New Roman" panose="02020603050405020304" pitchFamily="18" charset="0"/>
                <a:cs typeface="Times New Roman" panose="02020603050405020304" pitchFamily="18" charset="0"/>
              </a:rPr>
              <a:t>signs and </a:t>
            </a:r>
            <a:r>
              <a:rPr lang="en-US" sz="1200" dirty="0" smtClean="0">
                <a:solidFill>
                  <a:schemeClr val="tx1"/>
                </a:solidFill>
                <a:latin typeface="Times New Roman" panose="02020603050405020304" pitchFamily="18" charset="0"/>
                <a:cs typeface="Times New Roman" panose="02020603050405020304" pitchFamily="18" charset="0"/>
              </a:rPr>
              <a:t>wonders Heb </a:t>
            </a:r>
            <a:r>
              <a:rPr lang="en-US" sz="1200" dirty="0">
                <a:solidFill>
                  <a:schemeClr val="tx1"/>
                </a:solidFill>
                <a:latin typeface="Times New Roman" panose="02020603050405020304" pitchFamily="18" charset="0"/>
                <a:cs typeface="Times New Roman" panose="02020603050405020304" pitchFamily="18" charset="0"/>
              </a:rPr>
              <a:t>2:4-8</a:t>
            </a:r>
            <a:r>
              <a:rPr lang="en-US" sz="1200" dirty="0" smtClean="0">
                <a:solidFill>
                  <a:schemeClr val="tx1"/>
                </a:solidFill>
                <a:latin typeface="Times New Roman" panose="02020603050405020304" pitchFamily="18" charset="0"/>
                <a:cs typeface="Times New Roman" panose="02020603050405020304" pitchFamily="18" charset="0"/>
              </a:rPr>
              <a:t>. We haven’t thrown overboard eternal security because of circumstances </a:t>
            </a:r>
            <a:r>
              <a:rPr lang="en-US" sz="1200" dirty="0">
                <a:solidFill>
                  <a:schemeClr val="tx1"/>
                </a:solidFill>
                <a:latin typeface="Times New Roman" panose="02020603050405020304" pitchFamily="18" charset="0"/>
                <a:cs typeface="Times New Roman" panose="02020603050405020304" pitchFamily="18" charset="0"/>
              </a:rPr>
              <a:t>but hold fast with hope firm until the end Heb 3:6</a:t>
            </a:r>
            <a:r>
              <a:rPr lang="en-US" sz="1200" dirty="0" smtClean="0">
                <a:solidFill>
                  <a:schemeClr val="tx1"/>
                </a:solidFill>
                <a:latin typeface="Times New Roman" panose="02020603050405020304" pitchFamily="18" charset="0"/>
                <a:cs typeface="Times New Roman" panose="02020603050405020304" pitchFamily="18" charset="0"/>
              </a:rPr>
              <a:t>. Each thirsty individual is drinking, not collectively like in Reformed and Roman covenant infant sprinkling. Assurance comes from Christ, not from the evidences of regeneration in my life. </a:t>
            </a:r>
            <a:r>
              <a:rPr lang="en-US" sz="1200" u="sng" dirty="0">
                <a:solidFill>
                  <a:schemeClr val="tx1"/>
                </a:solidFill>
                <a:latin typeface="Times New Roman" panose="02020603050405020304" pitchFamily="18" charset="0"/>
                <a:cs typeface="Times New Roman" panose="02020603050405020304" pitchFamily="18" charset="0"/>
              </a:rPr>
              <a:t>I</a:t>
            </a:r>
            <a:r>
              <a:rPr lang="en-US" sz="1200" u="sng" dirty="0" smtClean="0">
                <a:solidFill>
                  <a:schemeClr val="tx1"/>
                </a:solidFill>
                <a:latin typeface="Times New Roman" panose="02020603050405020304" pitchFamily="18" charset="0"/>
                <a:cs typeface="Times New Roman" panose="02020603050405020304" pitchFamily="18" charset="0"/>
              </a:rPr>
              <a:t>n the painting</a:t>
            </a:r>
            <a:r>
              <a:rPr lang="en-US" sz="1200" dirty="0" smtClean="0">
                <a:solidFill>
                  <a:schemeClr val="tx1"/>
                </a:solidFill>
                <a:latin typeface="Times New Roman" panose="02020603050405020304" pitchFamily="18" charset="0"/>
                <a:cs typeface="Times New Roman" panose="02020603050405020304" pitchFamily="18" charset="0"/>
              </a:rPr>
              <a:t> are five active words that express my assurance and thus rest: </a:t>
            </a:r>
            <a:r>
              <a:rPr lang="en-US" sz="1200" u="sng" dirty="0" smtClean="0">
                <a:solidFill>
                  <a:schemeClr val="tx1"/>
                </a:solidFill>
                <a:latin typeface="Times New Roman" panose="02020603050405020304" pitchFamily="18" charset="0"/>
                <a:cs typeface="Times New Roman" panose="02020603050405020304" pitchFamily="18" charset="0"/>
              </a:rPr>
              <a:t>Shining</a:t>
            </a:r>
            <a:r>
              <a:rPr lang="en-US" sz="1200" dirty="0" smtClean="0">
                <a:solidFill>
                  <a:schemeClr val="tx1"/>
                </a:solidFill>
                <a:latin typeface="Times New Roman" panose="02020603050405020304" pitchFamily="18" charset="0"/>
                <a:cs typeface="Times New Roman" panose="02020603050405020304" pitchFamily="18" charset="0"/>
              </a:rPr>
              <a:t> from the rock Ps 95:1; </a:t>
            </a:r>
            <a:r>
              <a:rPr lang="en-US" sz="1200" u="sng" dirty="0" smtClean="0">
                <a:solidFill>
                  <a:schemeClr val="tx1"/>
                </a:solidFill>
                <a:latin typeface="Times New Roman" panose="02020603050405020304" pitchFamily="18" charset="0"/>
                <a:cs typeface="Times New Roman" panose="02020603050405020304" pitchFamily="18" charset="0"/>
              </a:rPr>
              <a:t>Kneeling</a:t>
            </a:r>
            <a:r>
              <a:rPr lang="en-US" sz="1200" dirty="0" smtClean="0">
                <a:solidFill>
                  <a:schemeClr val="tx1"/>
                </a:solidFill>
                <a:latin typeface="Times New Roman" panose="02020603050405020304" pitchFamily="18" charset="0"/>
                <a:cs typeface="Times New Roman" panose="02020603050405020304" pitchFamily="18" charset="0"/>
              </a:rPr>
              <a:t> in the tide pool Ps 95:1-6; </a:t>
            </a:r>
            <a:r>
              <a:rPr lang="en-US" sz="1200" u="sng" dirty="0" smtClean="0">
                <a:solidFill>
                  <a:schemeClr val="tx1"/>
                </a:solidFill>
                <a:latin typeface="Times New Roman" panose="02020603050405020304" pitchFamily="18" charset="0"/>
                <a:cs typeface="Times New Roman" panose="02020603050405020304" pitchFamily="18" charset="0"/>
              </a:rPr>
              <a:t>Standing</a:t>
            </a:r>
            <a:r>
              <a:rPr lang="en-US" sz="1200" dirty="0" smtClean="0">
                <a:solidFill>
                  <a:schemeClr val="tx1"/>
                </a:solidFill>
                <a:latin typeface="Times New Roman" panose="02020603050405020304" pitchFamily="18" charset="0"/>
                <a:cs typeface="Times New Roman" panose="02020603050405020304" pitchFamily="18" charset="0"/>
              </a:rPr>
              <a:t> in His hand Ps 95:4-11; </a:t>
            </a:r>
            <a:r>
              <a:rPr lang="en-US" sz="1200" u="sng" dirty="0" smtClean="0">
                <a:solidFill>
                  <a:schemeClr val="tx1"/>
                </a:solidFill>
                <a:latin typeface="Times New Roman" panose="02020603050405020304" pitchFamily="18" charset="0"/>
                <a:cs typeface="Times New Roman" panose="02020603050405020304" pitchFamily="18" charset="0"/>
              </a:rPr>
              <a:t>Leaning</a:t>
            </a:r>
            <a:r>
              <a:rPr lang="en-US" sz="1200" dirty="0" smtClean="0">
                <a:solidFill>
                  <a:schemeClr val="tx1"/>
                </a:solidFill>
                <a:latin typeface="Times New Roman" panose="02020603050405020304" pitchFamily="18" charset="0"/>
                <a:cs typeface="Times New Roman" panose="02020603050405020304" pitchFamily="18" charset="0"/>
              </a:rPr>
              <a:t> on the rock Heb 3; </a:t>
            </a:r>
            <a:r>
              <a:rPr lang="en-US" sz="1200" u="sng" dirty="0" smtClean="0">
                <a:solidFill>
                  <a:schemeClr val="tx1"/>
                </a:solidFill>
                <a:latin typeface="Times New Roman" panose="02020603050405020304" pitchFamily="18" charset="0"/>
                <a:cs typeface="Times New Roman" panose="02020603050405020304" pitchFamily="18" charset="0"/>
              </a:rPr>
              <a:t>Resting</a:t>
            </a:r>
            <a:r>
              <a:rPr lang="en-US" sz="1200" dirty="0" smtClean="0">
                <a:solidFill>
                  <a:schemeClr val="tx1"/>
                </a:solidFill>
                <a:latin typeface="Times New Roman" panose="02020603050405020304" pitchFamily="18" charset="0"/>
                <a:cs typeface="Times New Roman" panose="02020603050405020304" pitchFamily="18" charset="0"/>
              </a:rPr>
              <a:t> in resurrection power Heb 4:9-10. Jesus sent the Comforter to enable us to rest in still water as well as during the pounding </a:t>
            </a:r>
            <a:r>
              <a:rPr lang="en-US" sz="1200" dirty="0">
                <a:solidFill>
                  <a:schemeClr val="tx1"/>
                </a:solidFill>
                <a:latin typeface="Times New Roman" panose="02020603050405020304" pitchFamily="18" charset="0"/>
                <a:cs typeface="Times New Roman" panose="02020603050405020304" pitchFamily="18" charset="0"/>
              </a:rPr>
              <a:t>of the breakers</a:t>
            </a:r>
            <a:r>
              <a:rPr lang="en-US" sz="1200" dirty="0" smtClean="0">
                <a:solidFill>
                  <a:schemeClr val="tx1"/>
                </a:solidFill>
                <a:latin typeface="Times New Roman" panose="02020603050405020304" pitchFamily="18" charset="0"/>
                <a:cs typeface="Times New Roman" panose="02020603050405020304" pitchFamily="18" charset="0"/>
              </a:rPr>
              <a:t>. </a:t>
            </a:r>
            <a:r>
              <a:rPr lang="en-US" sz="1200" dirty="0">
                <a:solidFill>
                  <a:schemeClr val="tx1"/>
                </a:solidFill>
                <a:latin typeface="Times New Roman" panose="02020603050405020304" pitchFamily="18" charset="0"/>
                <a:cs typeface="Times New Roman" panose="02020603050405020304" pitchFamily="18" charset="0"/>
              </a:rPr>
              <a:t>Not that life is always </a:t>
            </a:r>
            <a:r>
              <a:rPr lang="en-US" sz="1200" dirty="0" smtClean="0">
                <a:solidFill>
                  <a:schemeClr val="tx1"/>
                </a:solidFill>
                <a:latin typeface="Times New Roman" panose="02020603050405020304" pitchFamily="18" charset="0"/>
                <a:cs typeface="Times New Roman" panose="02020603050405020304" pitchFamily="18" charset="0"/>
              </a:rPr>
              <a:t>quiet or stormy, </a:t>
            </a:r>
            <a:r>
              <a:rPr lang="en-US" sz="1200" dirty="0">
                <a:solidFill>
                  <a:schemeClr val="tx1"/>
                </a:solidFill>
                <a:latin typeface="Times New Roman" panose="02020603050405020304" pitchFamily="18" charset="0"/>
                <a:cs typeface="Times New Roman" panose="02020603050405020304" pitchFamily="18" charset="0"/>
              </a:rPr>
              <a:t>but that the Holy Spirit is always </a:t>
            </a:r>
            <a:r>
              <a:rPr lang="en-US" sz="1200" dirty="0" smtClean="0">
                <a:solidFill>
                  <a:schemeClr val="tx1"/>
                </a:solidFill>
                <a:latin typeface="Times New Roman" panose="02020603050405020304" pitchFamily="18" charset="0"/>
                <a:cs typeface="Times New Roman" panose="02020603050405020304" pitchFamily="18" charset="0"/>
              </a:rPr>
              <a:t>present, illuminating our true conversion experience, Heb 6:4; 10:32; 2 Cor 4:3. Weeping endures for a night but </a:t>
            </a:r>
            <a:r>
              <a:rPr lang="en-US" sz="1200" dirty="0">
                <a:solidFill>
                  <a:schemeClr val="tx1"/>
                </a:solidFill>
                <a:latin typeface="Times New Roman" panose="02020603050405020304" pitchFamily="18" charset="0"/>
                <a:cs typeface="Times New Roman" panose="02020603050405020304" pitchFamily="18" charset="0"/>
              </a:rPr>
              <a:t>j</a:t>
            </a:r>
            <a:r>
              <a:rPr lang="en-US" sz="1200" dirty="0" smtClean="0">
                <a:solidFill>
                  <a:schemeClr val="tx1"/>
                </a:solidFill>
                <a:latin typeface="Times New Roman" panose="02020603050405020304" pitchFamily="18" charset="0"/>
                <a:cs typeface="Times New Roman" panose="02020603050405020304" pitchFamily="18" charset="0"/>
              </a:rPr>
              <a:t>oy comes in the morning. Grandma is pointing to </a:t>
            </a:r>
            <a:r>
              <a:rPr lang="en-US" sz="1200" i="1" dirty="0" smtClean="0">
                <a:solidFill>
                  <a:schemeClr val="tx1"/>
                </a:solidFill>
                <a:latin typeface="Times New Roman" panose="02020603050405020304" pitchFamily="18" charset="0"/>
                <a:cs typeface="Times New Roman" panose="02020603050405020304" pitchFamily="18" charset="0"/>
              </a:rPr>
              <a:t>Weep no more</a:t>
            </a:r>
            <a:r>
              <a:rPr lang="en-US" sz="1200" dirty="0" smtClean="0">
                <a:solidFill>
                  <a:schemeClr val="tx1"/>
                </a:solidFill>
                <a:latin typeface="Times New Roman" panose="02020603050405020304" pitchFamily="18" charset="0"/>
                <a:cs typeface="Times New Roman" panose="02020603050405020304" pitchFamily="18" charset="0"/>
              </a:rPr>
              <a:t> written below the tombstone and the empty cross.</a:t>
            </a:r>
          </a:p>
        </p:txBody>
      </p:sp>
      <p:sp>
        <p:nvSpPr>
          <p:cNvPr id="28" name="Rectangular Callout 27"/>
          <p:cNvSpPr/>
          <p:nvPr/>
        </p:nvSpPr>
        <p:spPr>
          <a:xfrm>
            <a:off x="-1" y="1697207"/>
            <a:ext cx="3624673" cy="2715767"/>
          </a:xfrm>
          <a:prstGeom prst="wedgeRectCallout">
            <a:avLst>
              <a:gd name="adj1" fmla="val 61725"/>
              <a:gd name="adj2" fmla="val -12144"/>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sz="1200" dirty="0">
                <a:solidFill>
                  <a:schemeClr val="tx1"/>
                </a:solidFill>
                <a:latin typeface="Times New Roman" panose="02020603050405020304" pitchFamily="18" charset="0"/>
                <a:cs typeface="Times New Roman" panose="02020603050405020304" pitchFamily="18" charset="0"/>
              </a:rPr>
              <a:t>2</a:t>
            </a:r>
            <a:r>
              <a:rPr lang="en-US" sz="1200" dirty="0" smtClean="0">
                <a:solidFill>
                  <a:schemeClr val="tx1"/>
                </a:solidFill>
                <a:latin typeface="Times New Roman" panose="02020603050405020304" pitchFamily="18" charset="0"/>
                <a:cs typeface="Times New Roman" panose="02020603050405020304" pitchFamily="18" charset="0"/>
              </a:rPr>
              <a:t>. The Rock of our Salvation, Ps 95:1, </a:t>
            </a:r>
            <a:r>
              <a:rPr lang="en-US" sz="1200" u="sng" dirty="0" smtClean="0">
                <a:solidFill>
                  <a:schemeClr val="tx1"/>
                </a:solidFill>
                <a:latin typeface="Times New Roman" panose="02020603050405020304" pitchFamily="18" charset="0"/>
                <a:cs typeface="Times New Roman" panose="02020603050405020304" pitchFamily="18" charset="0"/>
              </a:rPr>
              <a:t>Shining</a:t>
            </a:r>
            <a:r>
              <a:rPr lang="en-US" sz="1200" smtClean="0">
                <a:solidFill>
                  <a:schemeClr val="tx1"/>
                </a:solidFill>
                <a:latin typeface="Times New Roman" panose="02020603050405020304" pitchFamily="18" charset="0"/>
                <a:cs typeface="Times New Roman" panose="02020603050405020304" pitchFamily="18" charset="0"/>
              </a:rPr>
              <a:t>: Light is a figure of God. </a:t>
            </a:r>
            <a:r>
              <a:rPr lang="en-US" sz="1200" dirty="0" smtClean="0">
                <a:solidFill>
                  <a:schemeClr val="tx1"/>
                </a:solidFill>
                <a:latin typeface="Times New Roman" panose="02020603050405020304" pitchFamily="18" charset="0"/>
                <a:cs typeface="Times New Roman" panose="02020603050405020304" pitchFamily="18" charset="0"/>
              </a:rPr>
              <a:t>My great high </a:t>
            </a:r>
            <a:r>
              <a:rPr lang="en-US" sz="1200" dirty="0">
                <a:solidFill>
                  <a:schemeClr val="tx1"/>
                </a:solidFill>
                <a:latin typeface="Times New Roman" panose="02020603050405020304" pitchFamily="18" charset="0"/>
                <a:cs typeface="Times New Roman" panose="02020603050405020304" pitchFamily="18" charset="0"/>
              </a:rPr>
              <a:t>priest feels the reality of </a:t>
            </a:r>
            <a:r>
              <a:rPr lang="en-US" sz="1200" dirty="0" smtClean="0">
                <a:solidFill>
                  <a:schemeClr val="tx1"/>
                </a:solidFill>
                <a:latin typeface="Times New Roman" panose="02020603050405020304" pitchFamily="18" charset="0"/>
                <a:cs typeface="Times New Roman" panose="02020603050405020304" pitchFamily="18" charset="0"/>
              </a:rPr>
              <a:t>my </a:t>
            </a:r>
            <a:r>
              <a:rPr lang="en-US" sz="1200" dirty="0">
                <a:solidFill>
                  <a:schemeClr val="tx1"/>
                </a:solidFill>
                <a:latin typeface="Times New Roman" panose="02020603050405020304" pitchFamily="18" charset="0"/>
                <a:cs typeface="Times New Roman" panose="02020603050405020304" pitchFamily="18" charset="0"/>
              </a:rPr>
              <a:t>trials much as a rock bears the brunt of a raging </a:t>
            </a:r>
            <a:r>
              <a:rPr lang="en-US" sz="1200" dirty="0" smtClean="0">
                <a:solidFill>
                  <a:schemeClr val="tx1"/>
                </a:solidFill>
                <a:latin typeface="Times New Roman" panose="02020603050405020304" pitchFamily="18" charset="0"/>
                <a:cs typeface="Times New Roman" panose="02020603050405020304" pitchFamily="18" charset="0"/>
              </a:rPr>
              <a:t>sea </a:t>
            </a:r>
            <a:r>
              <a:rPr lang="en-US" sz="1200" dirty="0">
                <a:solidFill>
                  <a:schemeClr val="tx1"/>
                </a:solidFill>
                <a:latin typeface="Times New Roman" panose="02020603050405020304" pitchFamily="18" charset="0"/>
                <a:cs typeface="Times New Roman" panose="02020603050405020304" pitchFamily="18" charset="0"/>
              </a:rPr>
              <a:t>Heb </a:t>
            </a:r>
            <a:r>
              <a:rPr lang="en-US" sz="1200" dirty="0" smtClean="0">
                <a:solidFill>
                  <a:schemeClr val="tx1"/>
                </a:solidFill>
                <a:latin typeface="Times New Roman" panose="02020603050405020304" pitchFamily="18" charset="0"/>
                <a:cs typeface="Times New Roman" panose="02020603050405020304" pitchFamily="18" charset="0"/>
              </a:rPr>
              <a:t>4:14-16; BKC. The word </a:t>
            </a:r>
            <a:r>
              <a:rPr lang="en-US" sz="1200" i="1" dirty="0" smtClean="0">
                <a:solidFill>
                  <a:schemeClr val="tx1"/>
                </a:solidFill>
                <a:latin typeface="Times New Roman" panose="02020603050405020304" pitchFamily="18" charset="0"/>
                <a:cs typeface="Times New Roman" panose="02020603050405020304" pitchFamily="18" charset="0"/>
              </a:rPr>
              <a:t>rest</a:t>
            </a:r>
            <a:r>
              <a:rPr lang="en-US" sz="1200" dirty="0" smtClean="0">
                <a:solidFill>
                  <a:schemeClr val="tx1"/>
                </a:solidFill>
                <a:latin typeface="Times New Roman" panose="02020603050405020304" pitchFamily="18" charset="0"/>
                <a:cs typeface="Times New Roman" panose="02020603050405020304" pitchFamily="18" charset="0"/>
              </a:rPr>
              <a:t> is in the plural, the light is shinning all the time, CHS, </a:t>
            </a:r>
            <a:r>
              <a:rPr lang="en-US" sz="1200" u="sng" dirty="0" smtClean="0">
                <a:solidFill>
                  <a:schemeClr val="tx1"/>
                </a:solidFill>
                <a:latin typeface="Times New Roman" panose="02020603050405020304" pitchFamily="18" charset="0"/>
                <a:cs typeface="Times New Roman" panose="02020603050405020304" pitchFamily="18" charset="0"/>
              </a:rPr>
              <a:t>Treasury</a:t>
            </a:r>
            <a:r>
              <a:rPr lang="en-US" sz="1200" dirty="0" smtClean="0">
                <a:solidFill>
                  <a:schemeClr val="tx1"/>
                </a:solidFill>
                <a:latin typeface="Times New Roman" panose="02020603050405020304" pitchFamily="18" charset="0"/>
                <a:cs typeface="Times New Roman" panose="02020603050405020304" pitchFamily="18" charset="0"/>
              </a:rPr>
              <a:t>, Ps 116:7, </a:t>
            </a:r>
            <a:r>
              <a:rPr lang="en-US" sz="1200" dirty="0" err="1" smtClean="0">
                <a:solidFill>
                  <a:schemeClr val="tx1"/>
                </a:solidFill>
                <a:latin typeface="Times New Roman" panose="02020603050405020304" pitchFamily="18" charset="0"/>
                <a:cs typeface="Times New Roman" panose="02020603050405020304" pitchFamily="18" charset="0"/>
              </a:rPr>
              <a:t>Edersheim</a:t>
            </a:r>
            <a:r>
              <a:rPr lang="en-US" sz="1200" dirty="0" smtClean="0">
                <a:solidFill>
                  <a:schemeClr val="tx1"/>
                </a:solidFill>
                <a:latin typeface="Times New Roman" panose="02020603050405020304" pitchFamily="18" charset="0"/>
                <a:cs typeface="Times New Roman" panose="02020603050405020304" pitchFamily="18" charset="0"/>
              </a:rPr>
              <a:t>. The Holy Spirit shines in my heart, </a:t>
            </a:r>
            <a:r>
              <a:rPr lang="en-US" sz="1200" dirty="0" err="1" smtClean="0">
                <a:solidFill>
                  <a:schemeClr val="tx1"/>
                </a:solidFill>
                <a:latin typeface="Times New Roman" panose="02020603050405020304" pitchFamily="18" charset="0"/>
                <a:cs typeface="Times New Roman" panose="02020603050405020304" pitchFamily="18" charset="0"/>
              </a:rPr>
              <a:t>Jn</a:t>
            </a:r>
            <a:r>
              <a:rPr lang="en-US" sz="1200" dirty="0" smtClean="0">
                <a:solidFill>
                  <a:schemeClr val="tx1"/>
                </a:solidFill>
                <a:latin typeface="Times New Roman" panose="02020603050405020304" pitchFamily="18" charset="0"/>
                <a:cs typeface="Times New Roman" panose="02020603050405020304" pitchFamily="18" charset="0"/>
              </a:rPr>
              <a:t> 1:9; 2 Tim 1:10</a:t>
            </a:r>
            <a:r>
              <a:rPr lang="en-US" sz="1200" dirty="0">
                <a:solidFill>
                  <a:schemeClr val="tx1"/>
                </a:solidFill>
                <a:latin typeface="Times New Roman" panose="02020603050405020304" pitchFamily="18" charset="0"/>
                <a:cs typeface="Times New Roman" panose="02020603050405020304" pitchFamily="18" charset="0"/>
              </a:rPr>
              <a:t>;</a:t>
            </a:r>
            <a:r>
              <a:rPr lang="en-US" sz="1200" dirty="0" smtClean="0">
                <a:solidFill>
                  <a:schemeClr val="tx1"/>
                </a:solidFill>
                <a:latin typeface="Times New Roman" panose="02020603050405020304" pitchFamily="18" charset="0"/>
                <a:cs typeface="Times New Roman" panose="02020603050405020304" pitchFamily="18" charset="0"/>
              </a:rPr>
              <a:t> Heb 6:4, testifying with my spirit that I’m a child of God Rom 8:16; </a:t>
            </a:r>
            <a:r>
              <a:rPr lang="en-US" sz="1200" dirty="0" err="1" smtClean="0">
                <a:solidFill>
                  <a:schemeClr val="tx1"/>
                </a:solidFill>
                <a:latin typeface="Times New Roman" panose="02020603050405020304" pitchFamily="18" charset="0"/>
                <a:cs typeface="Times New Roman" panose="02020603050405020304" pitchFamily="18" charset="0"/>
              </a:rPr>
              <a:t>Eph</a:t>
            </a:r>
            <a:r>
              <a:rPr lang="en-US" sz="1200" dirty="0" smtClean="0">
                <a:solidFill>
                  <a:schemeClr val="tx1"/>
                </a:solidFill>
                <a:latin typeface="Times New Roman" panose="02020603050405020304" pitchFamily="18" charset="0"/>
                <a:cs typeface="Times New Roman" panose="02020603050405020304" pitchFamily="18" charset="0"/>
              </a:rPr>
              <a:t> 1:18. The lighthouse testifies that the divine method of justification never fails Rom 8. Manna and miracles could not satisfy Israel Ps 95:8-11; </a:t>
            </a:r>
            <a:r>
              <a:rPr lang="en-US" sz="1200" dirty="0" err="1" smtClean="0">
                <a:solidFill>
                  <a:schemeClr val="tx1"/>
                </a:solidFill>
                <a:latin typeface="Times New Roman" panose="02020603050405020304" pitchFamily="18" charset="0"/>
                <a:cs typeface="Times New Roman" panose="02020603050405020304" pitchFamily="18" charset="0"/>
              </a:rPr>
              <a:t>Jn</a:t>
            </a:r>
            <a:r>
              <a:rPr lang="en-US" sz="1200" dirty="0" smtClean="0">
                <a:solidFill>
                  <a:schemeClr val="tx1"/>
                </a:solidFill>
                <a:latin typeface="Times New Roman" panose="02020603050405020304" pitchFamily="18" charset="0"/>
                <a:cs typeface="Times New Roman" panose="02020603050405020304" pitchFamily="18" charset="0"/>
              </a:rPr>
              <a:t> 12:37. Neither </a:t>
            </a:r>
            <a:r>
              <a:rPr lang="en-US" sz="1200" dirty="0">
                <a:solidFill>
                  <a:schemeClr val="tx1"/>
                </a:solidFill>
                <a:latin typeface="Times New Roman" panose="02020603050405020304" pitchFamily="18" charset="0"/>
                <a:cs typeface="Times New Roman" panose="02020603050405020304" pitchFamily="18" charset="0"/>
              </a:rPr>
              <a:t>would they be </a:t>
            </a:r>
            <a:r>
              <a:rPr lang="en-US" sz="1200" dirty="0" smtClean="0">
                <a:solidFill>
                  <a:schemeClr val="tx1"/>
                </a:solidFill>
                <a:latin typeface="Times New Roman" panose="02020603050405020304" pitchFamily="18" charset="0"/>
                <a:cs typeface="Times New Roman" panose="02020603050405020304" pitchFamily="18" charset="0"/>
              </a:rPr>
              <a:t>content with God leading them to </a:t>
            </a:r>
            <a:r>
              <a:rPr lang="en-US" sz="1200" dirty="0">
                <a:solidFill>
                  <a:schemeClr val="tx1"/>
                </a:solidFill>
                <a:latin typeface="Times New Roman" panose="02020603050405020304" pitchFamily="18" charset="0"/>
                <a:cs typeface="Times New Roman" panose="02020603050405020304" pitchFamily="18" charset="0"/>
              </a:rPr>
              <a:t>the land of milk and honey Heb </a:t>
            </a:r>
            <a:r>
              <a:rPr lang="en-US" sz="1200" dirty="0" smtClean="0">
                <a:solidFill>
                  <a:schemeClr val="tx1"/>
                </a:solidFill>
                <a:latin typeface="Times New Roman" panose="02020603050405020304" pitchFamily="18" charset="0"/>
                <a:cs typeface="Times New Roman" panose="02020603050405020304" pitchFamily="18" charset="0"/>
              </a:rPr>
              <a:t>3:7-13. And they missed God’s rest because of </a:t>
            </a:r>
            <a:r>
              <a:rPr lang="en-US" sz="1200" dirty="0">
                <a:solidFill>
                  <a:schemeClr val="tx1"/>
                </a:solidFill>
                <a:latin typeface="Times New Roman" panose="02020603050405020304" pitchFamily="18" charset="0"/>
                <a:cs typeface="Times New Roman" panose="02020603050405020304" pitchFamily="18" charset="0"/>
              </a:rPr>
              <a:t>unbelief </a:t>
            </a:r>
            <a:r>
              <a:rPr lang="en-US" sz="1200" dirty="0" smtClean="0">
                <a:solidFill>
                  <a:schemeClr val="tx1"/>
                </a:solidFill>
                <a:latin typeface="Times New Roman" panose="02020603050405020304" pitchFamily="18" charset="0"/>
                <a:cs typeface="Times New Roman" panose="02020603050405020304" pitchFamily="18" charset="0"/>
              </a:rPr>
              <a:t>Heb </a:t>
            </a:r>
            <a:r>
              <a:rPr lang="en-US" sz="1200" dirty="0">
                <a:solidFill>
                  <a:schemeClr val="tx1"/>
                </a:solidFill>
                <a:latin typeface="Times New Roman" panose="02020603050405020304" pitchFamily="18" charset="0"/>
                <a:cs typeface="Times New Roman" panose="02020603050405020304" pitchFamily="18" charset="0"/>
              </a:rPr>
              <a:t>3:14-19</a:t>
            </a:r>
            <a:r>
              <a:rPr lang="en-US" sz="1200" dirty="0" smtClean="0">
                <a:solidFill>
                  <a:schemeClr val="tx1"/>
                </a:solidFill>
                <a:latin typeface="Times New Roman" panose="02020603050405020304" pitchFamily="18" charset="0"/>
                <a:cs typeface="Times New Roman" panose="02020603050405020304" pitchFamily="18" charset="0"/>
              </a:rPr>
              <a:t>. Therefore let us hold fast our confession Heb 4:1, 14; </a:t>
            </a:r>
            <a:r>
              <a:rPr lang="en-US" sz="1200" dirty="0" err="1" smtClean="0">
                <a:solidFill>
                  <a:schemeClr val="tx1"/>
                </a:solidFill>
                <a:latin typeface="Times New Roman" panose="02020603050405020304" pitchFamily="18" charset="0"/>
                <a:cs typeface="Times New Roman" panose="02020603050405020304" pitchFamily="18" charset="0"/>
              </a:rPr>
              <a:t>Jn</a:t>
            </a:r>
            <a:r>
              <a:rPr lang="en-US" sz="1200" dirty="0" smtClean="0">
                <a:solidFill>
                  <a:schemeClr val="tx1"/>
                </a:solidFill>
                <a:latin typeface="Times New Roman" panose="02020603050405020304" pitchFamily="18" charset="0"/>
                <a:cs typeface="Times New Roman" panose="02020603050405020304" pitchFamily="18" charset="0"/>
              </a:rPr>
              <a:t> 12:35.</a:t>
            </a:r>
          </a:p>
        </p:txBody>
      </p:sp>
      <p:sp>
        <p:nvSpPr>
          <p:cNvPr id="29" name="Rectangular Callout 28"/>
          <p:cNvSpPr/>
          <p:nvPr/>
        </p:nvSpPr>
        <p:spPr>
          <a:xfrm>
            <a:off x="3624673" y="5054558"/>
            <a:ext cx="4377712" cy="1803441"/>
          </a:xfrm>
          <a:prstGeom prst="wedgeRectCallout">
            <a:avLst>
              <a:gd name="adj1" fmla="val 6202"/>
              <a:gd name="adj2" fmla="val -145703"/>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sz="1200" dirty="0" smtClean="0">
                <a:solidFill>
                  <a:schemeClr val="tx1"/>
                </a:solidFill>
                <a:latin typeface="Times New Roman" panose="02020603050405020304" pitchFamily="18" charset="0"/>
                <a:cs typeface="Times New Roman" panose="02020603050405020304" pitchFamily="18" charset="0"/>
              </a:rPr>
              <a:t>4. Sheep of His hand, </a:t>
            </a:r>
            <a:r>
              <a:rPr lang="en-US" sz="1200" u="sng" dirty="0" smtClean="0">
                <a:solidFill>
                  <a:schemeClr val="tx1"/>
                </a:solidFill>
                <a:latin typeface="Times New Roman" panose="02020603050405020304" pitchFamily="18" charset="0"/>
                <a:cs typeface="Times New Roman" panose="02020603050405020304" pitchFamily="18" charset="0"/>
              </a:rPr>
              <a:t>Standing</a:t>
            </a:r>
            <a:r>
              <a:rPr lang="en-US" sz="1200" dirty="0" smtClean="0">
                <a:solidFill>
                  <a:schemeClr val="tx1"/>
                </a:solidFill>
                <a:latin typeface="Times New Roman" panose="02020603050405020304" pitchFamily="18" charset="0"/>
                <a:cs typeface="Times New Roman" panose="02020603050405020304" pitchFamily="18" charset="0"/>
              </a:rPr>
              <a:t>: In his hand is the earth, the hills, the sea and dry land Ps 95:4-7. </a:t>
            </a:r>
            <a:r>
              <a:rPr lang="en-US" sz="1200" dirty="0">
                <a:solidFill>
                  <a:schemeClr val="tx1"/>
                </a:solidFill>
                <a:latin typeface="Times New Roman" panose="02020603050405020304" pitchFamily="18" charset="0"/>
                <a:cs typeface="Times New Roman" panose="02020603050405020304" pitchFamily="18" charset="0"/>
              </a:rPr>
              <a:t>I</a:t>
            </a:r>
            <a:r>
              <a:rPr lang="en-US" sz="1200" dirty="0" smtClean="0">
                <a:solidFill>
                  <a:schemeClr val="tx1"/>
                </a:solidFill>
                <a:latin typeface="Times New Roman" panose="02020603050405020304" pitchFamily="18" charset="0"/>
                <a:cs typeface="Times New Roman" panose="02020603050405020304" pitchFamily="18" charset="0"/>
              </a:rPr>
              <a:t>t is not God’s way to hold Sinai thunder over our heads as a motivation to trust him but to assure us that he holds us in his hand as a shepherd his sheep. As partakers we </a:t>
            </a:r>
            <a:r>
              <a:rPr lang="en-US" sz="1200" dirty="0">
                <a:solidFill>
                  <a:schemeClr val="tx1"/>
                </a:solidFill>
                <a:latin typeface="Times New Roman" panose="02020603050405020304" pitchFamily="18" charset="0"/>
                <a:cs typeface="Times New Roman" panose="02020603050405020304" pitchFamily="18" charset="0"/>
              </a:rPr>
              <a:t>know </a:t>
            </a:r>
            <a:r>
              <a:rPr lang="en-US" sz="1200" dirty="0" smtClean="0">
                <a:solidFill>
                  <a:schemeClr val="tx1"/>
                </a:solidFill>
                <a:latin typeface="Times New Roman" panose="02020603050405020304" pitchFamily="18" charset="0"/>
                <a:cs typeface="Times New Roman" panose="02020603050405020304" pitchFamily="18" charset="0"/>
              </a:rPr>
              <a:t>we are secure because He holds us in the hollow of his hand Heb 12:18-24. The unbelief of that generation that perished has no hold on us. So we stand firm and worship the LORD our Maker. </a:t>
            </a:r>
            <a:r>
              <a:rPr lang="en-US" sz="1200" u="sng" dirty="0">
                <a:solidFill>
                  <a:schemeClr val="tx1"/>
                </a:solidFill>
                <a:latin typeface="Times New Roman" panose="02020603050405020304" pitchFamily="18" charset="0"/>
                <a:cs typeface="Times New Roman" panose="02020603050405020304" pitchFamily="18" charset="0"/>
              </a:rPr>
              <a:t>In </a:t>
            </a:r>
            <a:r>
              <a:rPr lang="en-US" sz="1200" u="sng" dirty="0" smtClean="0">
                <a:solidFill>
                  <a:schemeClr val="tx1"/>
                </a:solidFill>
                <a:latin typeface="Times New Roman" panose="02020603050405020304" pitchFamily="18" charset="0"/>
                <a:cs typeface="Times New Roman" panose="02020603050405020304" pitchFamily="18" charset="0"/>
              </a:rPr>
              <a:t>each picture setting</a:t>
            </a:r>
            <a:r>
              <a:rPr lang="en-US" sz="1200" dirty="0" smtClean="0">
                <a:solidFill>
                  <a:schemeClr val="tx1"/>
                </a:solidFill>
                <a:latin typeface="Times New Roman" panose="02020603050405020304" pitchFamily="18" charset="0"/>
                <a:cs typeface="Times New Roman" panose="02020603050405020304" pitchFamily="18" charset="0"/>
              </a:rPr>
              <a:t>, assurance </a:t>
            </a:r>
            <a:r>
              <a:rPr lang="en-US" sz="1200" dirty="0">
                <a:solidFill>
                  <a:schemeClr val="tx1"/>
                </a:solidFill>
                <a:latin typeface="Times New Roman" panose="02020603050405020304" pitchFamily="18" charset="0"/>
                <a:cs typeface="Times New Roman" panose="02020603050405020304" pitchFamily="18" charset="0"/>
              </a:rPr>
              <a:t>doesn’t come </a:t>
            </a:r>
            <a:r>
              <a:rPr lang="en-US" sz="1200" dirty="0" smtClean="0">
                <a:solidFill>
                  <a:schemeClr val="tx1"/>
                </a:solidFill>
                <a:latin typeface="Times New Roman" panose="02020603050405020304" pitchFamily="18" charset="0"/>
                <a:cs typeface="Times New Roman" panose="02020603050405020304" pitchFamily="18" charset="0"/>
              </a:rPr>
              <a:t>from the way we respond to circumstances but </a:t>
            </a:r>
            <a:r>
              <a:rPr lang="en-US" sz="1200" dirty="0">
                <a:solidFill>
                  <a:schemeClr val="tx1"/>
                </a:solidFill>
                <a:latin typeface="Times New Roman" panose="02020603050405020304" pitchFamily="18" charset="0"/>
                <a:cs typeface="Times New Roman" panose="02020603050405020304" pitchFamily="18" charset="0"/>
              </a:rPr>
              <a:t>from Christ</a:t>
            </a:r>
            <a:r>
              <a:rPr lang="en-US" sz="1200" dirty="0" smtClean="0">
                <a:solidFill>
                  <a:schemeClr val="tx1"/>
                </a:solidFill>
                <a:latin typeface="Times New Roman" panose="02020603050405020304" pitchFamily="18" charset="0"/>
                <a:cs typeface="Times New Roman" panose="02020603050405020304" pitchFamily="18" charset="0"/>
              </a:rPr>
              <a:t>: first, </a:t>
            </a:r>
            <a:r>
              <a:rPr lang="en-US" sz="1200" dirty="0">
                <a:solidFill>
                  <a:schemeClr val="tx1"/>
                </a:solidFill>
                <a:latin typeface="Times New Roman" panose="02020603050405020304" pitchFamily="18" charset="0"/>
                <a:cs typeface="Times New Roman" panose="02020603050405020304" pitchFamily="18" charset="0"/>
              </a:rPr>
              <a:t>His light, His </a:t>
            </a:r>
            <a:r>
              <a:rPr lang="en-US" sz="1200" dirty="0" smtClean="0">
                <a:solidFill>
                  <a:schemeClr val="tx1"/>
                </a:solidFill>
                <a:latin typeface="Times New Roman" panose="02020603050405020304" pitchFamily="18" charset="0"/>
                <a:cs typeface="Times New Roman" panose="02020603050405020304" pitchFamily="18" charset="0"/>
              </a:rPr>
              <a:t>Bible, now </a:t>
            </a:r>
            <a:r>
              <a:rPr lang="en-US" sz="1200" dirty="0">
                <a:solidFill>
                  <a:schemeClr val="tx1"/>
                </a:solidFill>
                <a:latin typeface="Times New Roman" panose="02020603050405020304" pitchFamily="18" charset="0"/>
                <a:cs typeface="Times New Roman" panose="02020603050405020304" pitchFamily="18" charset="0"/>
              </a:rPr>
              <a:t>His hand</a:t>
            </a:r>
            <a:r>
              <a:rPr lang="en-US" sz="1200" dirty="0" smtClean="0">
                <a:solidFill>
                  <a:schemeClr val="tx1"/>
                </a:solidFill>
                <a:latin typeface="Times New Roman" panose="02020603050405020304" pitchFamily="18" charset="0"/>
                <a:cs typeface="Times New Roman" panose="02020603050405020304" pitchFamily="18" charset="0"/>
              </a:rPr>
              <a:t>, next </a:t>
            </a:r>
            <a:r>
              <a:rPr lang="en-US" sz="1200" dirty="0">
                <a:solidFill>
                  <a:schemeClr val="tx1"/>
                </a:solidFill>
                <a:latin typeface="Times New Roman" panose="02020603050405020304" pitchFamily="18" charset="0"/>
                <a:cs typeface="Times New Roman" panose="02020603050405020304" pitchFamily="18" charset="0"/>
              </a:rPr>
              <a:t>His </a:t>
            </a:r>
            <a:r>
              <a:rPr lang="en-US" sz="1200" dirty="0" smtClean="0">
                <a:solidFill>
                  <a:schemeClr val="tx1"/>
                </a:solidFill>
                <a:latin typeface="Times New Roman" panose="02020603050405020304" pitchFamily="18" charset="0"/>
                <a:cs typeface="Times New Roman" panose="02020603050405020304" pitchFamily="18" charset="0"/>
              </a:rPr>
              <a:t>rock and finally His resurrection power Phil 3:10. </a:t>
            </a:r>
            <a:endParaRPr lang="en-US" sz="1200" dirty="0">
              <a:solidFill>
                <a:schemeClr val="tx1"/>
              </a:solidFill>
              <a:latin typeface="Times New Roman" panose="02020603050405020304" pitchFamily="18" charset="0"/>
              <a:cs typeface="Times New Roman" panose="02020603050405020304" pitchFamily="18" charset="0"/>
            </a:endParaRPr>
          </a:p>
        </p:txBody>
      </p:sp>
      <p:sp>
        <p:nvSpPr>
          <p:cNvPr id="35" name="Rectangular Callout 34"/>
          <p:cNvSpPr/>
          <p:nvPr/>
        </p:nvSpPr>
        <p:spPr>
          <a:xfrm>
            <a:off x="-15368" y="4455320"/>
            <a:ext cx="3587478" cy="2402679"/>
          </a:xfrm>
          <a:prstGeom prst="wedgeRectCallout">
            <a:avLst>
              <a:gd name="adj1" fmla="val 67635"/>
              <a:gd name="adj2" fmla="val -59539"/>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sz="1200" dirty="0">
                <a:solidFill>
                  <a:schemeClr val="tx1"/>
                </a:solidFill>
                <a:latin typeface="Times New Roman" panose="02020603050405020304" pitchFamily="18" charset="0"/>
                <a:cs typeface="Times New Roman" panose="02020603050405020304" pitchFamily="18" charset="0"/>
              </a:rPr>
              <a:t>3</a:t>
            </a:r>
            <a:r>
              <a:rPr lang="en-US" sz="1200" dirty="0" smtClean="0">
                <a:solidFill>
                  <a:schemeClr val="tx1"/>
                </a:solidFill>
                <a:latin typeface="Times New Roman" panose="02020603050405020304" pitchFamily="18" charset="0"/>
                <a:cs typeface="Times New Roman" panose="02020603050405020304" pitchFamily="18" charset="0"/>
              </a:rPr>
              <a:t>. Worship God, bow down, kneel Ps 95:1-6, </a:t>
            </a:r>
            <a:r>
              <a:rPr lang="en-US" sz="1200" u="sng" dirty="0" smtClean="0">
                <a:solidFill>
                  <a:schemeClr val="tx1"/>
                </a:solidFill>
                <a:latin typeface="Times New Roman" panose="02020603050405020304" pitchFamily="18" charset="0"/>
                <a:cs typeface="Times New Roman" panose="02020603050405020304" pitchFamily="18" charset="0"/>
              </a:rPr>
              <a:t>Kneeling before my Maker.</a:t>
            </a:r>
            <a:r>
              <a:rPr lang="en-US" sz="1200" dirty="0" smtClean="0">
                <a:solidFill>
                  <a:schemeClr val="tx1"/>
                </a:solidFill>
                <a:latin typeface="Times New Roman" panose="02020603050405020304" pitchFamily="18" charset="0"/>
                <a:cs typeface="Times New Roman" panose="02020603050405020304" pitchFamily="18" charset="0"/>
              </a:rPr>
              <a:t> </a:t>
            </a:r>
            <a:r>
              <a:rPr lang="en-US" sz="1200" dirty="0">
                <a:solidFill>
                  <a:schemeClr val="tx1"/>
                </a:solidFill>
                <a:latin typeface="Times New Roman" panose="02020603050405020304" pitchFamily="18" charset="0"/>
                <a:cs typeface="Times New Roman" panose="02020603050405020304" pitchFamily="18" charset="0"/>
              </a:rPr>
              <a:t>I</a:t>
            </a:r>
            <a:r>
              <a:rPr lang="en-US" sz="1200" dirty="0" smtClean="0">
                <a:solidFill>
                  <a:schemeClr val="tx1"/>
                </a:solidFill>
                <a:latin typeface="Times New Roman" panose="02020603050405020304" pitchFamily="18" charset="0"/>
                <a:cs typeface="Times New Roman" panose="02020603050405020304" pitchFamily="18" charset="0"/>
              </a:rPr>
              <a:t> need quiet times like in a tide pool to believe God’s promises as a basis for assurance. As </a:t>
            </a:r>
            <a:r>
              <a:rPr lang="en-US" sz="1200" dirty="0">
                <a:solidFill>
                  <a:schemeClr val="tx1"/>
                </a:solidFill>
                <a:latin typeface="Times New Roman" panose="02020603050405020304" pitchFamily="18" charset="0"/>
                <a:cs typeface="Times New Roman" panose="02020603050405020304" pitchFamily="18" charset="0"/>
              </a:rPr>
              <a:t>a partaker, I know I’m saved because the Bible </a:t>
            </a:r>
            <a:r>
              <a:rPr lang="en-US" sz="1200" dirty="0" smtClean="0">
                <a:solidFill>
                  <a:schemeClr val="tx1"/>
                </a:solidFill>
                <a:latin typeface="Times New Roman" panose="02020603050405020304" pitchFamily="18" charset="0"/>
                <a:cs typeface="Times New Roman" panose="02020603050405020304" pitchFamily="18" charset="0"/>
              </a:rPr>
              <a:t>tells me so. The Bible shows me that the promises of assurance are found in Christ, not in me and in my obedience. </a:t>
            </a:r>
            <a:r>
              <a:rPr lang="en-US" sz="1200" dirty="0">
                <a:solidFill>
                  <a:schemeClr val="tx1"/>
                </a:solidFill>
                <a:latin typeface="Times New Roman" panose="02020603050405020304" pitchFamily="18" charset="0"/>
                <a:cs typeface="Times New Roman" panose="02020603050405020304" pitchFamily="18" charset="0"/>
              </a:rPr>
              <a:t>I</a:t>
            </a:r>
            <a:r>
              <a:rPr lang="en-US" sz="1200" dirty="0" smtClean="0">
                <a:solidFill>
                  <a:schemeClr val="tx1"/>
                </a:solidFill>
                <a:latin typeface="Times New Roman" panose="02020603050405020304" pitchFamily="18" charset="0"/>
                <a:cs typeface="Times New Roman" panose="02020603050405020304" pitchFamily="18" charset="0"/>
              </a:rPr>
              <a:t> see God’s power in tide pools as well as in crashing waves and rolling thunder. </a:t>
            </a:r>
            <a:r>
              <a:rPr lang="en-US" sz="1200" dirty="0">
                <a:solidFill>
                  <a:schemeClr val="tx1"/>
                </a:solidFill>
                <a:latin typeface="Times New Roman" panose="02020603050405020304" pitchFamily="18" charset="0"/>
                <a:cs typeface="Times New Roman" panose="02020603050405020304" pitchFamily="18" charset="0"/>
              </a:rPr>
              <a:t>B</a:t>
            </a:r>
            <a:r>
              <a:rPr lang="en-US" sz="1200" dirty="0" smtClean="0">
                <a:solidFill>
                  <a:schemeClr val="tx1"/>
                </a:solidFill>
                <a:latin typeface="Times New Roman" panose="02020603050405020304" pitchFamily="18" charset="0"/>
                <a:cs typeface="Times New Roman" panose="02020603050405020304" pitchFamily="18" charset="0"/>
              </a:rPr>
              <a:t>ut </a:t>
            </a:r>
            <a:r>
              <a:rPr lang="en-US" sz="1200" dirty="0">
                <a:solidFill>
                  <a:schemeClr val="tx1"/>
                </a:solidFill>
                <a:latin typeface="Times New Roman" panose="02020603050405020304" pitchFamily="18" charset="0"/>
                <a:cs typeface="Times New Roman" panose="02020603050405020304" pitchFamily="18" charset="0"/>
              </a:rPr>
              <a:t>I</a:t>
            </a:r>
            <a:r>
              <a:rPr lang="en-US" sz="1200" dirty="0" smtClean="0">
                <a:solidFill>
                  <a:schemeClr val="tx1"/>
                </a:solidFill>
                <a:latin typeface="Times New Roman" panose="02020603050405020304" pitchFamily="18" charset="0"/>
                <a:cs typeface="Times New Roman" panose="02020603050405020304" pitchFamily="18" charset="0"/>
              </a:rPr>
              <a:t> hear his voice in the Bible, where all truth is found. </a:t>
            </a:r>
            <a:r>
              <a:rPr lang="en-US" sz="1200" dirty="0">
                <a:solidFill>
                  <a:schemeClr val="tx1"/>
                </a:solidFill>
                <a:latin typeface="Times New Roman" panose="02020603050405020304" pitchFamily="18" charset="0"/>
                <a:cs typeface="Times New Roman" panose="02020603050405020304" pitchFamily="18" charset="0"/>
              </a:rPr>
              <a:t>I</a:t>
            </a:r>
            <a:r>
              <a:rPr lang="en-US" sz="1200" dirty="0" smtClean="0">
                <a:solidFill>
                  <a:schemeClr val="tx1"/>
                </a:solidFill>
                <a:latin typeface="Times New Roman" panose="02020603050405020304" pitchFamily="18" charset="0"/>
                <a:cs typeface="Times New Roman" panose="02020603050405020304" pitchFamily="18" charset="0"/>
              </a:rPr>
              <a:t> don’t close the Bible and pray for faith but in studying the Word </a:t>
            </a:r>
            <a:r>
              <a:rPr lang="en-US" sz="1200" dirty="0">
                <a:solidFill>
                  <a:schemeClr val="tx1"/>
                </a:solidFill>
                <a:latin typeface="Times New Roman" panose="02020603050405020304" pitchFamily="18" charset="0"/>
                <a:cs typeface="Times New Roman" panose="02020603050405020304" pitchFamily="18" charset="0"/>
              </a:rPr>
              <a:t>I</a:t>
            </a:r>
            <a:r>
              <a:rPr lang="en-US" sz="1200" dirty="0" smtClean="0">
                <a:solidFill>
                  <a:schemeClr val="tx1"/>
                </a:solidFill>
                <a:latin typeface="Times New Roman" panose="02020603050405020304" pitchFamily="18" charset="0"/>
                <a:cs typeface="Times New Roman" panose="02020603050405020304" pitchFamily="18" charset="0"/>
              </a:rPr>
              <a:t> get faith, </a:t>
            </a:r>
            <a:r>
              <a:rPr lang="en-US" sz="1200" dirty="0" err="1" smtClean="0">
                <a:solidFill>
                  <a:schemeClr val="tx1"/>
                </a:solidFill>
                <a:latin typeface="Times New Roman" panose="02020603050405020304" pitchFamily="18" charset="0"/>
                <a:cs typeface="Times New Roman" panose="02020603050405020304" pitchFamily="18" charset="0"/>
              </a:rPr>
              <a:t>Hab</a:t>
            </a:r>
            <a:r>
              <a:rPr lang="en-US" sz="1200" dirty="0" smtClean="0">
                <a:solidFill>
                  <a:schemeClr val="tx1"/>
                </a:solidFill>
                <a:latin typeface="Times New Roman" panose="02020603050405020304" pitchFamily="18" charset="0"/>
                <a:cs typeface="Times New Roman" panose="02020603050405020304" pitchFamily="18" charset="0"/>
              </a:rPr>
              <a:t> 3; </a:t>
            </a:r>
            <a:r>
              <a:rPr lang="en-US" sz="1200" i="1" dirty="0">
                <a:solidFill>
                  <a:schemeClr val="tx1"/>
                </a:solidFill>
                <a:latin typeface="Times New Roman" panose="02020603050405020304" pitchFamily="18" charset="0"/>
                <a:cs typeface="Times New Roman" panose="02020603050405020304" pitchFamily="18" charset="0"/>
              </a:rPr>
              <a:t>Wiersbe</a:t>
            </a:r>
            <a:r>
              <a:rPr lang="en-US" sz="1200" dirty="0">
                <a:solidFill>
                  <a:schemeClr val="tx1"/>
                </a:solidFill>
                <a:latin typeface="Times New Roman" panose="02020603050405020304" pitchFamily="18" charset="0"/>
                <a:cs typeface="Times New Roman" panose="02020603050405020304" pitchFamily="18" charset="0"/>
              </a:rPr>
              <a:t>. </a:t>
            </a:r>
            <a:r>
              <a:rPr lang="en-US" sz="1200" dirty="0" smtClean="0">
                <a:solidFill>
                  <a:schemeClr val="tx1"/>
                </a:solidFill>
                <a:latin typeface="Times New Roman" panose="02020603050405020304" pitchFamily="18" charset="0"/>
                <a:cs typeface="Times New Roman" panose="02020603050405020304" pitchFamily="18" charset="0"/>
              </a:rPr>
              <a:t>Though </a:t>
            </a:r>
            <a:r>
              <a:rPr lang="en-US" sz="1200" dirty="0">
                <a:solidFill>
                  <a:schemeClr val="tx1"/>
                </a:solidFill>
                <a:latin typeface="Times New Roman" panose="02020603050405020304" pitchFamily="18" charset="0"/>
                <a:cs typeface="Times New Roman" panose="02020603050405020304" pitchFamily="18" charset="0"/>
              </a:rPr>
              <a:t>I</a:t>
            </a:r>
            <a:r>
              <a:rPr lang="en-US" sz="1200" dirty="0" smtClean="0">
                <a:solidFill>
                  <a:schemeClr val="tx1"/>
                </a:solidFill>
                <a:latin typeface="Times New Roman" panose="02020603050405020304" pitchFamily="18" charset="0"/>
                <a:cs typeface="Times New Roman" panose="02020603050405020304" pitchFamily="18" charset="0"/>
              </a:rPr>
              <a:t> don’t always meditate, </a:t>
            </a:r>
            <a:r>
              <a:rPr lang="en-US" sz="1200" dirty="0">
                <a:solidFill>
                  <a:schemeClr val="tx1"/>
                </a:solidFill>
                <a:latin typeface="Times New Roman" panose="02020603050405020304" pitchFamily="18" charset="0"/>
                <a:cs typeface="Times New Roman" panose="02020603050405020304" pitchFamily="18" charset="0"/>
              </a:rPr>
              <a:t>I</a:t>
            </a:r>
            <a:r>
              <a:rPr lang="en-US" sz="1200" dirty="0" smtClean="0">
                <a:solidFill>
                  <a:schemeClr val="tx1"/>
                </a:solidFill>
                <a:latin typeface="Times New Roman" panose="02020603050405020304" pitchFamily="18" charset="0"/>
                <a:cs typeface="Times New Roman" panose="02020603050405020304" pitchFamily="18" charset="0"/>
              </a:rPr>
              <a:t> rest assured that God’s Holy Bible is perfect, more to be desired than gold Ps 18:30-31; 19:7-14. </a:t>
            </a:r>
            <a:endParaRPr lang="en-US" sz="1200" dirty="0">
              <a:solidFill>
                <a:schemeClr val="tx1"/>
              </a:solidFill>
              <a:latin typeface="Times New Roman" panose="02020603050405020304" pitchFamily="18" charset="0"/>
              <a:cs typeface="Times New Roman" panose="02020603050405020304" pitchFamily="18" charset="0"/>
            </a:endParaRPr>
          </a:p>
        </p:txBody>
      </p:sp>
      <p:sp>
        <p:nvSpPr>
          <p:cNvPr id="13" name="Rectangular Callout 12"/>
          <p:cNvSpPr/>
          <p:nvPr/>
        </p:nvSpPr>
        <p:spPr>
          <a:xfrm>
            <a:off x="8826641" y="1708665"/>
            <a:ext cx="3353483" cy="3321482"/>
          </a:xfrm>
          <a:prstGeom prst="wedgeRectCallout">
            <a:avLst>
              <a:gd name="adj1" fmla="val -70472"/>
              <a:gd name="adj2" fmla="val -33515"/>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sz="1200" dirty="0" smtClean="0">
                <a:solidFill>
                  <a:schemeClr val="tx1"/>
                </a:solidFill>
                <a:latin typeface="Times New Roman" panose="02020603050405020304" pitchFamily="18" charset="0"/>
                <a:cs typeface="Times New Roman" panose="02020603050405020304" pitchFamily="18" charset="0"/>
              </a:rPr>
              <a:t>6. </a:t>
            </a:r>
            <a:r>
              <a:rPr lang="en-US" sz="1200" u="sng" dirty="0" smtClean="0">
                <a:solidFill>
                  <a:schemeClr val="tx1"/>
                </a:solidFill>
                <a:latin typeface="Times New Roman" panose="02020603050405020304" pitchFamily="18" charset="0"/>
                <a:cs typeface="Times New Roman" panose="02020603050405020304" pitchFamily="18" charset="0"/>
              </a:rPr>
              <a:t>Resting</a:t>
            </a:r>
            <a:r>
              <a:rPr lang="en-US" sz="1200" dirty="0" smtClean="0">
                <a:solidFill>
                  <a:schemeClr val="tx1"/>
                </a:solidFill>
                <a:latin typeface="Times New Roman" panose="02020603050405020304" pitchFamily="18" charset="0"/>
                <a:cs typeface="Times New Roman" panose="02020603050405020304" pitchFamily="18" charset="0"/>
              </a:rPr>
              <a:t> in resurrection power Heb </a:t>
            </a:r>
            <a:r>
              <a:rPr lang="en-US" sz="1200" dirty="0">
                <a:solidFill>
                  <a:schemeClr val="tx1"/>
                </a:solidFill>
                <a:latin typeface="Times New Roman" panose="02020603050405020304" pitchFamily="18" charset="0"/>
                <a:cs typeface="Times New Roman" panose="02020603050405020304" pitchFamily="18" charset="0"/>
              </a:rPr>
              <a:t>4:9-10</a:t>
            </a:r>
            <a:r>
              <a:rPr lang="en-US" sz="1200" dirty="0" smtClean="0">
                <a:solidFill>
                  <a:schemeClr val="tx1"/>
                </a:solidFill>
                <a:latin typeface="Times New Roman" panose="02020603050405020304" pitchFamily="18" charset="0"/>
                <a:cs typeface="Times New Roman" panose="02020603050405020304" pitchFamily="18" charset="0"/>
              </a:rPr>
              <a:t>. </a:t>
            </a:r>
            <a:r>
              <a:rPr lang="en-US" sz="1200" dirty="0">
                <a:solidFill>
                  <a:schemeClr val="tx1"/>
                </a:solidFill>
                <a:latin typeface="Times New Roman" panose="02020603050405020304" pitchFamily="18" charset="0"/>
                <a:cs typeface="Times New Roman" panose="02020603050405020304" pitchFamily="18" charset="0"/>
              </a:rPr>
              <a:t>The waves of time can’t erase the hope of </a:t>
            </a:r>
            <a:r>
              <a:rPr lang="en-US" sz="1200" dirty="0" smtClean="0">
                <a:solidFill>
                  <a:schemeClr val="tx1"/>
                </a:solidFill>
                <a:latin typeface="Times New Roman" panose="02020603050405020304" pitchFamily="18" charset="0"/>
                <a:cs typeface="Times New Roman" panose="02020603050405020304" pitchFamily="18" charset="0"/>
              </a:rPr>
              <a:t>rest Dan 12. </a:t>
            </a:r>
            <a:r>
              <a:rPr lang="en-US" sz="1200" dirty="0">
                <a:solidFill>
                  <a:schemeClr val="tx1"/>
                </a:solidFill>
                <a:latin typeface="Times New Roman" panose="02020603050405020304" pitchFamily="18" charset="0"/>
                <a:cs typeface="Times New Roman" panose="02020603050405020304" pitchFamily="18" charset="0"/>
              </a:rPr>
              <a:t>Know the Lord and enter into His </a:t>
            </a:r>
            <a:r>
              <a:rPr lang="en-US" sz="1200" dirty="0" smtClean="0">
                <a:solidFill>
                  <a:schemeClr val="tx1"/>
                </a:solidFill>
                <a:latin typeface="Times New Roman" panose="02020603050405020304" pitchFamily="18" charset="0"/>
                <a:cs typeface="Times New Roman" panose="02020603050405020304" pitchFamily="18" charset="0"/>
              </a:rPr>
              <a:t>rest </a:t>
            </a:r>
            <a:r>
              <a:rPr lang="en-US" sz="1200" dirty="0">
                <a:solidFill>
                  <a:schemeClr val="tx1"/>
                </a:solidFill>
                <a:latin typeface="Times New Roman" panose="02020603050405020304" pitchFamily="18" charset="0"/>
                <a:cs typeface="Times New Roman" panose="02020603050405020304" pitchFamily="18" charset="0"/>
              </a:rPr>
              <a:t>Ps 132:8, </a:t>
            </a:r>
            <a:r>
              <a:rPr lang="en-US" sz="1200" dirty="0" smtClean="0">
                <a:solidFill>
                  <a:schemeClr val="tx1"/>
                </a:solidFill>
                <a:latin typeface="Times New Roman" panose="02020603050405020304" pitchFamily="18" charset="0"/>
                <a:cs typeface="Times New Roman" panose="02020603050405020304" pitchFamily="18" charset="0"/>
              </a:rPr>
              <a:t>14. No </a:t>
            </a:r>
            <a:r>
              <a:rPr lang="en-US" sz="1200" dirty="0">
                <a:solidFill>
                  <a:schemeClr val="tx1"/>
                </a:solidFill>
                <a:latin typeface="Times New Roman" panose="02020603050405020304" pitchFamily="18" charset="0"/>
                <a:cs typeface="Times New Roman" panose="02020603050405020304" pitchFamily="18" charset="0"/>
              </a:rPr>
              <a:t>matter </a:t>
            </a:r>
            <a:r>
              <a:rPr lang="en-US" sz="1200" dirty="0" smtClean="0">
                <a:solidFill>
                  <a:schemeClr val="tx1"/>
                </a:solidFill>
                <a:latin typeface="Times New Roman" panose="02020603050405020304" pitchFamily="18" charset="0"/>
                <a:cs typeface="Times New Roman" panose="02020603050405020304" pitchFamily="18" charset="0"/>
              </a:rPr>
              <a:t>how short or how </a:t>
            </a:r>
            <a:r>
              <a:rPr lang="en-US" sz="1200" dirty="0">
                <a:solidFill>
                  <a:schemeClr val="tx1"/>
                </a:solidFill>
                <a:latin typeface="Times New Roman" panose="02020603050405020304" pitchFamily="18" charset="0"/>
                <a:cs typeface="Times New Roman" panose="02020603050405020304" pitchFamily="18" charset="0"/>
              </a:rPr>
              <a:t>long I live on </a:t>
            </a:r>
            <a:r>
              <a:rPr lang="en-US" sz="1200" dirty="0" smtClean="0">
                <a:solidFill>
                  <a:schemeClr val="tx1"/>
                </a:solidFill>
                <a:latin typeface="Times New Roman" panose="02020603050405020304" pitchFamily="18" charset="0"/>
                <a:cs typeface="Times New Roman" panose="02020603050405020304" pitchFamily="18" charset="0"/>
              </a:rPr>
              <a:t>earth, </a:t>
            </a:r>
            <a:r>
              <a:rPr lang="en-US" sz="1200" dirty="0">
                <a:solidFill>
                  <a:schemeClr val="tx1"/>
                </a:solidFill>
                <a:latin typeface="Times New Roman" panose="02020603050405020304" pitchFamily="18" charset="0"/>
                <a:cs typeface="Times New Roman" panose="02020603050405020304" pitchFamily="18" charset="0"/>
              </a:rPr>
              <a:t>I will live forever </a:t>
            </a:r>
            <a:r>
              <a:rPr lang="en-US" sz="1200" dirty="0" smtClean="0">
                <a:solidFill>
                  <a:schemeClr val="tx1"/>
                </a:solidFill>
                <a:latin typeface="Times New Roman" panose="02020603050405020304" pitchFamily="18" charset="0"/>
                <a:cs typeface="Times New Roman" panose="02020603050405020304" pitchFamily="18" charset="0"/>
              </a:rPr>
              <a:t>in God’s kingdom enjoying </a:t>
            </a:r>
            <a:r>
              <a:rPr lang="en-US" sz="1200" dirty="0">
                <a:solidFill>
                  <a:schemeClr val="tx1"/>
                </a:solidFill>
                <a:latin typeface="Times New Roman" panose="02020603050405020304" pitchFamily="18" charset="0"/>
                <a:cs typeface="Times New Roman" panose="02020603050405020304" pitchFamily="18" charset="0"/>
              </a:rPr>
              <a:t>the sense of satisfaction and repose that comes when my life work is ended and I cross the swelling tide</a:t>
            </a:r>
            <a:r>
              <a:rPr lang="en-US" sz="1200" dirty="0" smtClean="0">
                <a:solidFill>
                  <a:schemeClr val="tx1"/>
                </a:solidFill>
                <a:latin typeface="Times New Roman" panose="02020603050405020304" pitchFamily="18" charset="0"/>
                <a:cs typeface="Times New Roman" panose="02020603050405020304" pitchFamily="18" charset="0"/>
              </a:rPr>
              <a:t>. The name </a:t>
            </a:r>
            <a:r>
              <a:rPr lang="en-US" sz="1200" i="1" dirty="0" smtClean="0">
                <a:solidFill>
                  <a:schemeClr val="tx1"/>
                </a:solidFill>
                <a:latin typeface="Times New Roman" panose="02020603050405020304" pitchFamily="18" charset="0"/>
                <a:cs typeface="Times New Roman" panose="02020603050405020304" pitchFamily="18" charset="0"/>
              </a:rPr>
              <a:t>Nahum</a:t>
            </a:r>
            <a:r>
              <a:rPr lang="en-US" sz="1200" dirty="0" smtClean="0">
                <a:solidFill>
                  <a:schemeClr val="tx1"/>
                </a:solidFill>
                <a:latin typeface="Times New Roman" panose="02020603050405020304" pitchFamily="18" charset="0"/>
                <a:cs typeface="Times New Roman" panose="02020603050405020304" pitchFamily="18" charset="0"/>
              </a:rPr>
              <a:t> connotes rest, comfort and salvation and </a:t>
            </a:r>
            <a:r>
              <a:rPr lang="en-US" sz="1200" dirty="0">
                <a:solidFill>
                  <a:schemeClr val="tx1"/>
                </a:solidFill>
                <a:latin typeface="Times New Roman" panose="02020603050405020304" pitchFamily="18" charset="0"/>
                <a:cs typeface="Times New Roman" panose="02020603050405020304" pitchFamily="18" charset="0"/>
              </a:rPr>
              <a:t>reminds us of the death of death in the death of </a:t>
            </a:r>
            <a:r>
              <a:rPr lang="en-US" sz="1200" dirty="0" smtClean="0">
                <a:solidFill>
                  <a:schemeClr val="tx1"/>
                </a:solidFill>
                <a:latin typeface="Times New Roman" panose="02020603050405020304" pitchFamily="18" charset="0"/>
                <a:cs typeface="Times New Roman" panose="02020603050405020304" pitchFamily="18" charset="0"/>
              </a:rPr>
              <a:t>Christ. God will wipe away all tears Rev 7:17; 21:4. </a:t>
            </a:r>
            <a:r>
              <a:rPr lang="en-US" sz="1200" dirty="0">
                <a:solidFill>
                  <a:schemeClr val="tx1"/>
                </a:solidFill>
                <a:latin typeface="Times New Roman" panose="02020603050405020304" pitchFamily="18" charset="0"/>
                <a:cs typeface="Times New Roman" panose="02020603050405020304" pitchFamily="18" charset="0"/>
              </a:rPr>
              <a:t>Pain with its crying and death with its mourning are past</a:t>
            </a:r>
            <a:r>
              <a:rPr lang="en-US" sz="1200" dirty="0" smtClean="0">
                <a:solidFill>
                  <a:schemeClr val="tx1"/>
                </a:solidFill>
                <a:latin typeface="Times New Roman" panose="02020603050405020304" pitchFamily="18" charset="0"/>
                <a:cs typeface="Times New Roman" panose="02020603050405020304" pitchFamily="18" charset="0"/>
              </a:rPr>
              <a:t>. The ever present </a:t>
            </a:r>
            <a:r>
              <a:rPr lang="en-US" sz="1200" i="1" dirty="0" smtClean="0">
                <a:solidFill>
                  <a:schemeClr val="tx1"/>
                </a:solidFill>
                <a:latin typeface="Times New Roman" panose="02020603050405020304" pitchFamily="18" charset="0"/>
                <a:cs typeface="Times New Roman" panose="02020603050405020304" pitchFamily="18" charset="0"/>
              </a:rPr>
              <a:t>why</a:t>
            </a:r>
            <a:r>
              <a:rPr lang="en-US" sz="1200" dirty="0" smtClean="0">
                <a:solidFill>
                  <a:schemeClr val="tx1"/>
                </a:solidFill>
                <a:latin typeface="Times New Roman" panose="02020603050405020304" pitchFamily="18" charset="0"/>
                <a:cs typeface="Times New Roman" panose="02020603050405020304" pitchFamily="18" charset="0"/>
              </a:rPr>
              <a:t> is best answered with the ever present </a:t>
            </a:r>
            <a:r>
              <a:rPr lang="en-US" sz="1200" i="1" dirty="0" smtClean="0">
                <a:solidFill>
                  <a:schemeClr val="tx1"/>
                </a:solidFill>
                <a:latin typeface="Times New Roman" panose="02020603050405020304" pitchFamily="18" charset="0"/>
                <a:cs typeface="Times New Roman" panose="02020603050405020304" pitchFamily="18" charset="0"/>
              </a:rPr>
              <a:t>Who</a:t>
            </a:r>
            <a:r>
              <a:rPr lang="en-US" sz="1200" dirty="0" smtClean="0">
                <a:solidFill>
                  <a:schemeClr val="tx1"/>
                </a:solidFill>
                <a:latin typeface="Times New Roman" panose="02020603050405020304" pitchFamily="18" charset="0"/>
                <a:cs typeface="Times New Roman" panose="02020603050405020304" pitchFamily="18" charset="0"/>
              </a:rPr>
              <a:t>, </a:t>
            </a:r>
            <a:r>
              <a:rPr lang="en-US" sz="1200" dirty="0" err="1" smtClean="0">
                <a:solidFill>
                  <a:schemeClr val="tx1"/>
                </a:solidFill>
                <a:latin typeface="Times New Roman" panose="02020603050405020304" pitchFamily="18" charset="0"/>
                <a:cs typeface="Times New Roman" panose="02020603050405020304" pitchFamily="18" charset="0"/>
              </a:rPr>
              <a:t>Hab</a:t>
            </a:r>
            <a:r>
              <a:rPr lang="en-US" sz="1200" dirty="0" smtClean="0">
                <a:solidFill>
                  <a:schemeClr val="tx1"/>
                </a:solidFill>
                <a:latin typeface="Times New Roman" panose="02020603050405020304" pitchFamily="18" charset="0"/>
                <a:cs typeface="Times New Roman" panose="02020603050405020304" pitchFamily="18" charset="0"/>
              </a:rPr>
              <a:t> 3:1-3 BKC. I </a:t>
            </a:r>
            <a:r>
              <a:rPr lang="en-US" sz="1200" dirty="0">
                <a:solidFill>
                  <a:schemeClr val="tx1"/>
                </a:solidFill>
                <a:latin typeface="Times New Roman" panose="02020603050405020304" pitchFamily="18" charset="0"/>
                <a:cs typeface="Times New Roman" panose="02020603050405020304" pitchFamily="18" charset="0"/>
              </a:rPr>
              <a:t>know I’m </a:t>
            </a:r>
            <a:r>
              <a:rPr lang="en-US" sz="1200" dirty="0" smtClean="0">
                <a:solidFill>
                  <a:schemeClr val="tx1"/>
                </a:solidFill>
                <a:latin typeface="Times New Roman" panose="02020603050405020304" pitchFamily="18" charset="0"/>
                <a:cs typeface="Times New Roman" panose="02020603050405020304" pitchFamily="18" charset="0"/>
              </a:rPr>
              <a:t>heaven bound because of Jesus who promised to raise me from the grave. Oh to have that grace to help in time of need. Matthew Nahum, </a:t>
            </a:r>
            <a:r>
              <a:rPr lang="en-US" sz="1200" dirty="0">
                <a:solidFill>
                  <a:schemeClr val="tx1"/>
                </a:solidFill>
                <a:latin typeface="Times New Roman" panose="02020603050405020304" pitchFamily="18" charset="0"/>
                <a:cs typeface="Times New Roman" panose="02020603050405020304" pitchFamily="18" charset="0"/>
              </a:rPr>
              <a:t>we’ll </a:t>
            </a:r>
            <a:r>
              <a:rPr lang="en-US" sz="1200" dirty="0" smtClean="0">
                <a:solidFill>
                  <a:schemeClr val="tx1"/>
                </a:solidFill>
                <a:latin typeface="Times New Roman" panose="02020603050405020304" pitchFamily="18" charset="0"/>
                <a:cs typeface="Times New Roman" panose="02020603050405020304" pitchFamily="18" charset="0"/>
              </a:rPr>
              <a:t>see you some day in heaven. Rest in assurance of faith in Jesus’ resurrection power.</a:t>
            </a:r>
            <a:endParaRPr lang="en-US" sz="1200" dirty="0">
              <a:solidFill>
                <a:schemeClr val="tx1"/>
              </a:solidFill>
              <a:latin typeface="Times New Roman" panose="02020603050405020304" pitchFamily="18" charset="0"/>
              <a:cs typeface="Times New Roman" panose="02020603050405020304" pitchFamily="18" charset="0"/>
            </a:endParaRPr>
          </a:p>
        </p:txBody>
      </p:sp>
      <p:sp>
        <p:nvSpPr>
          <p:cNvPr id="14" name="Rectangular Callout 13"/>
          <p:cNvSpPr/>
          <p:nvPr/>
        </p:nvSpPr>
        <p:spPr>
          <a:xfrm>
            <a:off x="8826640" y="-7684"/>
            <a:ext cx="3353483" cy="1670229"/>
          </a:xfrm>
          <a:prstGeom prst="wedgeRectCallout">
            <a:avLst>
              <a:gd name="adj1" fmla="val -65201"/>
              <a:gd name="adj2" fmla="val 59251"/>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sz="1200" dirty="0" smtClean="0">
                <a:solidFill>
                  <a:schemeClr val="tx1"/>
                </a:solidFill>
                <a:latin typeface="Times New Roman" panose="02020603050405020304" pitchFamily="18" charset="0"/>
                <a:cs typeface="Times New Roman" panose="02020603050405020304" pitchFamily="18" charset="0"/>
              </a:rPr>
              <a:t>7. Heb 4:11-16. The writer to the Hebrews does not end this faith section with Jesus Christ on the cross but on the throne of grace. </a:t>
            </a:r>
            <a:r>
              <a:rPr lang="en-US" sz="1200" dirty="0">
                <a:solidFill>
                  <a:schemeClr val="tx1"/>
                </a:solidFill>
                <a:latin typeface="Times New Roman" panose="02020603050405020304" pitchFamily="18" charset="0"/>
                <a:cs typeface="Times New Roman" panose="02020603050405020304" pitchFamily="18" charset="0"/>
              </a:rPr>
              <a:t>The empty </a:t>
            </a:r>
            <a:r>
              <a:rPr lang="en-US" sz="1200" dirty="0" smtClean="0">
                <a:solidFill>
                  <a:schemeClr val="tx1"/>
                </a:solidFill>
                <a:latin typeface="Times New Roman" panose="02020603050405020304" pitchFamily="18" charset="0"/>
                <a:cs typeface="Times New Roman" panose="02020603050405020304" pitchFamily="18" charset="0"/>
              </a:rPr>
              <a:t>cross, </a:t>
            </a:r>
            <a:r>
              <a:rPr lang="en-US" sz="1200" dirty="0">
                <a:solidFill>
                  <a:schemeClr val="tx1"/>
                </a:solidFill>
                <a:latin typeface="Times New Roman" panose="02020603050405020304" pitchFamily="18" charset="0"/>
                <a:cs typeface="Times New Roman" panose="02020603050405020304" pitchFamily="18" charset="0"/>
              </a:rPr>
              <a:t>fixed like a beacon on the </a:t>
            </a:r>
            <a:r>
              <a:rPr lang="en-US" sz="1200" dirty="0" smtClean="0">
                <a:solidFill>
                  <a:schemeClr val="tx1"/>
                </a:solidFill>
                <a:latin typeface="Times New Roman" panose="02020603050405020304" pitchFamily="18" charset="0"/>
                <a:cs typeface="Times New Roman" panose="02020603050405020304" pitchFamily="18" charset="0"/>
              </a:rPr>
              <a:t>tombstone, </a:t>
            </a:r>
            <a:r>
              <a:rPr lang="en-US" sz="1200" dirty="0">
                <a:solidFill>
                  <a:schemeClr val="tx1"/>
                </a:solidFill>
                <a:latin typeface="Times New Roman" panose="02020603050405020304" pitchFamily="18" charset="0"/>
                <a:cs typeface="Times New Roman" panose="02020603050405020304" pitchFamily="18" charset="0"/>
              </a:rPr>
              <a:t>speaks of work successfully completed Heb 4:9-10</a:t>
            </a:r>
            <a:r>
              <a:rPr lang="en-US" sz="1200" dirty="0" smtClean="0">
                <a:solidFill>
                  <a:schemeClr val="tx1"/>
                </a:solidFill>
                <a:latin typeface="Times New Roman" panose="02020603050405020304" pitchFamily="18" charset="0"/>
                <a:cs typeface="Times New Roman" panose="02020603050405020304" pitchFamily="18" charset="0"/>
              </a:rPr>
              <a:t>. Jesus is seated in the heavens. The Word of God is doing it’s work to bring us to the heavenly throne where our great high priest is graciously and mercifully making intercession for us. Be at rest O my soul!</a:t>
            </a:r>
            <a:endParaRPr lang="en-US" sz="1200" dirty="0">
              <a:solidFill>
                <a:schemeClr val="tx1"/>
              </a:solidFill>
              <a:latin typeface="Times New Roman" panose="02020603050405020304" pitchFamily="18" charset="0"/>
              <a:cs typeface="Times New Roman" panose="02020603050405020304" pitchFamily="18" charset="0"/>
            </a:endParaRPr>
          </a:p>
        </p:txBody>
      </p:sp>
      <p:sp>
        <p:nvSpPr>
          <p:cNvPr id="15" name="Rectangular Callout 14"/>
          <p:cNvSpPr/>
          <p:nvPr/>
        </p:nvSpPr>
        <p:spPr>
          <a:xfrm>
            <a:off x="8046721" y="5054558"/>
            <a:ext cx="4133404" cy="1803442"/>
          </a:xfrm>
          <a:prstGeom prst="wedgeRectCallout">
            <a:avLst>
              <a:gd name="adj1" fmla="val -51015"/>
              <a:gd name="adj2" fmla="val -103643"/>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sz="1200" dirty="0" smtClean="0">
                <a:solidFill>
                  <a:schemeClr val="tx1"/>
                </a:solidFill>
                <a:latin typeface="Times New Roman" panose="02020603050405020304" pitchFamily="18" charset="0"/>
                <a:cs typeface="Times New Roman" panose="02020603050405020304" pitchFamily="18" charset="0"/>
              </a:rPr>
              <a:t>5. Supported by the Rock</a:t>
            </a:r>
            <a:r>
              <a:rPr lang="en-US" sz="1200" dirty="0">
                <a:solidFill>
                  <a:schemeClr val="tx1"/>
                </a:solidFill>
                <a:latin typeface="Times New Roman" panose="02020603050405020304" pitchFamily="18" charset="0"/>
                <a:cs typeface="Times New Roman" panose="02020603050405020304" pitchFamily="18" charset="0"/>
              </a:rPr>
              <a:t>,</a:t>
            </a:r>
            <a:r>
              <a:rPr lang="en-US" sz="1200" dirty="0" smtClean="0">
                <a:solidFill>
                  <a:schemeClr val="tx1"/>
                </a:solidFill>
                <a:latin typeface="Times New Roman" panose="02020603050405020304" pitchFamily="18" charset="0"/>
                <a:cs typeface="Times New Roman" panose="02020603050405020304" pitchFamily="18" charset="0"/>
              </a:rPr>
              <a:t> </a:t>
            </a:r>
            <a:r>
              <a:rPr lang="en-US" sz="1200" u="sng" dirty="0" smtClean="0">
                <a:solidFill>
                  <a:schemeClr val="tx1"/>
                </a:solidFill>
                <a:latin typeface="Times New Roman" panose="02020603050405020304" pitchFamily="18" charset="0"/>
                <a:cs typeface="Times New Roman" panose="02020603050405020304" pitchFamily="18" charset="0"/>
              </a:rPr>
              <a:t>Leaning</a:t>
            </a:r>
            <a:r>
              <a:rPr lang="en-US" sz="1200" dirty="0" smtClean="0">
                <a:solidFill>
                  <a:schemeClr val="tx1"/>
                </a:solidFill>
                <a:latin typeface="Times New Roman" panose="02020603050405020304" pitchFamily="18" charset="0"/>
                <a:cs typeface="Times New Roman" panose="02020603050405020304" pitchFamily="18" charset="0"/>
              </a:rPr>
              <a:t> on Jesus: Today, while you still have opportunity, completely rely on God’s promises Heb 4:5-9. I don’t take my eyes off my Rock of Ages! I worship the LORD even in times of sorrow.  Bereavement is often harder to withstand than the storm. So I rest on God like one who leans on the hand of another 2 Ki 5:18; 7:2; Prov 3:5-6. I’m grounded and settled, not moving away from the hope of the gospel Col 1:23. Though the out look elicits tears the up look instills trust. </a:t>
            </a:r>
            <a:r>
              <a:rPr lang="en-US" sz="1200" dirty="0">
                <a:solidFill>
                  <a:schemeClr val="tx1"/>
                </a:solidFill>
                <a:latin typeface="Times New Roman" panose="02020603050405020304" pitchFamily="18" charset="0"/>
                <a:cs typeface="Times New Roman" panose="02020603050405020304" pitchFamily="18" charset="0"/>
              </a:rPr>
              <a:t>As a partaker, I know I’m </a:t>
            </a:r>
            <a:r>
              <a:rPr lang="en-US" sz="1200" dirty="0" smtClean="0">
                <a:solidFill>
                  <a:schemeClr val="tx1"/>
                </a:solidFill>
                <a:latin typeface="Times New Roman" panose="02020603050405020304" pitchFamily="18" charset="0"/>
                <a:cs typeface="Times New Roman" panose="02020603050405020304" pitchFamily="18" charset="0"/>
              </a:rPr>
              <a:t>secure because He’s my Lord, my God, my rock, my fortress and my salvation Ps 18; 46.</a:t>
            </a:r>
            <a:endParaRPr lang="en-US" sz="12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5663269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3171022" y="1777489"/>
            <a:ext cx="5297118" cy="3244027"/>
          </a:xfrm>
          <a:prstGeom prst="rect">
            <a:avLst/>
          </a:prstGeom>
          <a:noFill/>
          <a:extLst>
            <a:ext uri="{909E8E84-426E-40DD-AFC4-6F175D3DCCD1}">
              <a14:hiddenFill xmlns:a14="http://schemas.microsoft.com/office/drawing/2010/main">
                <a:solidFill>
                  <a:srgbClr val="FFFFFF"/>
                </a:solidFill>
              </a14:hiddenFill>
            </a:ext>
          </a:extLst>
        </p:spPr>
      </p:pic>
      <p:sp>
        <p:nvSpPr>
          <p:cNvPr id="27" name="Rectangular Callout 26"/>
          <p:cNvSpPr/>
          <p:nvPr/>
        </p:nvSpPr>
        <p:spPr>
          <a:xfrm>
            <a:off x="0" y="-8979"/>
            <a:ext cx="7482541" cy="1688110"/>
          </a:xfrm>
          <a:prstGeom prst="wedgeRectCallout">
            <a:avLst>
              <a:gd name="adj1" fmla="val 27565"/>
              <a:gd name="adj2" fmla="val 80071"/>
            </a:avLst>
          </a:prstGeom>
          <a:noFill/>
          <a:ln>
            <a:solidFill>
              <a:schemeClr val="tx1"/>
            </a:solidFill>
          </a:ln>
        </p:spPr>
        <p:style>
          <a:lnRef idx="2">
            <a:schemeClr val="accent2"/>
          </a:lnRef>
          <a:fillRef idx="1">
            <a:schemeClr val="lt1"/>
          </a:fillRef>
          <a:effectRef idx="0">
            <a:schemeClr val="accent2"/>
          </a:effectRef>
          <a:fontRef idx="minor">
            <a:schemeClr val="dk1"/>
          </a:fontRef>
        </p:style>
        <p:txBody>
          <a:bodyPr rtlCol="0" anchor="t"/>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tabLst>
                <a:tab pos="2292350" algn="l"/>
              </a:tabLst>
            </a:pPr>
            <a:r>
              <a:rPr lang="en-US" sz="1200" dirty="0" smtClean="0">
                <a:solidFill>
                  <a:schemeClr val="tx1"/>
                </a:solidFill>
                <a:latin typeface="Times New Roman" panose="02020603050405020304" pitchFamily="18" charset="0"/>
                <a:cs typeface="Times New Roman" panose="02020603050405020304" pitchFamily="18" charset="0"/>
              </a:rPr>
              <a:t>1. Based on Heb 5:1-10. Does Christ have the qualifications necessary to fulfill his priesthood? On the left are Aaron’s qualifications, on the right Christ’s. </a:t>
            </a:r>
            <a:r>
              <a:rPr lang="en-US" sz="1200" u="sng" dirty="0" smtClean="0">
                <a:solidFill>
                  <a:schemeClr val="tx1"/>
                </a:solidFill>
                <a:latin typeface="Times New Roman" panose="02020603050405020304" pitchFamily="18" charset="0"/>
                <a:cs typeface="Times New Roman" panose="02020603050405020304" pitchFamily="18" charset="0"/>
              </a:rPr>
              <a:t>Know human sympathy</a:t>
            </a:r>
            <a:r>
              <a:rPr lang="en-US" sz="1200" dirty="0" smtClean="0">
                <a:solidFill>
                  <a:schemeClr val="tx1"/>
                </a:solidFill>
                <a:latin typeface="Times New Roman" panose="02020603050405020304" pitchFamily="18" charset="0"/>
                <a:cs typeface="Times New Roman" panose="02020603050405020304" pitchFamily="18" charset="0"/>
              </a:rPr>
              <a:t> Heb 4:14-16. Aaron as intercessor, sinned with the people vs Christ who knew our weaknesses but sinned not. </a:t>
            </a:r>
            <a:r>
              <a:rPr lang="en-US" sz="1200" u="sng" dirty="0">
                <a:solidFill>
                  <a:schemeClr val="tx1"/>
                </a:solidFill>
                <a:latin typeface="Times New Roman" panose="02020603050405020304" pitchFamily="18" charset="0"/>
                <a:cs typeface="Times New Roman" panose="02020603050405020304" pitchFamily="18" charset="0"/>
              </a:rPr>
              <a:t>S</a:t>
            </a:r>
            <a:r>
              <a:rPr lang="en-US" sz="1200" u="sng" dirty="0" smtClean="0">
                <a:solidFill>
                  <a:schemeClr val="tx1"/>
                </a:solidFill>
                <a:latin typeface="Times New Roman" panose="02020603050405020304" pitchFamily="18" charset="0"/>
                <a:cs typeface="Times New Roman" panose="02020603050405020304" pitchFamily="18" charset="0"/>
              </a:rPr>
              <a:t>elected from among men</a:t>
            </a:r>
            <a:r>
              <a:rPr lang="en-US" sz="1200" dirty="0" smtClean="0">
                <a:solidFill>
                  <a:schemeClr val="tx1"/>
                </a:solidFill>
                <a:latin typeface="Times New Roman" panose="02020603050405020304" pitchFamily="18" charset="0"/>
                <a:cs typeface="Times New Roman" panose="02020603050405020304" pitchFamily="18" charset="0"/>
              </a:rPr>
              <a:t> Heb 5:1. Coming up out of Egypt on his way to Canaan vs Jesus coming out of burial on His way to heaven. </a:t>
            </a:r>
            <a:r>
              <a:rPr lang="en-US" sz="1200" u="sng" dirty="0" smtClean="0">
                <a:solidFill>
                  <a:schemeClr val="tx1"/>
                </a:solidFill>
                <a:latin typeface="Times New Roman" panose="02020603050405020304" pitchFamily="18" charset="0"/>
                <a:cs typeface="Times New Roman" panose="02020603050405020304" pitchFamily="18" charset="0"/>
              </a:rPr>
              <a:t>God appointed him to offer gifts and sacrifices</a:t>
            </a:r>
            <a:r>
              <a:rPr lang="en-US" sz="1200" dirty="0">
                <a:solidFill>
                  <a:schemeClr val="tx1"/>
                </a:solidFill>
                <a:latin typeface="Times New Roman" panose="02020603050405020304" pitchFamily="18" charset="0"/>
                <a:cs typeface="Times New Roman" panose="02020603050405020304" pitchFamily="18" charset="0"/>
              </a:rPr>
              <a:t> </a:t>
            </a:r>
            <a:r>
              <a:rPr lang="en-US" sz="1200" dirty="0" smtClean="0">
                <a:solidFill>
                  <a:schemeClr val="tx1"/>
                </a:solidFill>
                <a:latin typeface="Times New Roman" panose="02020603050405020304" pitchFamily="18" charset="0"/>
                <a:cs typeface="Times New Roman" panose="02020603050405020304" pitchFamily="18" charset="0"/>
              </a:rPr>
              <a:t>Heb 5:1 Aaron sprinkling animal blood vs shedding his own blood on cross. </a:t>
            </a:r>
            <a:r>
              <a:rPr lang="en-US" sz="1200" u="sng" dirty="0">
                <a:solidFill>
                  <a:schemeClr val="tx1"/>
                </a:solidFill>
                <a:latin typeface="Times New Roman" panose="02020603050405020304" pitchFamily="18" charset="0"/>
                <a:cs typeface="Times New Roman" panose="02020603050405020304" pitchFamily="18" charset="0"/>
              </a:rPr>
              <a:t>D</a:t>
            </a:r>
            <a:r>
              <a:rPr lang="en-US" sz="1200" u="sng" dirty="0" smtClean="0">
                <a:solidFill>
                  <a:schemeClr val="tx1"/>
                </a:solidFill>
                <a:latin typeface="Times New Roman" panose="02020603050405020304" pitchFamily="18" charset="0"/>
                <a:cs typeface="Times New Roman" panose="02020603050405020304" pitchFamily="18" charset="0"/>
              </a:rPr>
              <a:t>ealing gently with the ignorant</a:t>
            </a:r>
            <a:r>
              <a:rPr lang="en-US" sz="1200" dirty="0" smtClean="0">
                <a:solidFill>
                  <a:schemeClr val="tx1"/>
                </a:solidFill>
                <a:latin typeface="Times New Roman" panose="02020603050405020304" pitchFamily="18" charset="0"/>
                <a:cs typeface="Times New Roman" panose="02020603050405020304" pitchFamily="18" charset="0"/>
              </a:rPr>
              <a:t> Heb 5:2. Aaron’s two remaining sons trembling before the </a:t>
            </a:r>
            <a:r>
              <a:rPr lang="en-US" sz="1200" dirty="0">
                <a:solidFill>
                  <a:schemeClr val="tx1"/>
                </a:solidFill>
                <a:latin typeface="Times New Roman" panose="02020603050405020304" pitchFamily="18" charset="0"/>
                <a:cs typeface="Times New Roman" panose="02020603050405020304" pitchFamily="18" charset="0"/>
              </a:rPr>
              <a:t>bull </a:t>
            </a:r>
            <a:r>
              <a:rPr lang="en-US" sz="1200" dirty="0" smtClean="0">
                <a:solidFill>
                  <a:schemeClr val="tx1"/>
                </a:solidFill>
                <a:latin typeface="Times New Roman" panose="02020603050405020304" pitchFamily="18" charset="0"/>
                <a:cs typeface="Times New Roman" panose="02020603050405020304" pitchFamily="18" charset="0"/>
              </a:rPr>
              <a:t>vs with tears </a:t>
            </a:r>
            <a:r>
              <a:rPr lang="en-US" sz="1200" dirty="0">
                <a:solidFill>
                  <a:schemeClr val="tx1"/>
                </a:solidFill>
                <a:latin typeface="Times New Roman" panose="02020603050405020304" pitchFamily="18" charset="0"/>
                <a:cs typeface="Times New Roman" panose="02020603050405020304" pitchFamily="18" charset="0"/>
              </a:rPr>
              <a:t>praying </a:t>
            </a:r>
            <a:r>
              <a:rPr lang="en-US" sz="1200" dirty="0" smtClean="0">
                <a:solidFill>
                  <a:schemeClr val="tx1"/>
                </a:solidFill>
                <a:latin typeface="Times New Roman" panose="02020603050405020304" pitchFamily="18" charset="0"/>
                <a:cs typeface="Times New Roman" panose="02020603050405020304" pitchFamily="18" charset="0"/>
              </a:rPr>
              <a:t>for others “Father forgive them”. </a:t>
            </a:r>
            <a:r>
              <a:rPr lang="en-US" sz="1200" u="sng" dirty="0" smtClean="0">
                <a:solidFill>
                  <a:schemeClr val="tx1"/>
                </a:solidFill>
                <a:latin typeface="Times New Roman" panose="02020603050405020304" pitchFamily="18" charset="0"/>
                <a:cs typeface="Times New Roman" panose="02020603050405020304" pitchFamily="18" charset="0"/>
              </a:rPr>
              <a:t>Offering for his own sins</a:t>
            </a:r>
            <a:r>
              <a:rPr lang="en-US" sz="1200" dirty="0" smtClean="0">
                <a:solidFill>
                  <a:schemeClr val="tx1"/>
                </a:solidFill>
                <a:latin typeface="Times New Roman" panose="02020603050405020304" pitchFamily="18" charset="0"/>
                <a:cs typeface="Times New Roman" panose="02020603050405020304" pitchFamily="18" charset="0"/>
              </a:rPr>
              <a:t> Heb 5:3; 7:27. Aaron made to offer a bull vs no corresponding sacrifice as Jesus was sinless. </a:t>
            </a:r>
            <a:r>
              <a:rPr lang="en-US" sz="1200" u="sng" dirty="0" smtClean="0">
                <a:solidFill>
                  <a:schemeClr val="tx1"/>
                </a:solidFill>
                <a:latin typeface="Times New Roman" panose="02020603050405020304" pitchFamily="18" charset="0"/>
                <a:cs typeface="Times New Roman" panose="02020603050405020304" pitchFamily="18" charset="0"/>
              </a:rPr>
              <a:t>Offering for the people’s sins</a:t>
            </a:r>
            <a:r>
              <a:rPr lang="en-US" sz="1200" dirty="0">
                <a:solidFill>
                  <a:schemeClr val="tx1"/>
                </a:solidFill>
                <a:latin typeface="Times New Roman" panose="02020603050405020304" pitchFamily="18" charset="0"/>
                <a:cs typeface="Times New Roman" panose="02020603050405020304" pitchFamily="18" charset="0"/>
              </a:rPr>
              <a:t> </a:t>
            </a:r>
            <a:r>
              <a:rPr lang="en-US" sz="1200" dirty="0" smtClean="0">
                <a:solidFill>
                  <a:schemeClr val="tx1"/>
                </a:solidFill>
                <a:latin typeface="Times New Roman" panose="02020603050405020304" pitchFamily="18" charset="0"/>
                <a:cs typeface="Times New Roman" panose="02020603050405020304" pitchFamily="18" charset="0"/>
              </a:rPr>
              <a:t>Heb 5:3. A goat dying for sin vs Jesus</a:t>
            </a:r>
            <a:r>
              <a:rPr lang="en-US" sz="1200" dirty="0">
                <a:solidFill>
                  <a:schemeClr val="tx1"/>
                </a:solidFill>
                <a:latin typeface="Times New Roman" panose="02020603050405020304" pitchFamily="18" charset="0"/>
                <a:cs typeface="Times New Roman" panose="02020603050405020304" pitchFamily="18" charset="0"/>
              </a:rPr>
              <a:t> </a:t>
            </a:r>
            <a:r>
              <a:rPr lang="en-US" sz="1200" dirty="0" smtClean="0">
                <a:solidFill>
                  <a:schemeClr val="tx1"/>
                </a:solidFill>
                <a:latin typeface="Times New Roman" panose="02020603050405020304" pitchFamily="18" charset="0"/>
                <a:cs typeface="Times New Roman" panose="02020603050405020304" pitchFamily="18" charset="0"/>
              </a:rPr>
              <a:t>dying for sin. </a:t>
            </a:r>
            <a:r>
              <a:rPr lang="en-US" sz="1200" u="sng" dirty="0" smtClean="0">
                <a:solidFill>
                  <a:schemeClr val="tx1"/>
                </a:solidFill>
                <a:latin typeface="Times New Roman" panose="02020603050405020304" pitchFamily="18" charset="0"/>
                <a:cs typeface="Times New Roman" panose="02020603050405020304" pitchFamily="18" charset="0"/>
              </a:rPr>
              <a:t>By divine appointment, not to honor himself</a:t>
            </a:r>
            <a:r>
              <a:rPr lang="en-US" sz="1200" dirty="0">
                <a:solidFill>
                  <a:schemeClr val="tx1"/>
                </a:solidFill>
                <a:latin typeface="Times New Roman" panose="02020603050405020304" pitchFamily="18" charset="0"/>
                <a:cs typeface="Times New Roman" panose="02020603050405020304" pitchFamily="18" charset="0"/>
              </a:rPr>
              <a:t> Heb </a:t>
            </a:r>
            <a:r>
              <a:rPr lang="en-US" sz="1200" dirty="0" smtClean="0">
                <a:solidFill>
                  <a:schemeClr val="tx1"/>
                </a:solidFill>
                <a:latin typeface="Times New Roman" panose="02020603050405020304" pitchFamily="18" charset="0"/>
                <a:cs typeface="Times New Roman" panose="02020603050405020304" pitchFamily="18" charset="0"/>
              </a:rPr>
              <a:t>5:4. God shinning down on Aaron in tabernacle behind veil vs Jesus lifted up to heaven to draw all men unto Him.</a:t>
            </a:r>
          </a:p>
        </p:txBody>
      </p:sp>
      <p:sp>
        <p:nvSpPr>
          <p:cNvPr id="28" name="Rectangular Callout 27"/>
          <p:cNvSpPr/>
          <p:nvPr/>
        </p:nvSpPr>
        <p:spPr>
          <a:xfrm>
            <a:off x="-1" y="1770955"/>
            <a:ext cx="3099460" cy="2421625"/>
          </a:xfrm>
          <a:prstGeom prst="wedgeRectCallout">
            <a:avLst>
              <a:gd name="adj1" fmla="val 197843"/>
              <a:gd name="adj2" fmla="val 43232"/>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sz="1200" dirty="0">
                <a:solidFill>
                  <a:schemeClr val="tx1"/>
                </a:solidFill>
                <a:latin typeface="Times New Roman" panose="02020603050405020304" pitchFamily="18" charset="0"/>
                <a:cs typeface="Times New Roman" panose="02020603050405020304" pitchFamily="18" charset="0"/>
              </a:rPr>
              <a:t>3</a:t>
            </a:r>
            <a:r>
              <a:rPr lang="en-US" sz="1200" dirty="0" smtClean="0">
                <a:solidFill>
                  <a:schemeClr val="tx1"/>
                </a:solidFill>
                <a:latin typeface="Times New Roman" panose="02020603050405020304" pitchFamily="18" charset="0"/>
                <a:cs typeface="Times New Roman" panose="02020603050405020304" pitchFamily="18" charset="0"/>
              </a:rPr>
              <a:t>. Know </a:t>
            </a:r>
            <a:r>
              <a:rPr lang="en-US" sz="1200" dirty="0">
                <a:solidFill>
                  <a:schemeClr val="tx1"/>
                </a:solidFill>
                <a:latin typeface="Times New Roman" panose="02020603050405020304" pitchFamily="18" charset="0"/>
                <a:cs typeface="Times New Roman" panose="02020603050405020304" pitchFamily="18" charset="0"/>
              </a:rPr>
              <a:t>human sympathy Heb </a:t>
            </a:r>
            <a:r>
              <a:rPr lang="en-US" sz="1200" dirty="0" smtClean="0">
                <a:solidFill>
                  <a:schemeClr val="tx1"/>
                </a:solidFill>
                <a:latin typeface="Times New Roman" panose="02020603050405020304" pitchFamily="18" charset="0"/>
                <a:cs typeface="Times New Roman" panose="02020603050405020304" pitchFamily="18" charset="0"/>
              </a:rPr>
              <a:t>4:15.  Aaron was a high priest who interceded with a god of Egypt, the golden calf, </a:t>
            </a:r>
            <a:r>
              <a:rPr lang="en-US" sz="1200" u="sng" dirty="0" smtClean="0">
                <a:solidFill>
                  <a:schemeClr val="tx1"/>
                </a:solidFill>
                <a:latin typeface="Times New Roman" panose="02020603050405020304" pitchFamily="18" charset="0"/>
                <a:cs typeface="Times New Roman" panose="02020603050405020304" pitchFamily="18" charset="0"/>
              </a:rPr>
              <a:t>shown raising his hands in a previous picture</a:t>
            </a:r>
            <a:r>
              <a:rPr lang="en-US" sz="1200" dirty="0" smtClean="0">
                <a:solidFill>
                  <a:schemeClr val="tx1"/>
                </a:solidFill>
                <a:latin typeface="Times New Roman" panose="02020603050405020304" pitchFamily="18" charset="0"/>
                <a:cs typeface="Times New Roman" panose="02020603050405020304" pitchFamily="18" charset="0"/>
              </a:rPr>
              <a:t>. Our great high priest intercedes with God in heaven, </a:t>
            </a:r>
            <a:r>
              <a:rPr lang="en-US" sz="1200" u="sng" dirty="0" smtClean="0">
                <a:solidFill>
                  <a:schemeClr val="tx1"/>
                </a:solidFill>
                <a:latin typeface="Times New Roman" panose="02020603050405020304" pitchFamily="18" charset="0"/>
                <a:cs typeface="Times New Roman" panose="02020603050405020304" pitchFamily="18" charset="0"/>
              </a:rPr>
              <a:t>pictured bottom right</a:t>
            </a:r>
            <a:r>
              <a:rPr lang="en-US" sz="1200" dirty="0" smtClean="0">
                <a:solidFill>
                  <a:schemeClr val="tx1"/>
                </a:solidFill>
                <a:latin typeface="Times New Roman" panose="02020603050405020304" pitchFamily="18" charset="0"/>
                <a:cs typeface="Times New Roman" panose="02020603050405020304" pitchFamily="18" charset="0"/>
              </a:rPr>
              <a:t> with his hands raised in Gethsemane, his head bowed on the cross praying for sinners. He knows the reality of our temptations and sympathizes with our weaknesses. His deity was united with his humanity enabling Him to bring </a:t>
            </a:r>
            <a:r>
              <a:rPr lang="en-US" sz="1200" dirty="0">
                <a:solidFill>
                  <a:schemeClr val="tx1"/>
                </a:solidFill>
                <a:latin typeface="Times New Roman" panose="02020603050405020304" pitchFamily="18" charset="0"/>
                <a:cs typeface="Times New Roman" panose="02020603050405020304" pitchFamily="18" charset="0"/>
              </a:rPr>
              <a:t>people to God and </a:t>
            </a:r>
            <a:r>
              <a:rPr lang="en-US" sz="1200" dirty="0" smtClean="0">
                <a:solidFill>
                  <a:schemeClr val="tx1"/>
                </a:solidFill>
                <a:latin typeface="Times New Roman" panose="02020603050405020304" pitchFamily="18" charset="0"/>
                <a:cs typeface="Times New Roman" panose="02020603050405020304" pitchFamily="18" charset="0"/>
              </a:rPr>
              <a:t>to bring </a:t>
            </a:r>
            <a:r>
              <a:rPr lang="en-US" sz="1200" dirty="0">
                <a:solidFill>
                  <a:schemeClr val="tx1"/>
                </a:solidFill>
                <a:latin typeface="Times New Roman" panose="02020603050405020304" pitchFamily="18" charset="0"/>
                <a:cs typeface="Times New Roman" panose="02020603050405020304" pitchFamily="18" charset="0"/>
              </a:rPr>
              <a:t>to people all that God has for them</a:t>
            </a:r>
            <a:r>
              <a:rPr lang="en-US" sz="1200" dirty="0" smtClean="0">
                <a:solidFill>
                  <a:schemeClr val="tx1"/>
                </a:solidFill>
                <a:latin typeface="Times New Roman" panose="02020603050405020304" pitchFamily="18" charset="0"/>
                <a:cs typeface="Times New Roman" panose="02020603050405020304" pitchFamily="18" charset="0"/>
              </a:rPr>
              <a:t>. Jesus Christ </a:t>
            </a:r>
            <a:r>
              <a:rPr lang="en-US" sz="1200" dirty="0">
                <a:solidFill>
                  <a:schemeClr val="tx1"/>
                </a:solidFill>
                <a:latin typeface="Times New Roman" panose="02020603050405020304" pitchFamily="18" charset="0"/>
                <a:cs typeface="Times New Roman" panose="02020603050405020304" pitchFamily="18" charset="0"/>
              </a:rPr>
              <a:t>o</a:t>
            </a:r>
            <a:r>
              <a:rPr lang="en-US" sz="1200" dirty="0" smtClean="0">
                <a:solidFill>
                  <a:schemeClr val="tx1"/>
                </a:solidFill>
                <a:latin typeface="Times New Roman" panose="02020603050405020304" pitchFamily="18" charset="0"/>
                <a:cs typeface="Times New Roman" panose="02020603050405020304" pitchFamily="18" charset="0"/>
              </a:rPr>
              <a:t>ur great high priest is superior to the high priest Aaron.</a:t>
            </a:r>
            <a:endParaRPr lang="en-US" sz="1200" dirty="0">
              <a:solidFill>
                <a:schemeClr val="tx1"/>
              </a:solidFill>
              <a:latin typeface="Times New Roman" panose="02020603050405020304" pitchFamily="18" charset="0"/>
              <a:cs typeface="Times New Roman" panose="02020603050405020304" pitchFamily="18" charset="0"/>
            </a:endParaRPr>
          </a:p>
        </p:txBody>
      </p:sp>
      <p:sp>
        <p:nvSpPr>
          <p:cNvPr id="29" name="Rectangular Callout 28"/>
          <p:cNvSpPr/>
          <p:nvPr/>
        </p:nvSpPr>
        <p:spPr>
          <a:xfrm>
            <a:off x="0" y="4284405"/>
            <a:ext cx="3099460" cy="2573595"/>
          </a:xfrm>
          <a:prstGeom prst="wedgeRectCallout">
            <a:avLst>
              <a:gd name="adj1" fmla="val 112106"/>
              <a:gd name="adj2" fmla="val -94825"/>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sz="1200" dirty="0">
                <a:solidFill>
                  <a:schemeClr val="tx1"/>
                </a:solidFill>
                <a:latin typeface="Times New Roman" panose="02020603050405020304" pitchFamily="18" charset="0"/>
                <a:cs typeface="Times New Roman" panose="02020603050405020304" pitchFamily="18" charset="0"/>
              </a:rPr>
              <a:t>4</a:t>
            </a:r>
            <a:r>
              <a:rPr lang="en-US" sz="1200" dirty="0" smtClean="0">
                <a:solidFill>
                  <a:schemeClr val="tx1"/>
                </a:solidFill>
                <a:latin typeface="Times New Roman" panose="02020603050405020304" pitchFamily="18" charset="0"/>
                <a:cs typeface="Times New Roman" panose="02020603050405020304" pitchFamily="18" charset="0"/>
              </a:rPr>
              <a:t>. </a:t>
            </a:r>
            <a:r>
              <a:rPr lang="en-US" sz="1200" dirty="0">
                <a:solidFill>
                  <a:schemeClr val="tx1"/>
                </a:solidFill>
                <a:latin typeface="Times New Roman" panose="02020603050405020304" pitchFamily="18" charset="0"/>
                <a:cs typeface="Times New Roman" panose="02020603050405020304" pitchFamily="18" charset="0"/>
              </a:rPr>
              <a:t>Selected from among men Heb 5:1. Aaron was a man taken from among men to be a high priest. </a:t>
            </a:r>
            <a:r>
              <a:rPr lang="en-US" sz="1200" dirty="0" smtClean="0">
                <a:solidFill>
                  <a:schemeClr val="tx1"/>
                </a:solidFill>
                <a:latin typeface="Times New Roman" panose="02020603050405020304" pitchFamily="18" charset="0"/>
                <a:cs typeface="Times New Roman" panose="02020603050405020304" pitchFamily="18" charset="0"/>
              </a:rPr>
              <a:t>He knew </a:t>
            </a:r>
            <a:r>
              <a:rPr lang="en-US" sz="1200" dirty="0">
                <a:solidFill>
                  <a:schemeClr val="tx1"/>
                </a:solidFill>
                <a:latin typeface="Times New Roman" panose="02020603050405020304" pitchFamily="18" charset="0"/>
                <a:cs typeface="Times New Roman" panose="02020603050405020304" pitchFamily="18" charset="0"/>
              </a:rPr>
              <a:t>slavery</a:t>
            </a:r>
            <a:r>
              <a:rPr lang="en-US" sz="1200" dirty="0" smtClean="0">
                <a:solidFill>
                  <a:schemeClr val="tx1"/>
                </a:solidFill>
                <a:latin typeface="Times New Roman" panose="02020603050405020304" pitchFamily="18" charset="0"/>
                <a:cs typeface="Times New Roman" panose="02020603050405020304" pitchFamily="18" charset="0"/>
              </a:rPr>
              <a:t>, </a:t>
            </a:r>
            <a:r>
              <a:rPr lang="en-US" sz="1200" dirty="0">
                <a:solidFill>
                  <a:schemeClr val="tx1"/>
                </a:solidFill>
                <a:latin typeface="Times New Roman" panose="02020603050405020304" pitchFamily="18" charset="0"/>
                <a:cs typeface="Times New Roman" panose="02020603050405020304" pitchFamily="18" charset="0"/>
              </a:rPr>
              <a:t>kept the Passover and </a:t>
            </a:r>
            <a:r>
              <a:rPr lang="en-US" sz="1200" dirty="0" smtClean="0">
                <a:solidFill>
                  <a:schemeClr val="tx1"/>
                </a:solidFill>
                <a:latin typeface="Times New Roman" panose="02020603050405020304" pitchFamily="18" charset="0"/>
                <a:cs typeface="Times New Roman" panose="02020603050405020304" pitchFamily="18" charset="0"/>
              </a:rPr>
              <a:t>crossed </a:t>
            </a:r>
            <a:r>
              <a:rPr lang="en-US" sz="1200" dirty="0">
                <a:solidFill>
                  <a:schemeClr val="tx1"/>
                </a:solidFill>
                <a:latin typeface="Times New Roman" panose="02020603050405020304" pitchFamily="18" charset="0"/>
                <a:cs typeface="Times New Roman" panose="02020603050405020304" pitchFamily="18" charset="0"/>
              </a:rPr>
              <a:t>the Red </a:t>
            </a:r>
            <a:r>
              <a:rPr lang="en-US" sz="1200" dirty="0" smtClean="0">
                <a:solidFill>
                  <a:schemeClr val="tx1"/>
                </a:solidFill>
                <a:latin typeface="Times New Roman" panose="02020603050405020304" pitchFamily="18" charset="0"/>
                <a:cs typeface="Times New Roman" panose="02020603050405020304" pitchFamily="18" charset="0"/>
              </a:rPr>
              <a:t>Sea. </a:t>
            </a:r>
            <a:r>
              <a:rPr lang="en-US" sz="1200" u="sng" dirty="0" smtClean="0">
                <a:solidFill>
                  <a:schemeClr val="tx1"/>
                </a:solidFill>
                <a:latin typeface="Times New Roman" panose="02020603050405020304" pitchFamily="18" charset="0"/>
                <a:cs typeface="Times New Roman" panose="02020603050405020304" pitchFamily="18" charset="0"/>
              </a:rPr>
              <a:t>Pictured is the Red Sea</a:t>
            </a:r>
            <a:r>
              <a:rPr lang="en-US" sz="1200" dirty="0" smtClean="0">
                <a:solidFill>
                  <a:schemeClr val="tx1"/>
                </a:solidFill>
                <a:latin typeface="Times New Roman" panose="02020603050405020304" pitchFamily="18" charset="0"/>
                <a:cs typeface="Times New Roman" panose="02020603050405020304" pitchFamily="18" charset="0"/>
              </a:rPr>
              <a:t>. Jesus was a man who knew our weaknesses when he was appointed high priest on the cross Heb 5:7 BKC. The </a:t>
            </a:r>
            <a:r>
              <a:rPr lang="en-US" sz="1200" dirty="0">
                <a:solidFill>
                  <a:schemeClr val="tx1"/>
                </a:solidFill>
                <a:latin typeface="Times New Roman" panose="02020603050405020304" pitchFamily="18" charset="0"/>
                <a:cs typeface="Times New Roman" panose="02020603050405020304" pitchFamily="18" charset="0"/>
              </a:rPr>
              <a:t>writer to the Hebrews never invited the rabbinic detractors to sit down with him for a discussion. But like the Jerusalem </a:t>
            </a:r>
            <a:r>
              <a:rPr lang="en-US" sz="1200" dirty="0" smtClean="0">
                <a:solidFill>
                  <a:schemeClr val="tx1"/>
                </a:solidFill>
                <a:latin typeface="Times New Roman" panose="02020603050405020304" pitchFamily="18" charset="0"/>
                <a:cs typeface="Times New Roman" panose="02020603050405020304" pitchFamily="18" charset="0"/>
              </a:rPr>
              <a:t>council </a:t>
            </a:r>
            <a:r>
              <a:rPr lang="en-US" sz="1200" dirty="0">
                <a:solidFill>
                  <a:schemeClr val="tx1"/>
                </a:solidFill>
                <a:latin typeface="Times New Roman" panose="02020603050405020304" pitchFamily="18" charset="0"/>
                <a:cs typeface="Times New Roman" panose="02020603050405020304" pitchFamily="18" charset="0"/>
              </a:rPr>
              <a:t>(Acts 15) and like Paul in his Epistles, the Word of God and the leading of the Holy </a:t>
            </a:r>
            <a:r>
              <a:rPr lang="en-US" sz="1200" dirty="0" smtClean="0">
                <a:solidFill>
                  <a:schemeClr val="tx1"/>
                </a:solidFill>
                <a:latin typeface="Times New Roman" panose="02020603050405020304" pitchFamily="18" charset="0"/>
                <a:cs typeface="Times New Roman" panose="02020603050405020304" pitchFamily="18" charset="0"/>
              </a:rPr>
              <a:t>Spirit </a:t>
            </a:r>
            <a:r>
              <a:rPr lang="en-US" sz="1200" dirty="0">
                <a:solidFill>
                  <a:schemeClr val="tx1"/>
                </a:solidFill>
                <a:latin typeface="Times New Roman" panose="02020603050405020304" pitchFamily="18" charset="0"/>
                <a:cs typeface="Times New Roman" panose="02020603050405020304" pitchFamily="18" charset="0"/>
              </a:rPr>
              <a:t>set the perimeters for doctrine and </a:t>
            </a:r>
            <a:r>
              <a:rPr lang="en-US" sz="1200" dirty="0" smtClean="0">
                <a:solidFill>
                  <a:schemeClr val="tx1"/>
                </a:solidFill>
                <a:latin typeface="Times New Roman" panose="02020603050405020304" pitchFamily="18" charset="0"/>
                <a:cs typeface="Times New Roman" panose="02020603050405020304" pitchFamily="18" charset="0"/>
              </a:rPr>
              <a:t>practice 2 Tim 3:16-17. </a:t>
            </a:r>
            <a:r>
              <a:rPr lang="en-US" sz="1200" u="sng" dirty="0" smtClean="0">
                <a:solidFill>
                  <a:schemeClr val="tx1"/>
                </a:solidFill>
                <a:latin typeface="Times New Roman" panose="02020603050405020304" pitchFamily="18" charset="0"/>
                <a:cs typeface="Times New Roman" panose="02020603050405020304" pitchFamily="18" charset="0"/>
              </a:rPr>
              <a:t>Pictured is the scroll</a:t>
            </a:r>
            <a:r>
              <a:rPr lang="en-US" sz="1200" dirty="0" smtClean="0">
                <a:solidFill>
                  <a:schemeClr val="tx1"/>
                </a:solidFill>
                <a:latin typeface="Times New Roman" panose="02020603050405020304" pitchFamily="18" charset="0"/>
                <a:cs typeface="Times New Roman" panose="02020603050405020304" pitchFamily="18" charset="0"/>
              </a:rPr>
              <a:t>, the Word of God settled in heaven Ps 119:89. </a:t>
            </a:r>
            <a:endParaRPr lang="en-US" sz="1200" dirty="0">
              <a:solidFill>
                <a:schemeClr val="tx1"/>
              </a:solidFill>
              <a:latin typeface="Times New Roman" panose="02020603050405020304" pitchFamily="18" charset="0"/>
              <a:cs typeface="Times New Roman" panose="02020603050405020304" pitchFamily="18" charset="0"/>
            </a:endParaRPr>
          </a:p>
        </p:txBody>
      </p:sp>
      <p:sp>
        <p:nvSpPr>
          <p:cNvPr id="33" name="Rectangular Callout 32"/>
          <p:cNvSpPr/>
          <p:nvPr/>
        </p:nvSpPr>
        <p:spPr>
          <a:xfrm>
            <a:off x="8539703" y="3634839"/>
            <a:ext cx="3652298" cy="1428940"/>
          </a:xfrm>
          <a:prstGeom prst="wedgeRectCallout">
            <a:avLst>
              <a:gd name="adj1" fmla="val -87950"/>
              <a:gd name="adj2" fmla="val -41089"/>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tabLst>
                <a:tab pos="1654175" algn="l"/>
              </a:tabLst>
            </a:pPr>
            <a:r>
              <a:rPr lang="en-US" sz="1200" dirty="0" smtClean="0">
                <a:solidFill>
                  <a:schemeClr val="tx1"/>
                </a:solidFill>
                <a:latin typeface="Times New Roman" panose="02020603050405020304" pitchFamily="18" charset="0"/>
                <a:cs typeface="Times New Roman" panose="02020603050405020304" pitchFamily="18" charset="0"/>
              </a:rPr>
              <a:t>8. </a:t>
            </a:r>
            <a:r>
              <a:rPr lang="en-US" sz="1200" u="sng" dirty="0" smtClean="0">
                <a:solidFill>
                  <a:schemeClr val="tx1"/>
                </a:solidFill>
                <a:latin typeface="Times New Roman" panose="02020603050405020304" pitchFamily="18" charset="0"/>
                <a:cs typeface="Times New Roman" panose="02020603050405020304" pitchFamily="18" charset="0"/>
              </a:rPr>
              <a:t>By </a:t>
            </a:r>
            <a:r>
              <a:rPr lang="en-US" sz="1200" u="sng" dirty="0">
                <a:solidFill>
                  <a:schemeClr val="tx1"/>
                </a:solidFill>
                <a:latin typeface="Times New Roman" panose="02020603050405020304" pitchFamily="18" charset="0"/>
                <a:cs typeface="Times New Roman" panose="02020603050405020304" pitchFamily="18" charset="0"/>
              </a:rPr>
              <a:t>divine appointment, not to honor </a:t>
            </a:r>
            <a:r>
              <a:rPr lang="en-US" sz="1200" u="sng" dirty="0" smtClean="0">
                <a:solidFill>
                  <a:schemeClr val="tx1"/>
                </a:solidFill>
                <a:latin typeface="Times New Roman" panose="02020603050405020304" pitchFamily="18" charset="0"/>
                <a:cs typeface="Times New Roman" panose="02020603050405020304" pitchFamily="18" charset="0"/>
              </a:rPr>
              <a:t>himself</a:t>
            </a:r>
            <a:r>
              <a:rPr lang="en-US" sz="1200" dirty="0" smtClean="0">
                <a:solidFill>
                  <a:schemeClr val="tx1"/>
                </a:solidFill>
                <a:latin typeface="Times New Roman" panose="02020603050405020304" pitchFamily="18" charset="0"/>
                <a:cs typeface="Times New Roman" panose="02020603050405020304" pitchFamily="18" charset="0"/>
              </a:rPr>
              <a:t> Heb 5:4. </a:t>
            </a:r>
            <a:r>
              <a:rPr lang="en-US" sz="1200" dirty="0">
                <a:solidFill>
                  <a:schemeClr val="tx1"/>
                </a:solidFill>
                <a:latin typeface="Times New Roman" panose="02020603050405020304" pitchFamily="18" charset="0"/>
                <a:cs typeface="Times New Roman" panose="02020603050405020304" pitchFamily="18" charset="0"/>
              </a:rPr>
              <a:t>T</a:t>
            </a:r>
            <a:r>
              <a:rPr lang="en-US" sz="1200" dirty="0" smtClean="0">
                <a:solidFill>
                  <a:schemeClr val="tx1"/>
                </a:solidFill>
                <a:latin typeface="Times New Roman" panose="02020603050405020304" pitchFamily="18" charset="0"/>
                <a:cs typeface="Times New Roman" panose="02020603050405020304" pitchFamily="18" charset="0"/>
              </a:rPr>
              <a:t>he sacrifice was willingly offered as a libation poured out before God Num 28; Isa 53:12. Above the cross, assembled in the shape of a crown, are men contrite of heart and broken of spirit Ps 142:2. Jesus made himself of no reputation, obedient unto death. </a:t>
            </a:r>
            <a:r>
              <a:rPr lang="en-US" sz="1200" dirty="0">
                <a:solidFill>
                  <a:schemeClr val="tx1"/>
                </a:solidFill>
                <a:latin typeface="Times New Roman" panose="02020603050405020304" pitchFamily="18" charset="0"/>
                <a:cs typeface="Times New Roman" panose="02020603050405020304" pitchFamily="18" charset="0"/>
              </a:rPr>
              <a:t>T</a:t>
            </a:r>
            <a:r>
              <a:rPr lang="en-US" sz="1200" dirty="0" smtClean="0">
                <a:solidFill>
                  <a:schemeClr val="tx1"/>
                </a:solidFill>
                <a:latin typeface="Times New Roman" panose="02020603050405020304" pitchFamily="18" charset="0"/>
                <a:cs typeface="Times New Roman" panose="02020603050405020304" pitchFamily="18" charset="0"/>
              </a:rPr>
              <a:t>he picture shows that he wore the crown of thorns before he wore the crown of glory and honor.</a:t>
            </a:r>
          </a:p>
        </p:txBody>
      </p:sp>
      <p:sp>
        <p:nvSpPr>
          <p:cNvPr id="32" name="Rectangular Callout 31"/>
          <p:cNvSpPr/>
          <p:nvPr/>
        </p:nvSpPr>
        <p:spPr>
          <a:xfrm>
            <a:off x="7542306" y="-8979"/>
            <a:ext cx="4649694" cy="1686124"/>
          </a:xfrm>
          <a:prstGeom prst="wedgeRectCallout">
            <a:avLst>
              <a:gd name="adj1" fmla="val -26945"/>
              <a:gd name="adj2" fmla="val 78235"/>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sz="1200" dirty="0" smtClean="0">
                <a:solidFill>
                  <a:schemeClr val="tx1"/>
                </a:solidFill>
                <a:latin typeface="Times New Roman" panose="02020603050405020304" pitchFamily="18" charset="0"/>
                <a:cs typeface="Times New Roman" panose="02020603050405020304" pitchFamily="18" charset="0"/>
              </a:rPr>
              <a:t>2. The Son’s call to </a:t>
            </a:r>
            <a:r>
              <a:rPr lang="en-US" sz="1200" dirty="0">
                <a:solidFill>
                  <a:schemeClr val="tx1"/>
                </a:solidFill>
                <a:latin typeface="Times New Roman" panose="02020603050405020304" pitchFamily="18" charset="0"/>
                <a:cs typeface="Times New Roman" panose="02020603050405020304" pitchFamily="18" charset="0"/>
              </a:rPr>
              <a:t>priesthood Heb </a:t>
            </a:r>
            <a:r>
              <a:rPr lang="en-US" sz="1200" dirty="0" smtClean="0">
                <a:solidFill>
                  <a:schemeClr val="tx1"/>
                </a:solidFill>
                <a:latin typeface="Times New Roman" panose="02020603050405020304" pitchFamily="18" charset="0"/>
                <a:cs typeface="Times New Roman" panose="02020603050405020304" pitchFamily="18" charset="0"/>
              </a:rPr>
              <a:t>5:5-10. </a:t>
            </a:r>
            <a:r>
              <a:rPr lang="en-US" sz="1200" u="sng" dirty="0" smtClean="0">
                <a:solidFill>
                  <a:schemeClr val="tx1"/>
                </a:solidFill>
                <a:latin typeface="Times New Roman" panose="02020603050405020304" pitchFamily="18" charset="0"/>
                <a:cs typeface="Times New Roman" panose="02020603050405020304" pitchFamily="18" charset="0"/>
              </a:rPr>
              <a:t>God declaring Jesus after the order of Melchizedek</a:t>
            </a:r>
            <a:r>
              <a:rPr lang="en-US" sz="1200" dirty="0" smtClean="0">
                <a:solidFill>
                  <a:schemeClr val="tx1"/>
                </a:solidFill>
                <a:latin typeface="Times New Roman" panose="02020603050405020304" pitchFamily="18" charset="0"/>
                <a:cs typeface="Times New Roman" panose="02020603050405020304" pitchFamily="18" charset="0"/>
              </a:rPr>
              <a:t> </a:t>
            </a:r>
            <a:r>
              <a:rPr lang="en-US" sz="1200" dirty="0">
                <a:solidFill>
                  <a:schemeClr val="tx1"/>
                </a:solidFill>
                <a:latin typeface="Times New Roman" panose="02020603050405020304" pitchFamily="18" charset="0"/>
                <a:cs typeface="Times New Roman" panose="02020603050405020304" pitchFamily="18" charset="0"/>
              </a:rPr>
              <a:t>Heb </a:t>
            </a:r>
            <a:r>
              <a:rPr lang="en-US" sz="1200" dirty="0" smtClean="0">
                <a:solidFill>
                  <a:schemeClr val="tx1"/>
                </a:solidFill>
                <a:latin typeface="Times New Roman" panose="02020603050405020304" pitchFamily="18" charset="0"/>
                <a:cs typeface="Times New Roman" panose="02020603050405020304" pitchFamily="18" charset="0"/>
              </a:rPr>
              <a:t>5:5. A mouth is speaking above the scroll. </a:t>
            </a:r>
            <a:r>
              <a:rPr lang="en-US" sz="1200" u="sng" dirty="0" smtClean="0">
                <a:solidFill>
                  <a:schemeClr val="tx1"/>
                </a:solidFill>
                <a:latin typeface="Times New Roman" panose="02020603050405020304" pitchFamily="18" charset="0"/>
                <a:cs typeface="Times New Roman" panose="02020603050405020304" pitchFamily="18" charset="0"/>
              </a:rPr>
              <a:t>He is Davidic heir whose destiny is to rule the nations</a:t>
            </a:r>
            <a:r>
              <a:rPr lang="en-US" sz="1200" dirty="0" smtClean="0">
                <a:solidFill>
                  <a:schemeClr val="tx1"/>
                </a:solidFill>
                <a:latin typeface="Times New Roman" panose="02020603050405020304" pitchFamily="18" charset="0"/>
                <a:cs typeface="Times New Roman" panose="02020603050405020304" pitchFamily="18" charset="0"/>
              </a:rPr>
              <a:t> Ps 2:7. Crown above the cross. </a:t>
            </a:r>
            <a:r>
              <a:rPr lang="en-US" sz="1200" u="sng" dirty="0" smtClean="0">
                <a:solidFill>
                  <a:schemeClr val="tx1"/>
                </a:solidFill>
                <a:latin typeface="Times New Roman" panose="02020603050405020304" pitchFamily="18" charset="0"/>
                <a:cs typeface="Times New Roman" panose="02020603050405020304" pitchFamily="18" charset="0"/>
              </a:rPr>
              <a:t>God declared Him a Priest forever according to the order of Melchizedek</a:t>
            </a:r>
            <a:r>
              <a:rPr lang="en-US" sz="1200" dirty="0" smtClean="0">
                <a:solidFill>
                  <a:schemeClr val="tx1"/>
                </a:solidFill>
                <a:latin typeface="Times New Roman" panose="02020603050405020304" pitchFamily="18" charset="0"/>
                <a:cs typeface="Times New Roman" panose="02020603050405020304" pitchFamily="18" charset="0"/>
              </a:rPr>
              <a:t> Ps 110:4, The text written on the scroll. </a:t>
            </a:r>
            <a:r>
              <a:rPr lang="en-US" sz="1200" u="sng" dirty="0" smtClean="0">
                <a:solidFill>
                  <a:schemeClr val="tx1"/>
                </a:solidFill>
                <a:latin typeface="Times New Roman" panose="02020603050405020304" pitchFamily="18" charset="0"/>
                <a:cs typeface="Times New Roman" panose="02020603050405020304" pitchFamily="18" charset="0"/>
              </a:rPr>
              <a:t>The Son was made perfect, yet he learned obedience</a:t>
            </a:r>
            <a:r>
              <a:rPr lang="en-US" sz="1200" dirty="0" smtClean="0">
                <a:solidFill>
                  <a:schemeClr val="tx1"/>
                </a:solidFill>
                <a:latin typeface="Times New Roman" panose="02020603050405020304" pitchFamily="18" charset="0"/>
                <a:cs typeface="Times New Roman" panose="02020603050405020304" pitchFamily="18" charset="0"/>
              </a:rPr>
              <a:t>. Hands, cross, eyes, crown, ascension focused on heaven. </a:t>
            </a:r>
            <a:r>
              <a:rPr lang="en-US" sz="1200" u="sng" dirty="0" smtClean="0">
                <a:solidFill>
                  <a:schemeClr val="tx1"/>
                </a:solidFill>
                <a:latin typeface="Times New Roman" panose="02020603050405020304" pitchFamily="18" charset="0"/>
                <a:cs typeface="Times New Roman" panose="02020603050405020304" pitchFamily="18" charset="0"/>
              </a:rPr>
              <a:t>He gained deliverance from and victory over all enemies</a:t>
            </a:r>
            <a:r>
              <a:rPr lang="en-US" sz="1200" dirty="0" smtClean="0">
                <a:solidFill>
                  <a:schemeClr val="tx1"/>
                </a:solidFill>
                <a:latin typeface="Times New Roman" panose="02020603050405020304" pitchFamily="18" charset="0"/>
                <a:cs typeface="Times New Roman" panose="02020603050405020304" pitchFamily="18" charset="0"/>
              </a:rPr>
              <a:t> Heb 5:7-10. Jesus breaking the bonds of death. He is supremely qualified to be a high priest forever after the order of </a:t>
            </a:r>
            <a:r>
              <a:rPr lang="en-US" sz="1200" dirty="0">
                <a:solidFill>
                  <a:schemeClr val="tx1"/>
                </a:solidFill>
                <a:latin typeface="Times New Roman" panose="02020603050405020304" pitchFamily="18" charset="0"/>
                <a:cs typeface="Times New Roman" panose="02020603050405020304" pitchFamily="18" charset="0"/>
              </a:rPr>
              <a:t>Melchizedek.</a:t>
            </a:r>
          </a:p>
        </p:txBody>
      </p:sp>
      <p:sp>
        <p:nvSpPr>
          <p:cNvPr id="34" name="Rectangular Callout 33"/>
          <p:cNvSpPr/>
          <p:nvPr/>
        </p:nvSpPr>
        <p:spPr>
          <a:xfrm>
            <a:off x="3251860" y="5110265"/>
            <a:ext cx="3095777" cy="1735861"/>
          </a:xfrm>
          <a:prstGeom prst="wedgeRectCallout">
            <a:avLst>
              <a:gd name="adj1" fmla="val -6469"/>
              <a:gd name="adj2" fmla="val -13629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sz="1200" dirty="0" smtClean="0">
                <a:solidFill>
                  <a:schemeClr val="tx1"/>
                </a:solidFill>
                <a:latin typeface="Times New Roman" panose="02020603050405020304" pitchFamily="18" charset="0"/>
                <a:cs typeface="Times New Roman" panose="02020603050405020304" pitchFamily="18" charset="0"/>
              </a:rPr>
              <a:t>5. </a:t>
            </a:r>
            <a:r>
              <a:rPr lang="en-US" sz="1200" u="sng" dirty="0" smtClean="0">
                <a:solidFill>
                  <a:schemeClr val="tx1"/>
                </a:solidFill>
                <a:latin typeface="Times New Roman" panose="02020603050405020304" pitchFamily="18" charset="0"/>
                <a:cs typeface="Times New Roman" panose="02020603050405020304" pitchFamily="18" charset="0"/>
              </a:rPr>
              <a:t>Appointed </a:t>
            </a:r>
            <a:r>
              <a:rPr lang="en-US" sz="1200" u="sng" dirty="0">
                <a:solidFill>
                  <a:schemeClr val="tx1"/>
                </a:solidFill>
                <a:latin typeface="Times New Roman" panose="02020603050405020304" pitchFamily="18" charset="0"/>
                <a:cs typeface="Times New Roman" panose="02020603050405020304" pitchFamily="18" charset="0"/>
              </a:rPr>
              <a:t>to offer </a:t>
            </a:r>
            <a:r>
              <a:rPr lang="en-US" sz="1200" u="sng" dirty="0" smtClean="0">
                <a:solidFill>
                  <a:schemeClr val="tx1"/>
                </a:solidFill>
                <a:latin typeface="Times New Roman" panose="02020603050405020304" pitchFamily="18" charset="0"/>
                <a:cs typeface="Times New Roman" panose="02020603050405020304" pitchFamily="18" charset="0"/>
              </a:rPr>
              <a:t>gifts and </a:t>
            </a:r>
            <a:r>
              <a:rPr lang="en-US" sz="1200" u="sng" dirty="0">
                <a:solidFill>
                  <a:schemeClr val="tx1"/>
                </a:solidFill>
                <a:latin typeface="Times New Roman" panose="02020603050405020304" pitchFamily="18" charset="0"/>
                <a:cs typeface="Times New Roman" panose="02020603050405020304" pitchFamily="18" charset="0"/>
              </a:rPr>
              <a:t>sacrifices</a:t>
            </a:r>
            <a:r>
              <a:rPr lang="en-US" sz="1200" dirty="0" smtClean="0">
                <a:solidFill>
                  <a:schemeClr val="tx1"/>
                </a:solidFill>
                <a:latin typeface="Times New Roman" panose="02020603050405020304" pitchFamily="18" charset="0"/>
                <a:cs typeface="Times New Roman" panose="02020603050405020304" pitchFamily="18" charset="0"/>
              </a:rPr>
              <a:t>. Aaron offered the ashes of a heifer and sprinkled animal blood. Jesus offered his own blood for the transgression of my people, which blow was due the sinner Isa 53:8; D Baron, </a:t>
            </a:r>
            <a:r>
              <a:rPr lang="en-US" sz="1200" u="sng" dirty="0" smtClean="0">
                <a:solidFill>
                  <a:schemeClr val="tx1"/>
                </a:solidFill>
                <a:latin typeface="Times New Roman" panose="02020603050405020304" pitchFamily="18" charset="0"/>
                <a:cs typeface="Times New Roman" panose="02020603050405020304" pitchFamily="18" charset="0"/>
              </a:rPr>
              <a:t>Rays</a:t>
            </a:r>
            <a:r>
              <a:rPr lang="en-US" sz="1200" dirty="0" smtClean="0">
                <a:solidFill>
                  <a:schemeClr val="tx1"/>
                </a:solidFill>
                <a:latin typeface="Times New Roman" panose="02020603050405020304" pitchFamily="18" charset="0"/>
                <a:cs typeface="Times New Roman" panose="02020603050405020304" pitchFamily="18" charset="0"/>
              </a:rPr>
              <a:t> 109. </a:t>
            </a:r>
            <a:r>
              <a:rPr lang="en-US" sz="1200" dirty="0">
                <a:solidFill>
                  <a:schemeClr val="tx1"/>
                </a:solidFill>
                <a:latin typeface="Times New Roman" panose="02020603050405020304" pitchFamily="18" charset="0"/>
                <a:cs typeface="Times New Roman" panose="02020603050405020304" pitchFamily="18" charset="0"/>
              </a:rPr>
              <a:t>P</a:t>
            </a:r>
            <a:r>
              <a:rPr lang="en-US" sz="1200" dirty="0" smtClean="0">
                <a:solidFill>
                  <a:schemeClr val="tx1"/>
                </a:solidFill>
                <a:latin typeface="Times New Roman" panose="02020603050405020304" pitchFamily="18" charset="0"/>
                <a:cs typeface="Times New Roman" panose="02020603050405020304" pitchFamily="18" charset="0"/>
              </a:rPr>
              <a:t>ictured is Aaron behind the veil sprinkling blood on the mercy seat. But Jesus is lifted up on the cross, for all to see, central and foremost in history and prophesy. </a:t>
            </a:r>
            <a:endParaRPr lang="en-US" sz="1200" dirty="0">
              <a:solidFill>
                <a:schemeClr val="tx1"/>
              </a:solidFill>
              <a:latin typeface="Times New Roman" panose="02020603050405020304" pitchFamily="18" charset="0"/>
              <a:cs typeface="Times New Roman" panose="02020603050405020304" pitchFamily="18" charset="0"/>
            </a:endParaRPr>
          </a:p>
        </p:txBody>
      </p:sp>
      <p:sp>
        <p:nvSpPr>
          <p:cNvPr id="13" name="Rectangular Callout 12"/>
          <p:cNvSpPr/>
          <p:nvPr/>
        </p:nvSpPr>
        <p:spPr>
          <a:xfrm>
            <a:off x="9348537" y="5110265"/>
            <a:ext cx="2843463" cy="1752063"/>
          </a:xfrm>
          <a:prstGeom prst="wedgeRectCallout">
            <a:avLst>
              <a:gd name="adj1" fmla="val -135937"/>
              <a:gd name="adj2" fmla="val -119979"/>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sz="1200" dirty="0" smtClean="0">
                <a:solidFill>
                  <a:schemeClr val="tx1"/>
                </a:solidFill>
                <a:latin typeface="Times New Roman" panose="02020603050405020304" pitchFamily="18" charset="0"/>
                <a:cs typeface="Times New Roman" panose="02020603050405020304" pitchFamily="18" charset="0"/>
              </a:rPr>
              <a:t>7. </a:t>
            </a:r>
            <a:r>
              <a:rPr lang="en-US" sz="1200" u="sng" dirty="0" smtClean="0">
                <a:solidFill>
                  <a:schemeClr val="tx1"/>
                </a:solidFill>
                <a:latin typeface="Times New Roman" panose="02020603050405020304" pitchFamily="18" charset="0"/>
                <a:cs typeface="Times New Roman" panose="02020603050405020304" pitchFamily="18" charset="0"/>
              </a:rPr>
              <a:t>Offering for sins</a:t>
            </a:r>
            <a:r>
              <a:rPr lang="en-US" sz="1200" dirty="0" smtClean="0">
                <a:solidFill>
                  <a:schemeClr val="tx1"/>
                </a:solidFill>
                <a:latin typeface="Times New Roman" panose="02020603050405020304" pitchFamily="18" charset="0"/>
                <a:cs typeface="Times New Roman" panose="02020603050405020304" pitchFamily="18" charset="0"/>
              </a:rPr>
              <a:t> Heb 5:3. Aaron made the necessary sacrifices, a bull for his own sins and a goat for the sins of the people. His hand is central. Jesus did not offer a sacrifice for his own sins as he was sinless. Forgiveness for sins is by accepting the death of Jesus as the atoning substitute. Rome requires absolution pronounced by a priest. Jesus Christ’s death on the cross without a priest is central in the design.</a:t>
            </a:r>
            <a:endParaRPr lang="en-US" sz="1200" dirty="0">
              <a:solidFill>
                <a:schemeClr val="tx1"/>
              </a:solidFill>
              <a:latin typeface="Times New Roman" panose="02020603050405020304" pitchFamily="18" charset="0"/>
              <a:cs typeface="Times New Roman" panose="02020603050405020304" pitchFamily="18" charset="0"/>
            </a:endParaRPr>
          </a:p>
        </p:txBody>
      </p:sp>
      <p:sp>
        <p:nvSpPr>
          <p:cNvPr id="14" name="Rectangular Callout 13"/>
          <p:cNvSpPr/>
          <p:nvPr/>
        </p:nvSpPr>
        <p:spPr>
          <a:xfrm>
            <a:off x="8539703" y="1765894"/>
            <a:ext cx="3652298" cy="1822459"/>
          </a:xfrm>
          <a:prstGeom prst="wedgeRectCallout">
            <a:avLst>
              <a:gd name="adj1" fmla="val -67136"/>
              <a:gd name="adj2" fmla="val -27218"/>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sz="1200" dirty="0" smtClean="0">
                <a:solidFill>
                  <a:schemeClr val="tx1"/>
                </a:solidFill>
                <a:latin typeface="Times New Roman" panose="02020603050405020304" pitchFamily="18" charset="0"/>
                <a:cs typeface="Times New Roman" panose="02020603050405020304" pitchFamily="18" charset="0"/>
              </a:rPr>
              <a:t>9. Of whom we have much to say Heb 5:11; ATR. Jesus meets all the qualifications to be our high priest in his likeness to Melchizedek Heb 7:1-28. So what is Jesus now doing in </a:t>
            </a:r>
            <a:r>
              <a:rPr lang="en-US" sz="1200" dirty="0">
                <a:solidFill>
                  <a:schemeClr val="tx1"/>
                </a:solidFill>
                <a:latin typeface="Times New Roman" panose="02020603050405020304" pitchFamily="18" charset="0"/>
                <a:cs typeface="Times New Roman" panose="02020603050405020304" pitchFamily="18" charset="0"/>
              </a:rPr>
              <a:t>heaven on behalf of </a:t>
            </a:r>
            <a:r>
              <a:rPr lang="en-US" sz="1200" dirty="0" smtClean="0">
                <a:solidFill>
                  <a:schemeClr val="tx1"/>
                </a:solidFill>
                <a:latin typeface="Times New Roman" panose="02020603050405020304" pitchFamily="18" charset="0"/>
                <a:cs typeface="Times New Roman" panose="02020603050405020304" pitchFamily="18" charset="0"/>
              </a:rPr>
              <a:t>sinners? </a:t>
            </a:r>
            <a:r>
              <a:rPr lang="en-US" sz="1200" dirty="0">
                <a:solidFill>
                  <a:schemeClr val="tx1"/>
                </a:solidFill>
                <a:latin typeface="Times New Roman" panose="02020603050405020304" pitchFamily="18" charset="0"/>
                <a:cs typeface="Times New Roman" panose="02020603050405020304" pitchFamily="18" charset="0"/>
              </a:rPr>
              <a:t>T</a:t>
            </a:r>
            <a:r>
              <a:rPr lang="en-US" sz="1200" dirty="0" smtClean="0">
                <a:solidFill>
                  <a:schemeClr val="tx1"/>
                </a:solidFill>
                <a:latin typeface="Times New Roman" panose="02020603050405020304" pitchFamily="18" charset="0"/>
                <a:cs typeface="Times New Roman" panose="02020603050405020304" pitchFamily="18" charset="0"/>
              </a:rPr>
              <a:t>he author’s readers are not ready for the answer to this question because they are willingly immature Heb 5:11-14. So the writer continues the faith narrative to increase his reader’s faith and prepare them to receive truth difficult to understand Heb 6:1-20. The writer then explains  to them the heavenly ministry of Jesus Heb 7-10.</a:t>
            </a:r>
            <a:endParaRPr lang="en-US" sz="1200" dirty="0">
              <a:solidFill>
                <a:schemeClr val="tx1"/>
              </a:solidFill>
              <a:latin typeface="Times New Roman" panose="02020603050405020304" pitchFamily="18" charset="0"/>
              <a:cs typeface="Times New Roman" panose="02020603050405020304" pitchFamily="18" charset="0"/>
            </a:endParaRPr>
          </a:p>
        </p:txBody>
      </p:sp>
      <p:sp>
        <p:nvSpPr>
          <p:cNvPr id="15" name="Rectangular Callout 14"/>
          <p:cNvSpPr/>
          <p:nvPr/>
        </p:nvSpPr>
        <p:spPr>
          <a:xfrm>
            <a:off x="6422066" y="5110265"/>
            <a:ext cx="2859328" cy="1755596"/>
          </a:xfrm>
          <a:prstGeom prst="wedgeRectCallout">
            <a:avLst>
              <a:gd name="adj1" fmla="val -81500"/>
              <a:gd name="adj2" fmla="val -96798"/>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sz="1200" dirty="0" smtClean="0">
                <a:solidFill>
                  <a:schemeClr val="tx1"/>
                </a:solidFill>
                <a:latin typeface="Times New Roman" panose="02020603050405020304" pitchFamily="18" charset="0"/>
                <a:cs typeface="Times New Roman" panose="02020603050405020304" pitchFamily="18" charset="0"/>
              </a:rPr>
              <a:t>6. </a:t>
            </a:r>
            <a:r>
              <a:rPr lang="en-US" sz="1200" u="sng" dirty="0" smtClean="0">
                <a:solidFill>
                  <a:schemeClr val="tx1"/>
                </a:solidFill>
                <a:latin typeface="Times New Roman" panose="02020603050405020304" pitchFamily="18" charset="0"/>
                <a:cs typeface="Times New Roman" panose="02020603050405020304" pitchFamily="18" charset="0"/>
              </a:rPr>
              <a:t>Compassionate</a:t>
            </a:r>
            <a:r>
              <a:rPr lang="en-US" sz="1200" u="sng" dirty="0">
                <a:solidFill>
                  <a:schemeClr val="tx1"/>
                </a:solidFill>
                <a:latin typeface="Times New Roman" panose="02020603050405020304" pitchFamily="18" charset="0"/>
                <a:cs typeface="Times New Roman" panose="02020603050405020304" pitchFamily="18" charset="0"/>
              </a:rPr>
              <a:t>, dealing gently with the </a:t>
            </a:r>
            <a:r>
              <a:rPr lang="en-US" sz="1200" u="sng" dirty="0" smtClean="0">
                <a:solidFill>
                  <a:schemeClr val="tx1"/>
                </a:solidFill>
                <a:latin typeface="Times New Roman" panose="02020603050405020304" pitchFamily="18" charset="0"/>
                <a:cs typeface="Times New Roman" panose="02020603050405020304" pitchFamily="18" charset="0"/>
              </a:rPr>
              <a:t>ignorant and misguided</a:t>
            </a:r>
            <a:r>
              <a:rPr lang="en-US" sz="1200" dirty="0" smtClean="0">
                <a:solidFill>
                  <a:schemeClr val="tx1"/>
                </a:solidFill>
                <a:latin typeface="Times New Roman" panose="02020603050405020304" pitchFamily="18" charset="0"/>
                <a:cs typeface="Times New Roman" panose="02020603050405020304" pitchFamily="18" charset="0"/>
              </a:rPr>
              <a:t> Heb 5:2. Like the disciples, Aaron’s sons found out that the spirit is willing but the flesh is weak Lev 10; Mt 26:41. Though feeling the lose of his sons, Aaron had to control his weeping. Pictured is Aaron before the veil that separated men from God. Pictured is Jesus on the cross uniting men with God.</a:t>
            </a:r>
            <a:endParaRPr lang="en-US" sz="12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7236166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07578" y="1475397"/>
            <a:ext cx="5249733" cy="3488488"/>
          </a:xfrm>
          <a:prstGeom prst="rect">
            <a:avLst/>
          </a:prstGeom>
        </p:spPr>
      </p:pic>
      <p:sp>
        <p:nvSpPr>
          <p:cNvPr id="27" name="Rectangular Callout 26"/>
          <p:cNvSpPr/>
          <p:nvPr/>
        </p:nvSpPr>
        <p:spPr>
          <a:xfrm>
            <a:off x="-21186" y="1"/>
            <a:ext cx="12213186" cy="1435138"/>
          </a:xfrm>
          <a:prstGeom prst="wedgeRectCallout">
            <a:avLst>
              <a:gd name="adj1" fmla="val 5797"/>
              <a:gd name="adj2" fmla="val 81234"/>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tabLst>
                <a:tab pos="2292350" algn="l"/>
              </a:tabLst>
            </a:pPr>
            <a:r>
              <a:rPr lang="en-US" sz="1200" dirty="0" smtClean="0">
                <a:solidFill>
                  <a:schemeClr val="tx1"/>
                </a:solidFill>
                <a:latin typeface="Times New Roman" panose="02020603050405020304" pitchFamily="18" charset="0"/>
                <a:cs typeface="Times New Roman" panose="02020603050405020304" pitchFamily="18" charset="0"/>
              </a:rPr>
              <a:t>1. Based on Heb 5:11-6:20. </a:t>
            </a:r>
            <a:r>
              <a:rPr lang="en-US" sz="1200" u="sng" dirty="0" smtClean="0">
                <a:solidFill>
                  <a:schemeClr val="tx1"/>
                </a:solidFill>
                <a:latin typeface="Times New Roman" panose="02020603050405020304" pitchFamily="18" charset="0"/>
                <a:cs typeface="Times New Roman" panose="02020603050405020304" pitchFamily="18" charset="0"/>
              </a:rPr>
              <a:t>A sever verbal chastening for adult sons</a:t>
            </a:r>
            <a:r>
              <a:rPr lang="en-US" sz="1200" dirty="0" smtClean="0">
                <a:solidFill>
                  <a:schemeClr val="tx1"/>
                </a:solidFill>
                <a:latin typeface="Times New Roman" panose="02020603050405020304" pitchFamily="18" charset="0"/>
                <a:cs typeface="Times New Roman" panose="02020603050405020304" pitchFamily="18" charset="0"/>
              </a:rPr>
              <a:t>. Gathered around the ABC’s of spiritual progress are two mature believers, a teacher and his daughter, and three willingly immature believers. Each hold an object which is indicative of their character. The screen shows that the topic is maturity, not loosing your salvation. Eternal security is consistent with believers who are partakers of the Holy Spirit. Let’s illustrate: A man goes into a clothing store, looks through the suits, finds one he likes but it doesn’t quite fit. He goes ahead, </a:t>
            </a:r>
            <a:r>
              <a:rPr lang="en-US" sz="1200" dirty="0">
                <a:solidFill>
                  <a:schemeClr val="tx1"/>
                </a:solidFill>
                <a:latin typeface="Times New Roman" panose="02020603050405020304" pitchFamily="18" charset="0"/>
                <a:cs typeface="Times New Roman" panose="02020603050405020304" pitchFamily="18" charset="0"/>
              </a:rPr>
              <a:t>b</a:t>
            </a:r>
            <a:r>
              <a:rPr lang="en-US" sz="1200" dirty="0" smtClean="0">
                <a:solidFill>
                  <a:schemeClr val="tx1"/>
                </a:solidFill>
                <a:latin typeface="Times New Roman" panose="02020603050405020304" pitchFamily="18" charset="0"/>
                <a:cs typeface="Times New Roman" panose="02020603050405020304" pitchFamily="18" charset="0"/>
              </a:rPr>
              <a:t>uys it, and asks the store’s tailor to make the necessary adjustments. He has the receipt as proof of purchase but he doesn’t take the suit home. Later he returns to the store, presents the sales slip as proof of purchase and claims his suit. So it is with true believers. Christ owns us having purchased us with His blood. But we are not yet living with Him in heaven. However, Christ holds a seal of ownership, the Holy Spirit 2 Cor 1:22. The Spirit is the seal, the proof of purchase, who guarantees our </a:t>
            </a:r>
            <a:r>
              <a:rPr lang="en-US" sz="1200" dirty="0">
                <a:solidFill>
                  <a:schemeClr val="tx1"/>
                </a:solidFill>
                <a:latin typeface="Times New Roman" panose="02020603050405020304" pitchFamily="18" charset="0"/>
                <a:cs typeface="Times New Roman" panose="02020603050405020304" pitchFamily="18" charset="0"/>
              </a:rPr>
              <a:t>final </a:t>
            </a:r>
            <a:r>
              <a:rPr lang="en-US" sz="1200" dirty="0" smtClean="0">
                <a:solidFill>
                  <a:schemeClr val="tx1"/>
                </a:solidFill>
                <a:latin typeface="Times New Roman" panose="02020603050405020304" pitchFamily="18" charset="0"/>
                <a:cs typeface="Times New Roman" panose="02020603050405020304" pitchFamily="18" charset="0"/>
              </a:rPr>
              <a:t>redemption </a:t>
            </a:r>
            <a:r>
              <a:rPr lang="en-US" sz="1200" dirty="0" err="1" smtClean="0">
                <a:solidFill>
                  <a:schemeClr val="tx1"/>
                </a:solidFill>
                <a:latin typeface="Times New Roman" panose="02020603050405020304" pitchFamily="18" charset="0"/>
                <a:cs typeface="Times New Roman" panose="02020603050405020304" pitchFamily="18" charset="0"/>
              </a:rPr>
              <a:t>Eph</a:t>
            </a:r>
            <a:r>
              <a:rPr lang="en-US" sz="1200" dirty="0" smtClean="0">
                <a:solidFill>
                  <a:schemeClr val="tx1"/>
                </a:solidFill>
                <a:latin typeface="Times New Roman" panose="02020603050405020304" pitchFamily="18" charset="0"/>
                <a:cs typeface="Times New Roman" panose="02020603050405020304" pitchFamily="18" charset="0"/>
              </a:rPr>
              <a:t> 1:13-14. Hebrews is written to sealed Christians who are partakers of the Holy Spirit Heb 6:1-6. With tough talk he rallies them to fruitfulness Heb 6:7-8. He follows with encouragement by citing God’s promise made with Abraham and the oath which rests on the very being of God</a:t>
            </a:r>
            <a:r>
              <a:rPr lang="en-US" sz="1200" dirty="0">
                <a:solidFill>
                  <a:schemeClr val="tx1"/>
                </a:solidFill>
                <a:latin typeface="Times New Roman" panose="02020603050405020304" pitchFamily="18" charset="0"/>
                <a:cs typeface="Times New Roman" panose="02020603050405020304" pitchFamily="18" charset="0"/>
              </a:rPr>
              <a:t> Heb </a:t>
            </a:r>
            <a:r>
              <a:rPr lang="en-US" sz="1200" dirty="0" smtClean="0">
                <a:solidFill>
                  <a:schemeClr val="tx1"/>
                </a:solidFill>
                <a:latin typeface="Times New Roman" panose="02020603050405020304" pitchFamily="18" charset="0"/>
                <a:cs typeface="Times New Roman" panose="02020603050405020304" pitchFamily="18" charset="0"/>
              </a:rPr>
              <a:t>6:9-18. The hope of entering within the veil anchors </a:t>
            </a:r>
            <a:r>
              <a:rPr lang="en-US" sz="1200" dirty="0">
                <a:solidFill>
                  <a:schemeClr val="tx1"/>
                </a:solidFill>
                <a:latin typeface="Times New Roman" panose="02020603050405020304" pitchFamily="18" charset="0"/>
                <a:cs typeface="Times New Roman" panose="02020603050405020304" pitchFamily="18" charset="0"/>
              </a:rPr>
              <a:t>the </a:t>
            </a:r>
            <a:r>
              <a:rPr lang="en-US" sz="1200" dirty="0" smtClean="0">
                <a:solidFill>
                  <a:schemeClr val="tx1"/>
                </a:solidFill>
                <a:latin typeface="Times New Roman" panose="02020603050405020304" pitchFamily="18" charset="0"/>
                <a:cs typeface="Times New Roman" panose="02020603050405020304" pitchFamily="18" charset="0"/>
              </a:rPr>
              <a:t>soul </a:t>
            </a:r>
            <a:r>
              <a:rPr lang="en-US" sz="1200" dirty="0">
                <a:solidFill>
                  <a:schemeClr val="tx1"/>
                </a:solidFill>
                <a:latin typeface="Times New Roman" panose="02020603050405020304" pitchFamily="18" charset="0"/>
                <a:cs typeface="Times New Roman" panose="02020603050405020304" pitchFamily="18" charset="0"/>
              </a:rPr>
              <a:t>Heb 6:19-20</a:t>
            </a:r>
            <a:r>
              <a:rPr lang="en-US" sz="1200" dirty="0" smtClean="0">
                <a:solidFill>
                  <a:schemeClr val="tx1"/>
                </a:solidFill>
                <a:latin typeface="Times New Roman" panose="02020603050405020304" pitchFamily="18" charset="0"/>
                <a:cs typeface="Times New Roman" panose="02020603050405020304" pitchFamily="18" charset="0"/>
              </a:rPr>
              <a:t>, to Christ’s priesthood Heb 7:19, illustrated in the next picture. The teacher is my grandfather, Abraham </a:t>
            </a:r>
            <a:r>
              <a:rPr lang="en-US" sz="1200" dirty="0" err="1" smtClean="0">
                <a:solidFill>
                  <a:schemeClr val="tx1"/>
                </a:solidFill>
                <a:latin typeface="Times New Roman" panose="02020603050405020304" pitchFamily="18" charset="0"/>
                <a:cs typeface="Times New Roman" panose="02020603050405020304" pitchFamily="18" charset="0"/>
              </a:rPr>
              <a:t>Gustof</a:t>
            </a:r>
            <a:r>
              <a:rPr lang="en-US" sz="1200" dirty="0" smtClean="0">
                <a:solidFill>
                  <a:schemeClr val="tx1"/>
                </a:solidFill>
                <a:latin typeface="Times New Roman" panose="02020603050405020304" pitchFamily="18" charset="0"/>
                <a:cs typeface="Times New Roman" panose="02020603050405020304" pitchFamily="18" charset="0"/>
              </a:rPr>
              <a:t> Claassen.</a:t>
            </a:r>
            <a:endParaRPr lang="en-US" sz="1200" dirty="0">
              <a:solidFill>
                <a:schemeClr val="tx1"/>
              </a:solidFill>
              <a:latin typeface="Times New Roman" panose="02020603050405020304" pitchFamily="18" charset="0"/>
              <a:cs typeface="Times New Roman" panose="02020603050405020304" pitchFamily="18" charset="0"/>
            </a:endParaRPr>
          </a:p>
        </p:txBody>
      </p:sp>
      <p:sp>
        <p:nvSpPr>
          <p:cNvPr id="28" name="Rectangular Callout 27"/>
          <p:cNvSpPr/>
          <p:nvPr/>
        </p:nvSpPr>
        <p:spPr>
          <a:xfrm>
            <a:off x="-1" y="1481771"/>
            <a:ext cx="3401231" cy="3482114"/>
          </a:xfrm>
          <a:prstGeom prst="wedgeRectCallout">
            <a:avLst>
              <a:gd name="adj1" fmla="val 109347"/>
              <a:gd name="adj2" fmla="val -34213"/>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sz="1200" dirty="0">
                <a:solidFill>
                  <a:schemeClr val="tx1"/>
                </a:solidFill>
                <a:latin typeface="Times New Roman" panose="02020603050405020304" pitchFamily="18" charset="0"/>
                <a:cs typeface="Times New Roman" panose="02020603050405020304" pitchFamily="18" charset="0"/>
              </a:rPr>
              <a:t>2. Heb </a:t>
            </a:r>
            <a:r>
              <a:rPr lang="en-US" sz="1200" dirty="0" smtClean="0">
                <a:solidFill>
                  <a:schemeClr val="tx1"/>
                </a:solidFill>
                <a:latin typeface="Times New Roman" panose="02020603050405020304" pitchFamily="18" charset="0"/>
                <a:cs typeface="Times New Roman" panose="02020603050405020304" pitchFamily="18" charset="0"/>
              </a:rPr>
              <a:t>5:11-14</a:t>
            </a:r>
            <a:r>
              <a:rPr lang="en-US" sz="1200" dirty="0">
                <a:solidFill>
                  <a:schemeClr val="tx1"/>
                </a:solidFill>
                <a:latin typeface="Times New Roman" panose="02020603050405020304" pitchFamily="18" charset="0"/>
                <a:cs typeface="Times New Roman" panose="02020603050405020304" pitchFamily="18" charset="0"/>
              </a:rPr>
              <a:t>. Each faith narrative </a:t>
            </a:r>
            <a:r>
              <a:rPr lang="en-US" sz="1200" dirty="0" smtClean="0">
                <a:solidFill>
                  <a:schemeClr val="tx1"/>
                </a:solidFill>
                <a:latin typeface="Times New Roman" panose="02020603050405020304" pitchFamily="18" charset="0"/>
                <a:cs typeface="Times New Roman" panose="02020603050405020304" pitchFamily="18" charset="0"/>
              </a:rPr>
              <a:t>is designed with a central</a:t>
            </a:r>
            <a:r>
              <a:rPr lang="en-US" sz="1200" u="sng" dirty="0">
                <a:solidFill>
                  <a:schemeClr val="tx1"/>
                </a:solidFill>
                <a:latin typeface="Times New Roman" panose="02020603050405020304" pitchFamily="18" charset="0"/>
                <a:cs typeface="Times New Roman" panose="02020603050405020304" pitchFamily="18" charset="0"/>
              </a:rPr>
              <a:t> </a:t>
            </a:r>
            <a:r>
              <a:rPr lang="en-US" sz="1200" dirty="0" smtClean="0">
                <a:solidFill>
                  <a:schemeClr val="tx1"/>
                </a:solidFill>
                <a:latin typeface="Times New Roman" panose="02020603050405020304" pitchFamily="18" charset="0"/>
                <a:cs typeface="Times New Roman" panose="02020603050405020304" pitchFamily="18" charset="0"/>
              </a:rPr>
              <a:t>theme and </a:t>
            </a:r>
            <a:r>
              <a:rPr lang="en-US" sz="1200" dirty="0">
                <a:solidFill>
                  <a:schemeClr val="tx1"/>
                </a:solidFill>
                <a:latin typeface="Times New Roman" panose="02020603050405020304" pitchFamily="18" charset="0"/>
                <a:cs typeface="Times New Roman" panose="02020603050405020304" pitchFamily="18" charset="0"/>
              </a:rPr>
              <a:t>five active </a:t>
            </a:r>
            <a:r>
              <a:rPr lang="en-US" sz="1200" dirty="0" smtClean="0">
                <a:solidFill>
                  <a:schemeClr val="tx1"/>
                </a:solidFill>
                <a:latin typeface="Times New Roman" panose="02020603050405020304" pitchFamily="18" charset="0"/>
                <a:cs typeface="Times New Roman" panose="02020603050405020304" pitchFamily="18" charset="0"/>
              </a:rPr>
              <a:t>responses</a:t>
            </a:r>
            <a:r>
              <a:rPr lang="en-US" sz="1200" dirty="0">
                <a:solidFill>
                  <a:schemeClr val="tx1"/>
                </a:solidFill>
                <a:latin typeface="Times New Roman" panose="02020603050405020304" pitchFamily="18" charset="0"/>
                <a:cs typeface="Times New Roman" panose="02020603050405020304" pitchFamily="18" charset="0"/>
              </a:rPr>
              <a:t>. Faith involves cognitive knowledge</a:t>
            </a:r>
            <a:r>
              <a:rPr lang="en-US" sz="1200" dirty="0" smtClean="0">
                <a:solidFill>
                  <a:schemeClr val="tx1"/>
                </a:solidFill>
                <a:latin typeface="Times New Roman" panose="02020603050405020304" pitchFamily="18" charset="0"/>
                <a:cs typeface="Times New Roman" panose="02020603050405020304" pitchFamily="18" charset="0"/>
              </a:rPr>
              <a:t>. The </a:t>
            </a:r>
            <a:r>
              <a:rPr lang="en-US" sz="1200" u="sng" dirty="0" smtClean="0">
                <a:solidFill>
                  <a:schemeClr val="tx1"/>
                </a:solidFill>
                <a:latin typeface="Times New Roman" panose="02020603050405020304" pitchFamily="18" charset="0"/>
                <a:cs typeface="Times New Roman" panose="02020603050405020304" pitchFamily="18" charset="0"/>
              </a:rPr>
              <a:t>teacher</a:t>
            </a:r>
            <a:r>
              <a:rPr lang="en-US" sz="1200" dirty="0" smtClean="0">
                <a:solidFill>
                  <a:schemeClr val="tx1"/>
                </a:solidFill>
                <a:latin typeface="Times New Roman" panose="02020603050405020304" pitchFamily="18" charset="0"/>
                <a:cs typeface="Times New Roman" panose="02020603050405020304" pitchFamily="18" charset="0"/>
              </a:rPr>
              <a:t> has a laser understanding of the Hebrew Christian’s trials. The </a:t>
            </a:r>
            <a:r>
              <a:rPr lang="en-US" sz="1200" u="sng" dirty="0" smtClean="0">
                <a:solidFill>
                  <a:schemeClr val="tx1"/>
                </a:solidFill>
                <a:latin typeface="Times New Roman" panose="02020603050405020304" pitchFamily="18" charset="0"/>
                <a:cs typeface="Times New Roman" panose="02020603050405020304" pitchFamily="18" charset="0"/>
              </a:rPr>
              <a:t>girl</a:t>
            </a:r>
            <a:r>
              <a:rPr lang="en-US" sz="1200" dirty="0" smtClean="0">
                <a:solidFill>
                  <a:schemeClr val="tx1"/>
                </a:solidFill>
                <a:latin typeface="Times New Roman" panose="02020603050405020304" pitchFamily="18" charset="0"/>
                <a:cs typeface="Times New Roman" panose="02020603050405020304" pitchFamily="18" charset="0"/>
              </a:rPr>
              <a:t> shows that maturity is perceived in the mind and heart by examination and meditation of the Bible, not by the senses alone. </a:t>
            </a:r>
            <a:r>
              <a:rPr lang="en-US" sz="1200" dirty="0">
                <a:solidFill>
                  <a:schemeClr val="tx1"/>
                </a:solidFill>
                <a:latin typeface="Times New Roman" panose="02020603050405020304" pitchFamily="18" charset="0"/>
                <a:cs typeface="Times New Roman" panose="02020603050405020304" pitchFamily="18" charset="0"/>
              </a:rPr>
              <a:t>Y</a:t>
            </a:r>
            <a:r>
              <a:rPr lang="en-US" sz="1200" dirty="0" smtClean="0">
                <a:solidFill>
                  <a:schemeClr val="tx1"/>
                </a:solidFill>
                <a:latin typeface="Times New Roman" panose="02020603050405020304" pitchFamily="18" charset="0"/>
                <a:cs typeface="Times New Roman" panose="02020603050405020304" pitchFamily="18" charset="0"/>
              </a:rPr>
              <a:t>ou </a:t>
            </a:r>
            <a:r>
              <a:rPr lang="en-US" sz="1200" dirty="0">
                <a:solidFill>
                  <a:schemeClr val="tx1"/>
                </a:solidFill>
                <a:latin typeface="Times New Roman" panose="02020603050405020304" pitchFamily="18" charset="0"/>
                <a:cs typeface="Times New Roman" panose="02020603050405020304" pitchFamily="18" charset="0"/>
              </a:rPr>
              <a:t>don’t have to be mature in years to </a:t>
            </a:r>
            <a:r>
              <a:rPr lang="en-US" sz="1200" dirty="0" smtClean="0">
                <a:solidFill>
                  <a:schemeClr val="tx1"/>
                </a:solidFill>
                <a:latin typeface="Times New Roman" panose="02020603050405020304" pitchFamily="18" charset="0"/>
                <a:cs typeface="Times New Roman" panose="02020603050405020304" pitchFamily="18" charset="0"/>
              </a:rPr>
              <a:t>advance in the Lord Jesus. The </a:t>
            </a:r>
            <a:r>
              <a:rPr lang="en-US" sz="1200" dirty="0">
                <a:solidFill>
                  <a:schemeClr val="tx1"/>
                </a:solidFill>
                <a:latin typeface="Times New Roman" panose="02020603050405020304" pitchFamily="18" charset="0"/>
                <a:cs typeface="Times New Roman" panose="02020603050405020304" pitchFamily="18" charset="0"/>
              </a:rPr>
              <a:t>three </a:t>
            </a:r>
            <a:r>
              <a:rPr lang="en-US" sz="1200" dirty="0" smtClean="0">
                <a:solidFill>
                  <a:schemeClr val="tx1"/>
                </a:solidFill>
                <a:latin typeface="Times New Roman" panose="02020603050405020304" pitchFamily="18" charset="0"/>
                <a:cs typeface="Times New Roman" panose="02020603050405020304" pitchFamily="18" charset="0"/>
              </a:rPr>
              <a:t>immature men don’t get it because their senses alone can’t grasp truth. </a:t>
            </a:r>
            <a:r>
              <a:rPr lang="en-US" sz="1200" u="sng" dirty="0" smtClean="0">
                <a:solidFill>
                  <a:schemeClr val="tx1"/>
                </a:solidFill>
                <a:latin typeface="Times New Roman" panose="02020603050405020304" pitchFamily="18" charset="0"/>
                <a:cs typeface="Times New Roman" panose="02020603050405020304" pitchFamily="18" charset="0"/>
              </a:rPr>
              <a:t>One’s senses are dulled</a:t>
            </a:r>
            <a:r>
              <a:rPr lang="en-US" sz="1200" dirty="0" smtClean="0">
                <a:solidFill>
                  <a:schemeClr val="tx1"/>
                </a:solidFill>
                <a:latin typeface="Times New Roman" panose="02020603050405020304" pitchFamily="18" charset="0"/>
                <a:cs typeface="Times New Roman" panose="02020603050405020304" pitchFamily="18" charset="0"/>
              </a:rPr>
              <a:t>, his choices are out of taste, he prefers to mull a rotten banana. </a:t>
            </a:r>
            <a:r>
              <a:rPr lang="en-US" sz="1200" u="sng" dirty="0" smtClean="0">
                <a:solidFill>
                  <a:schemeClr val="tx1"/>
                </a:solidFill>
                <a:latin typeface="Times New Roman" panose="02020603050405020304" pitchFamily="18" charset="0"/>
                <a:cs typeface="Times New Roman" panose="02020603050405020304" pitchFamily="18" charset="0"/>
              </a:rPr>
              <a:t>Another finds solid food hard to stomach</a:t>
            </a:r>
            <a:r>
              <a:rPr lang="en-US" sz="1200" dirty="0" smtClean="0">
                <a:solidFill>
                  <a:schemeClr val="tx1"/>
                </a:solidFill>
                <a:latin typeface="Times New Roman" panose="02020603050405020304" pitchFamily="18" charset="0"/>
                <a:cs typeface="Times New Roman" panose="02020603050405020304" pitchFamily="18" charset="0"/>
              </a:rPr>
              <a:t>. Chewing on the Word is not for him</a:t>
            </a:r>
            <a:r>
              <a:rPr lang="en-US" sz="1200" dirty="0">
                <a:solidFill>
                  <a:schemeClr val="tx1"/>
                </a:solidFill>
                <a:latin typeface="Times New Roman" panose="02020603050405020304" pitchFamily="18" charset="0"/>
                <a:cs typeface="Times New Roman" panose="02020603050405020304" pitchFamily="18" charset="0"/>
              </a:rPr>
              <a:t> </a:t>
            </a:r>
            <a:r>
              <a:rPr lang="en-US" sz="1200" dirty="0" smtClean="0">
                <a:solidFill>
                  <a:schemeClr val="tx1"/>
                </a:solidFill>
                <a:latin typeface="Times New Roman" panose="02020603050405020304" pitchFamily="18" charset="0"/>
                <a:cs typeface="Times New Roman" panose="02020603050405020304" pitchFamily="18" charset="0"/>
              </a:rPr>
              <a:t>but sucking a baby bottle is his taste. </a:t>
            </a:r>
            <a:r>
              <a:rPr lang="en-US" sz="1200" u="sng" dirty="0" smtClean="0">
                <a:solidFill>
                  <a:schemeClr val="tx1"/>
                </a:solidFill>
                <a:latin typeface="Times New Roman" panose="02020603050405020304" pitchFamily="18" charset="0"/>
                <a:cs typeface="Times New Roman" panose="02020603050405020304" pitchFamily="18" charset="0"/>
              </a:rPr>
              <a:t>Another is using a ram’s horn</a:t>
            </a:r>
            <a:r>
              <a:rPr lang="en-US" sz="1200" dirty="0" smtClean="0">
                <a:solidFill>
                  <a:schemeClr val="tx1"/>
                </a:solidFill>
                <a:latin typeface="Times New Roman" panose="02020603050405020304" pitchFamily="18" charset="0"/>
                <a:cs typeface="Times New Roman" panose="02020603050405020304" pitchFamily="18" charset="0"/>
              </a:rPr>
              <a:t> in his attempt to push in the sound of that which is hard to explain, ATR. What he is hearing just doesn’t sink in. All he wants is applause that he is in the majority. What they all get is a sever verbal chastening from a Father who loves them!</a:t>
            </a:r>
            <a:endParaRPr lang="en-US" sz="1200" dirty="0">
              <a:solidFill>
                <a:schemeClr val="tx1"/>
              </a:solidFill>
              <a:latin typeface="Times New Roman" panose="02020603050405020304" pitchFamily="18" charset="0"/>
              <a:cs typeface="Times New Roman" panose="02020603050405020304" pitchFamily="18" charset="0"/>
            </a:endParaRPr>
          </a:p>
        </p:txBody>
      </p:sp>
      <p:sp>
        <p:nvSpPr>
          <p:cNvPr id="29" name="Rectangular Callout 28"/>
          <p:cNvSpPr/>
          <p:nvPr/>
        </p:nvSpPr>
        <p:spPr>
          <a:xfrm>
            <a:off x="0" y="5053765"/>
            <a:ext cx="3099460" cy="1804235"/>
          </a:xfrm>
          <a:prstGeom prst="wedgeRectCallout">
            <a:avLst>
              <a:gd name="adj1" fmla="val 117113"/>
              <a:gd name="adj2" fmla="val -196502"/>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sz="1200" dirty="0" smtClean="0">
                <a:solidFill>
                  <a:schemeClr val="tx1"/>
                </a:solidFill>
                <a:latin typeface="Times New Roman" panose="02020603050405020304" pitchFamily="18" charset="0"/>
                <a:cs typeface="Times New Roman" panose="02020603050405020304" pitchFamily="18" charset="0"/>
              </a:rPr>
              <a:t>4. Heb 6:1-3 Banana man. </a:t>
            </a:r>
            <a:r>
              <a:rPr lang="en-US" sz="1200" dirty="0">
                <a:solidFill>
                  <a:schemeClr val="tx1"/>
                </a:solidFill>
                <a:latin typeface="Times New Roman" panose="02020603050405020304" pitchFamily="18" charset="0"/>
                <a:cs typeface="Times New Roman" panose="02020603050405020304" pitchFamily="18" charset="0"/>
              </a:rPr>
              <a:t>G</a:t>
            </a:r>
            <a:r>
              <a:rPr lang="en-US" sz="1200" dirty="0" smtClean="0">
                <a:solidFill>
                  <a:schemeClr val="tx1"/>
                </a:solidFill>
                <a:latin typeface="Times New Roman" panose="02020603050405020304" pitchFamily="18" charset="0"/>
                <a:cs typeface="Times New Roman" panose="02020603050405020304" pitchFamily="18" charset="0"/>
              </a:rPr>
              <a:t>o on to maturity. You don’t need to go back to the beginnings of your Christian faith. You would be returning to </a:t>
            </a:r>
            <a:r>
              <a:rPr lang="en-US" sz="1200" dirty="0">
                <a:solidFill>
                  <a:schemeClr val="tx1"/>
                </a:solidFill>
                <a:latin typeface="Times New Roman" panose="02020603050405020304" pitchFamily="18" charset="0"/>
                <a:cs typeface="Times New Roman" panose="02020603050405020304" pitchFamily="18" charset="0"/>
              </a:rPr>
              <a:t>dead works. G</a:t>
            </a:r>
            <a:r>
              <a:rPr lang="en-US" sz="1200" dirty="0" smtClean="0">
                <a:solidFill>
                  <a:schemeClr val="tx1"/>
                </a:solidFill>
                <a:latin typeface="Times New Roman" panose="02020603050405020304" pitchFamily="18" charset="0"/>
                <a:cs typeface="Times New Roman" panose="02020603050405020304" pitchFamily="18" charset="0"/>
              </a:rPr>
              <a:t>et your mind in gear and pick up where you are right now. You already know the basics of Christianity. </a:t>
            </a:r>
            <a:r>
              <a:rPr lang="en-US" sz="1200" dirty="0">
                <a:solidFill>
                  <a:schemeClr val="tx1"/>
                </a:solidFill>
                <a:latin typeface="Times New Roman" panose="02020603050405020304" pitchFamily="18" charset="0"/>
                <a:cs typeface="Times New Roman" panose="02020603050405020304" pitchFamily="18" charset="0"/>
              </a:rPr>
              <a:t>N</a:t>
            </a:r>
            <a:r>
              <a:rPr lang="en-US" sz="1200" dirty="0" smtClean="0">
                <a:solidFill>
                  <a:schemeClr val="tx1"/>
                </a:solidFill>
                <a:latin typeface="Times New Roman" panose="02020603050405020304" pitchFamily="18" charset="0"/>
                <a:cs typeface="Times New Roman" panose="02020603050405020304" pitchFamily="18" charset="0"/>
              </a:rPr>
              <a:t>ow go on! Returning to dead works would be like peeling a banana and waiting until it’s rotten to eat it. You don’t lack information but haven’t learned to put the teaching about righteousness to effective use.</a:t>
            </a:r>
            <a:endParaRPr lang="en-US" sz="1200" dirty="0">
              <a:solidFill>
                <a:schemeClr val="tx1"/>
              </a:solidFill>
              <a:latin typeface="Times New Roman" panose="02020603050405020304" pitchFamily="18" charset="0"/>
              <a:cs typeface="Times New Roman" panose="02020603050405020304" pitchFamily="18" charset="0"/>
            </a:endParaRPr>
          </a:p>
        </p:txBody>
      </p:sp>
      <p:sp>
        <p:nvSpPr>
          <p:cNvPr id="34" name="Rectangular Callout 33"/>
          <p:cNvSpPr/>
          <p:nvPr/>
        </p:nvSpPr>
        <p:spPr>
          <a:xfrm>
            <a:off x="3250347" y="5053765"/>
            <a:ext cx="4110841" cy="1782493"/>
          </a:xfrm>
          <a:prstGeom prst="wedgeRectCallout">
            <a:avLst>
              <a:gd name="adj1" fmla="val -3851"/>
              <a:gd name="adj2" fmla="val -170149"/>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sz="1200" dirty="0" smtClean="0">
                <a:solidFill>
                  <a:schemeClr val="tx1"/>
                </a:solidFill>
                <a:latin typeface="Times New Roman" panose="02020603050405020304" pitchFamily="18" charset="0"/>
                <a:cs typeface="Times New Roman" panose="02020603050405020304" pitchFamily="18" charset="0"/>
              </a:rPr>
              <a:t>5. Heb 6:4-6. Baby bottle feeder trying to relive his infant days. Advance, don’t retreat. You are enlightened companions of the king, have tasted and are partakers of the Holy Spirit 2 Cor 1:22. But you are still </a:t>
            </a:r>
            <a:r>
              <a:rPr lang="en-US" sz="1200" dirty="0">
                <a:solidFill>
                  <a:schemeClr val="tx1"/>
                </a:solidFill>
                <a:latin typeface="Times New Roman" panose="02020603050405020304" pitchFamily="18" charset="0"/>
                <a:cs typeface="Times New Roman" panose="02020603050405020304" pitchFamily="18" charset="0"/>
              </a:rPr>
              <a:t>wavering in your </a:t>
            </a:r>
            <a:r>
              <a:rPr lang="en-US" sz="1200" dirty="0" smtClean="0">
                <a:solidFill>
                  <a:schemeClr val="tx1"/>
                </a:solidFill>
                <a:latin typeface="Times New Roman" panose="02020603050405020304" pitchFamily="18" charset="0"/>
                <a:cs typeface="Times New Roman" panose="02020603050405020304" pitchFamily="18" charset="0"/>
              </a:rPr>
              <a:t>faith, reverting back to infancy. It’s impossible just like an adult sucking a </a:t>
            </a:r>
            <a:r>
              <a:rPr lang="en-US" sz="1200" dirty="0">
                <a:solidFill>
                  <a:schemeClr val="tx1"/>
                </a:solidFill>
                <a:latin typeface="Times New Roman" panose="02020603050405020304" pitchFamily="18" charset="0"/>
                <a:cs typeface="Times New Roman" panose="02020603050405020304" pitchFamily="18" charset="0"/>
              </a:rPr>
              <a:t>bottle</a:t>
            </a:r>
            <a:r>
              <a:rPr lang="en-US" sz="1200" dirty="0" smtClean="0">
                <a:solidFill>
                  <a:schemeClr val="tx1"/>
                </a:solidFill>
                <a:latin typeface="Times New Roman" panose="02020603050405020304" pitchFamily="18" charset="0"/>
                <a:cs typeface="Times New Roman" panose="02020603050405020304" pitchFamily="18" charset="0"/>
              </a:rPr>
              <a:t>. Acting </a:t>
            </a:r>
            <a:r>
              <a:rPr lang="en-US" sz="1200" dirty="0">
                <a:solidFill>
                  <a:schemeClr val="tx1"/>
                </a:solidFill>
                <a:latin typeface="Times New Roman" panose="02020603050405020304" pitchFamily="18" charset="0"/>
                <a:cs typeface="Times New Roman" panose="02020603050405020304" pitchFamily="18" charset="0"/>
              </a:rPr>
              <a:t>like an infant just makes you appear to have fallen from your sanity</a:t>
            </a:r>
            <a:r>
              <a:rPr lang="en-US" sz="1200" dirty="0" smtClean="0">
                <a:solidFill>
                  <a:schemeClr val="tx1"/>
                </a:solidFill>
                <a:latin typeface="Times New Roman" panose="02020603050405020304" pitchFamily="18" charset="0"/>
                <a:cs typeface="Times New Roman" panose="02020603050405020304" pitchFamily="18" charset="0"/>
              </a:rPr>
              <a:t>. You can’t be spoon fed all your life</a:t>
            </a:r>
            <a:r>
              <a:rPr lang="en-US" sz="1200" dirty="0">
                <a:solidFill>
                  <a:schemeClr val="tx1"/>
                </a:solidFill>
                <a:latin typeface="Times New Roman" panose="02020603050405020304" pitchFamily="18" charset="0"/>
                <a:cs typeface="Times New Roman" panose="02020603050405020304" pitchFamily="18" charset="0"/>
              </a:rPr>
              <a:t>. Press on my man! </a:t>
            </a:r>
            <a:r>
              <a:rPr lang="en-US" sz="1200" dirty="0" smtClean="0">
                <a:solidFill>
                  <a:schemeClr val="tx1"/>
                </a:solidFill>
                <a:latin typeface="Times New Roman" panose="02020603050405020304" pitchFamily="18" charset="0"/>
                <a:cs typeface="Times New Roman" panose="02020603050405020304" pitchFamily="18" charset="0"/>
              </a:rPr>
              <a:t>Pursue </a:t>
            </a:r>
            <a:r>
              <a:rPr lang="en-US" sz="1200" u="sng" dirty="0" smtClean="0">
                <a:solidFill>
                  <a:schemeClr val="tx1"/>
                </a:solidFill>
                <a:latin typeface="Times New Roman" panose="02020603050405020304" pitchFamily="18" charset="0"/>
                <a:cs typeface="Times New Roman" panose="02020603050405020304" pitchFamily="18" charset="0"/>
              </a:rPr>
              <a:t>holiness</a:t>
            </a:r>
            <a:r>
              <a:rPr lang="en-US" sz="1200" dirty="0" smtClean="0">
                <a:solidFill>
                  <a:schemeClr val="tx1"/>
                </a:solidFill>
                <a:latin typeface="Times New Roman" panose="02020603050405020304" pitchFamily="18" charset="0"/>
                <a:cs typeface="Times New Roman" panose="02020603050405020304" pitchFamily="18" charset="0"/>
              </a:rPr>
              <a:t>. The pursuit of </a:t>
            </a:r>
            <a:r>
              <a:rPr lang="en-US" sz="1200" u="sng" dirty="0" smtClean="0">
                <a:solidFill>
                  <a:schemeClr val="tx1"/>
                </a:solidFill>
                <a:latin typeface="Times New Roman" panose="02020603050405020304" pitchFamily="18" charset="0"/>
                <a:cs typeface="Times New Roman" panose="02020603050405020304" pitchFamily="18" charset="0"/>
              </a:rPr>
              <a:t>experience</a:t>
            </a:r>
            <a:r>
              <a:rPr lang="en-US" sz="1200" dirty="0" smtClean="0">
                <a:solidFill>
                  <a:schemeClr val="tx1"/>
                </a:solidFill>
                <a:latin typeface="Times New Roman" panose="02020603050405020304" pitchFamily="18" charset="0"/>
                <a:cs typeface="Times New Roman" panose="02020603050405020304" pitchFamily="18" charset="0"/>
              </a:rPr>
              <a:t> is the fallacy of neo-platonic, modern education that results in change for the worse (Bolton </a:t>
            </a:r>
            <a:r>
              <a:rPr lang="en-US" sz="1200" dirty="0" err="1" smtClean="0">
                <a:solidFill>
                  <a:schemeClr val="tx1"/>
                </a:solidFill>
                <a:latin typeface="Times New Roman" panose="02020603050405020304" pitchFamily="18" charset="0"/>
                <a:cs typeface="Times New Roman" panose="02020603050405020304" pitchFamily="18" charset="0"/>
              </a:rPr>
              <a:t>Davidheiser</a:t>
            </a:r>
            <a:r>
              <a:rPr lang="en-US" sz="1200" dirty="0" smtClean="0">
                <a:solidFill>
                  <a:schemeClr val="tx1"/>
                </a:solidFill>
                <a:latin typeface="Times New Roman" panose="02020603050405020304" pitchFamily="18" charset="0"/>
                <a:cs typeface="Times New Roman" panose="02020603050405020304" pitchFamily="18" charset="0"/>
              </a:rPr>
              <a:t>, Evolution and Christian Faith, 107.) </a:t>
            </a:r>
            <a:endParaRPr lang="en-US" sz="1200" dirty="0">
              <a:solidFill>
                <a:schemeClr val="tx1"/>
              </a:solidFill>
              <a:latin typeface="Times New Roman" panose="02020603050405020304" pitchFamily="18" charset="0"/>
              <a:cs typeface="Times New Roman" panose="02020603050405020304" pitchFamily="18" charset="0"/>
            </a:endParaRPr>
          </a:p>
        </p:txBody>
      </p:sp>
      <p:sp>
        <p:nvSpPr>
          <p:cNvPr id="35" name="Rectangular Callout 34"/>
          <p:cNvSpPr/>
          <p:nvPr/>
        </p:nvSpPr>
        <p:spPr>
          <a:xfrm>
            <a:off x="8863662" y="1475396"/>
            <a:ext cx="3328338" cy="1664620"/>
          </a:xfrm>
          <a:prstGeom prst="wedgeRectCallout">
            <a:avLst>
              <a:gd name="adj1" fmla="val -85632"/>
              <a:gd name="adj2" fmla="val 27616"/>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tabLst>
                <a:tab pos="2292350" algn="l"/>
              </a:tabLst>
            </a:pPr>
            <a:r>
              <a:rPr lang="en-US" sz="1200" dirty="0">
                <a:solidFill>
                  <a:schemeClr val="tx1"/>
                </a:solidFill>
                <a:latin typeface="Times New Roman" panose="02020603050405020304" pitchFamily="18" charset="0"/>
                <a:cs typeface="Times New Roman" panose="02020603050405020304" pitchFamily="18" charset="0"/>
              </a:rPr>
              <a:t>8</a:t>
            </a:r>
            <a:r>
              <a:rPr lang="en-US" sz="1200" dirty="0" smtClean="0">
                <a:solidFill>
                  <a:schemeClr val="tx1"/>
                </a:solidFill>
                <a:latin typeface="Times New Roman" panose="02020603050405020304" pitchFamily="18" charset="0"/>
                <a:cs typeface="Times New Roman" panose="02020603050405020304" pitchFamily="18" charset="0"/>
              </a:rPr>
              <a:t>. Heb 6:13-20 Teacher with laser understanding. </a:t>
            </a:r>
            <a:r>
              <a:rPr lang="en-US" sz="1200" dirty="0">
                <a:solidFill>
                  <a:schemeClr val="tx1"/>
                </a:solidFill>
                <a:latin typeface="Times New Roman" panose="02020603050405020304" pitchFamily="18" charset="0"/>
                <a:cs typeface="Times New Roman" panose="02020603050405020304" pitchFamily="18" charset="0"/>
              </a:rPr>
              <a:t>How does a teacher get </a:t>
            </a:r>
            <a:r>
              <a:rPr lang="en-US" sz="1200" dirty="0" smtClean="0">
                <a:solidFill>
                  <a:schemeClr val="tx1"/>
                </a:solidFill>
                <a:latin typeface="Times New Roman" panose="02020603050405020304" pitchFamily="18" charset="0"/>
                <a:cs typeface="Times New Roman" panose="02020603050405020304" pitchFamily="18" charset="0"/>
              </a:rPr>
              <a:t>non-motivated, immature </a:t>
            </a:r>
            <a:r>
              <a:rPr lang="en-US" sz="1200" dirty="0">
                <a:solidFill>
                  <a:schemeClr val="tx1"/>
                </a:solidFill>
                <a:latin typeface="Times New Roman" panose="02020603050405020304" pitchFamily="18" charset="0"/>
                <a:cs typeface="Times New Roman" panose="02020603050405020304" pitchFamily="18" charset="0"/>
              </a:rPr>
              <a:t>students </a:t>
            </a:r>
            <a:r>
              <a:rPr lang="en-US" sz="1200" dirty="0" smtClean="0">
                <a:solidFill>
                  <a:schemeClr val="tx1"/>
                </a:solidFill>
                <a:latin typeface="Times New Roman" panose="02020603050405020304" pitchFamily="18" charset="0"/>
                <a:cs typeface="Times New Roman" panose="02020603050405020304" pitchFamily="18" charset="0"/>
              </a:rPr>
              <a:t>to learn </a:t>
            </a:r>
            <a:r>
              <a:rPr lang="en-US" sz="1200" dirty="0">
                <a:solidFill>
                  <a:schemeClr val="tx1"/>
                </a:solidFill>
                <a:latin typeface="Times New Roman" panose="02020603050405020304" pitchFamily="18" charset="0"/>
                <a:cs typeface="Times New Roman" panose="02020603050405020304" pitchFamily="18" charset="0"/>
              </a:rPr>
              <a:t>a difficult subject</a:t>
            </a:r>
            <a:r>
              <a:rPr lang="en-US" sz="1200" dirty="0" smtClean="0">
                <a:solidFill>
                  <a:schemeClr val="tx1"/>
                </a:solidFill>
                <a:latin typeface="Times New Roman" panose="02020603050405020304" pitchFamily="18" charset="0"/>
                <a:cs typeface="Times New Roman" panose="02020603050405020304" pitchFamily="18" charset="0"/>
              </a:rPr>
              <a:t>? Rely on the Holy Spirit. Follow harsh words with strong encouragement in the </a:t>
            </a:r>
            <a:r>
              <a:rPr lang="en-US" sz="1200" dirty="0">
                <a:solidFill>
                  <a:schemeClr val="tx1"/>
                </a:solidFill>
                <a:latin typeface="Times New Roman" panose="02020603050405020304" pitchFamily="18" charset="0"/>
                <a:cs typeface="Times New Roman" panose="02020603050405020304" pitchFamily="18" charset="0"/>
              </a:rPr>
              <a:t>faithful </a:t>
            </a:r>
            <a:r>
              <a:rPr lang="en-US" sz="1200" dirty="0" smtClean="0">
                <a:solidFill>
                  <a:schemeClr val="tx1"/>
                </a:solidFill>
                <a:latin typeface="Times New Roman" panose="02020603050405020304" pitchFamily="18" charset="0"/>
                <a:cs typeface="Times New Roman" panose="02020603050405020304" pitchFamily="18" charset="0"/>
              </a:rPr>
              <a:t>God of Abraham. Immaturity is overcome when promise is retrieved out of history. Education is the pursuit of holiness resulting in wise partakers who are fruitful in every good work, no matter their age, gender</a:t>
            </a:r>
            <a:r>
              <a:rPr lang="en-US" sz="1200" dirty="0">
                <a:solidFill>
                  <a:schemeClr val="tx1"/>
                </a:solidFill>
                <a:latin typeface="Times New Roman" panose="02020603050405020304" pitchFamily="18" charset="0"/>
                <a:cs typeface="Times New Roman" panose="02020603050405020304" pitchFamily="18" charset="0"/>
              </a:rPr>
              <a:t> </a:t>
            </a:r>
            <a:r>
              <a:rPr lang="en-US" sz="1200" dirty="0" smtClean="0">
                <a:solidFill>
                  <a:schemeClr val="tx1"/>
                </a:solidFill>
                <a:latin typeface="Times New Roman" panose="02020603050405020304" pitchFamily="18" charset="0"/>
                <a:cs typeface="Times New Roman" panose="02020603050405020304" pitchFamily="18" charset="0"/>
              </a:rPr>
              <a:t>or race.</a:t>
            </a:r>
            <a:endParaRPr lang="en-US" sz="1200" dirty="0">
              <a:solidFill>
                <a:schemeClr val="tx1"/>
              </a:solidFill>
              <a:latin typeface="Times New Roman" panose="02020603050405020304" pitchFamily="18" charset="0"/>
              <a:cs typeface="Times New Roman" panose="02020603050405020304" pitchFamily="18" charset="0"/>
            </a:endParaRPr>
          </a:p>
        </p:txBody>
      </p:sp>
      <p:sp>
        <p:nvSpPr>
          <p:cNvPr id="14" name="Rectangular Callout 13"/>
          <p:cNvSpPr/>
          <p:nvPr/>
        </p:nvSpPr>
        <p:spPr>
          <a:xfrm>
            <a:off x="8863660" y="3174521"/>
            <a:ext cx="3328339" cy="1789365"/>
          </a:xfrm>
          <a:prstGeom prst="wedgeRectCallout">
            <a:avLst>
              <a:gd name="adj1" fmla="val -125975"/>
              <a:gd name="adj2" fmla="val -26882"/>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sz="1200" dirty="0" smtClean="0">
                <a:solidFill>
                  <a:schemeClr val="tx1"/>
                </a:solidFill>
                <a:latin typeface="Times New Roman" panose="02020603050405020304" pitchFamily="18" charset="0"/>
                <a:cs typeface="Times New Roman" panose="02020603050405020304" pitchFamily="18" charset="0"/>
              </a:rPr>
              <a:t>7. Heb 6:9-12. Hearing aid. He can hear ok, it just doesn’t seem to </a:t>
            </a:r>
            <a:r>
              <a:rPr lang="en-US" sz="1200" dirty="0">
                <a:solidFill>
                  <a:schemeClr val="tx1"/>
                </a:solidFill>
                <a:latin typeface="Times New Roman" panose="02020603050405020304" pitchFamily="18" charset="0"/>
                <a:cs typeface="Times New Roman" panose="02020603050405020304" pitchFamily="18" charset="0"/>
              </a:rPr>
              <a:t>register. He’s like </a:t>
            </a:r>
            <a:r>
              <a:rPr lang="en-US" sz="1200" i="1" dirty="0">
                <a:solidFill>
                  <a:schemeClr val="tx1"/>
                </a:solidFill>
                <a:latin typeface="Times New Roman" panose="02020603050405020304" pitchFamily="18" charset="0"/>
                <a:cs typeface="Times New Roman" panose="02020603050405020304" pitchFamily="18" charset="0"/>
              </a:rPr>
              <a:t>Little </a:t>
            </a:r>
            <a:r>
              <a:rPr lang="en-US" sz="1200" i="1" dirty="0" smtClean="0">
                <a:solidFill>
                  <a:schemeClr val="tx1"/>
                </a:solidFill>
                <a:latin typeface="Times New Roman" panose="02020603050405020304" pitchFamily="18" charset="0"/>
                <a:cs typeface="Times New Roman" panose="02020603050405020304" pitchFamily="18" charset="0"/>
              </a:rPr>
              <a:t>Faith</a:t>
            </a:r>
            <a:r>
              <a:rPr lang="en-US" sz="1200" dirty="0" smtClean="0">
                <a:solidFill>
                  <a:schemeClr val="tx1"/>
                </a:solidFill>
                <a:latin typeface="Times New Roman" panose="02020603050405020304" pitchFamily="18" charset="0"/>
                <a:cs typeface="Times New Roman" panose="02020603050405020304" pitchFamily="18" charset="0"/>
              </a:rPr>
              <a:t> </a:t>
            </a:r>
            <a:r>
              <a:rPr lang="en-US" sz="1200" dirty="0">
                <a:solidFill>
                  <a:schemeClr val="tx1"/>
                </a:solidFill>
                <a:latin typeface="Times New Roman" panose="02020603050405020304" pitchFamily="18" charset="0"/>
                <a:cs typeface="Times New Roman" panose="02020603050405020304" pitchFamily="18" charset="0"/>
              </a:rPr>
              <a:t>in </a:t>
            </a:r>
            <a:r>
              <a:rPr lang="en-US" sz="1200" u="sng" dirty="0">
                <a:solidFill>
                  <a:schemeClr val="tx1"/>
                </a:solidFill>
                <a:latin typeface="Times New Roman" panose="02020603050405020304" pitchFamily="18" charset="0"/>
                <a:cs typeface="Times New Roman" panose="02020603050405020304" pitchFamily="18" charset="0"/>
              </a:rPr>
              <a:t>Pilgrim’s </a:t>
            </a:r>
            <a:r>
              <a:rPr lang="en-US" sz="1200" u="sng" dirty="0" smtClean="0">
                <a:solidFill>
                  <a:schemeClr val="tx1"/>
                </a:solidFill>
                <a:latin typeface="Times New Roman" panose="02020603050405020304" pitchFamily="18" charset="0"/>
                <a:cs typeface="Times New Roman" panose="02020603050405020304" pitchFamily="18" charset="0"/>
              </a:rPr>
              <a:t>Progress</a:t>
            </a:r>
            <a:r>
              <a:rPr lang="en-US" sz="1200" dirty="0" smtClean="0">
                <a:solidFill>
                  <a:schemeClr val="tx1"/>
                </a:solidFill>
                <a:latin typeface="Times New Roman" panose="02020603050405020304" pitchFamily="18" charset="0"/>
                <a:cs typeface="Times New Roman" panose="02020603050405020304" pitchFamily="18" charset="0"/>
              </a:rPr>
              <a:t>. The teacher has been harsh to his readers. Now he encourages them: God remembers your work. He isn’t unjust Heb 6:10. So shrug off the sluggishness that hinders maturity Heb 6:11-12. You don’t want to be lazy. Any dead fish can float down stream. Imitate the example of father Abraham Heb 6:13-20. Promise is the key that opens the door to hope, to great expectations. </a:t>
            </a:r>
            <a:endParaRPr lang="en-US" sz="1200" dirty="0">
              <a:solidFill>
                <a:schemeClr val="tx1"/>
              </a:solidFill>
              <a:latin typeface="Times New Roman" panose="02020603050405020304" pitchFamily="18" charset="0"/>
              <a:cs typeface="Times New Roman" panose="02020603050405020304" pitchFamily="18" charset="0"/>
            </a:endParaRPr>
          </a:p>
        </p:txBody>
      </p:sp>
      <p:sp>
        <p:nvSpPr>
          <p:cNvPr id="15" name="Rectangular Callout 14"/>
          <p:cNvSpPr/>
          <p:nvPr/>
        </p:nvSpPr>
        <p:spPr>
          <a:xfrm>
            <a:off x="7512076" y="5053765"/>
            <a:ext cx="4679924" cy="1802228"/>
          </a:xfrm>
          <a:prstGeom prst="wedgeRectCallout">
            <a:avLst>
              <a:gd name="adj1" fmla="val -67259"/>
              <a:gd name="adj2" fmla="val -156242"/>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sz="1200" dirty="0" smtClean="0">
                <a:solidFill>
                  <a:schemeClr val="tx1"/>
                </a:solidFill>
                <a:latin typeface="Times New Roman" panose="02020603050405020304" pitchFamily="18" charset="0"/>
                <a:cs typeface="Times New Roman" panose="02020603050405020304" pitchFamily="18" charset="0"/>
              </a:rPr>
              <a:t>6. Heb 6:7-8 My mother meditating. She </a:t>
            </a:r>
            <a:r>
              <a:rPr lang="en-US" sz="1200" dirty="0">
                <a:solidFill>
                  <a:schemeClr val="tx1"/>
                </a:solidFill>
                <a:latin typeface="Times New Roman" panose="02020603050405020304" pitchFamily="18" charset="0"/>
                <a:cs typeface="Times New Roman" panose="02020603050405020304" pitchFamily="18" charset="0"/>
              </a:rPr>
              <a:t>is soaking in the </a:t>
            </a:r>
            <a:r>
              <a:rPr lang="en-US" sz="1200" dirty="0" smtClean="0">
                <a:solidFill>
                  <a:schemeClr val="tx1"/>
                </a:solidFill>
                <a:latin typeface="Times New Roman" panose="02020603050405020304" pitchFamily="18" charset="0"/>
                <a:cs typeface="Times New Roman" panose="02020603050405020304" pitchFamily="18" charset="0"/>
              </a:rPr>
              <a:t>Word </a:t>
            </a:r>
            <a:r>
              <a:rPr lang="en-US" sz="1200" dirty="0">
                <a:solidFill>
                  <a:schemeClr val="tx1"/>
                </a:solidFill>
                <a:latin typeface="Times New Roman" panose="02020603050405020304" pitchFamily="18" charset="0"/>
                <a:cs typeface="Times New Roman" panose="02020603050405020304" pitchFamily="18" charset="0"/>
              </a:rPr>
              <a:t>just like the dry earth soaks in rain. </a:t>
            </a:r>
            <a:r>
              <a:rPr lang="en-US" sz="1200" dirty="0" smtClean="0">
                <a:solidFill>
                  <a:schemeClr val="tx1"/>
                </a:solidFill>
                <a:latin typeface="Times New Roman" panose="02020603050405020304" pitchFamily="18" charset="0"/>
                <a:cs typeface="Times New Roman" panose="02020603050405020304" pitchFamily="18" charset="0"/>
              </a:rPr>
              <a:t>Her life is beneficial, blessed of God, bearing </a:t>
            </a:r>
            <a:r>
              <a:rPr lang="en-US" sz="1200" dirty="0">
                <a:solidFill>
                  <a:schemeClr val="tx1"/>
                </a:solidFill>
                <a:latin typeface="Times New Roman" panose="02020603050405020304" pitchFamily="18" charset="0"/>
                <a:cs typeface="Times New Roman" panose="02020603050405020304" pitchFamily="18" charset="0"/>
              </a:rPr>
              <a:t>fruit in </a:t>
            </a:r>
            <a:r>
              <a:rPr lang="en-US" sz="1200" dirty="0" smtClean="0">
                <a:solidFill>
                  <a:schemeClr val="tx1"/>
                </a:solidFill>
                <a:latin typeface="Times New Roman" panose="02020603050405020304" pitchFamily="18" charset="0"/>
                <a:cs typeface="Times New Roman" panose="02020603050405020304" pitchFamily="18" charset="0"/>
              </a:rPr>
              <a:t>others. Her time spent in the Word isn’t wasted, worthless, cast out, to be burned. </a:t>
            </a:r>
            <a:r>
              <a:rPr lang="en-US" sz="1200" dirty="0">
                <a:solidFill>
                  <a:schemeClr val="tx1"/>
                </a:solidFill>
                <a:latin typeface="Times New Roman" panose="02020603050405020304" pitchFamily="18" charset="0"/>
                <a:cs typeface="Times New Roman" panose="02020603050405020304" pitchFamily="18" charset="0"/>
              </a:rPr>
              <a:t>H</a:t>
            </a:r>
            <a:r>
              <a:rPr lang="en-US" sz="1200" dirty="0" smtClean="0">
                <a:solidFill>
                  <a:schemeClr val="tx1"/>
                </a:solidFill>
                <a:latin typeface="Times New Roman" panose="02020603050405020304" pitchFamily="18" charset="0"/>
                <a:cs typeface="Times New Roman" panose="02020603050405020304" pitchFamily="18" charset="0"/>
              </a:rPr>
              <a:t>er faith is based on historical observation. </a:t>
            </a:r>
            <a:r>
              <a:rPr lang="en-US" sz="1200" dirty="0">
                <a:solidFill>
                  <a:schemeClr val="tx1"/>
                </a:solidFill>
                <a:latin typeface="Times New Roman" panose="02020603050405020304" pitchFamily="18" charset="0"/>
                <a:cs typeface="Times New Roman" panose="02020603050405020304" pitchFamily="18" charset="0"/>
              </a:rPr>
              <a:t>None of the apostles rested their faith on </a:t>
            </a:r>
            <a:r>
              <a:rPr lang="en-US" sz="1200" dirty="0" smtClean="0">
                <a:solidFill>
                  <a:schemeClr val="tx1"/>
                </a:solidFill>
                <a:latin typeface="Times New Roman" panose="02020603050405020304" pitchFamily="18" charset="0"/>
                <a:cs typeface="Times New Roman" panose="02020603050405020304" pitchFamily="18" charset="0"/>
              </a:rPr>
              <a:t>fiction. She is remembering her </a:t>
            </a:r>
            <a:r>
              <a:rPr lang="en-US" sz="1200" dirty="0">
                <a:solidFill>
                  <a:schemeClr val="tx1"/>
                </a:solidFill>
                <a:latin typeface="Times New Roman" panose="02020603050405020304" pitchFamily="18" charset="0"/>
                <a:cs typeface="Times New Roman" panose="02020603050405020304" pitchFamily="18" charset="0"/>
              </a:rPr>
              <a:t>Creator </a:t>
            </a:r>
            <a:r>
              <a:rPr lang="en-US" sz="1200" dirty="0" smtClean="0">
                <a:solidFill>
                  <a:schemeClr val="tx1"/>
                </a:solidFill>
                <a:latin typeface="Times New Roman" panose="02020603050405020304" pitchFamily="18" charset="0"/>
                <a:cs typeface="Times New Roman" panose="02020603050405020304" pitchFamily="18" charset="0"/>
              </a:rPr>
              <a:t>in </a:t>
            </a:r>
            <a:r>
              <a:rPr lang="en-US" sz="1200" dirty="0">
                <a:solidFill>
                  <a:schemeClr val="tx1"/>
                </a:solidFill>
                <a:latin typeface="Times New Roman" panose="02020603050405020304" pitchFamily="18" charset="0"/>
                <a:cs typeface="Times New Roman" panose="02020603050405020304" pitchFamily="18" charset="0"/>
              </a:rPr>
              <a:t>the days of her youth </a:t>
            </a:r>
            <a:r>
              <a:rPr lang="en-US" sz="1200" dirty="0" smtClean="0">
                <a:solidFill>
                  <a:schemeClr val="tx1"/>
                </a:solidFill>
                <a:latin typeface="Times New Roman" panose="02020603050405020304" pitchFamily="18" charset="0"/>
                <a:cs typeface="Times New Roman" panose="02020603050405020304" pitchFamily="18" charset="0"/>
              </a:rPr>
              <a:t>and has no pleasure in the philosophy that wayward youth who later return have </a:t>
            </a:r>
            <a:r>
              <a:rPr lang="en-US" sz="1200" dirty="0">
                <a:solidFill>
                  <a:schemeClr val="tx1"/>
                </a:solidFill>
                <a:latin typeface="Times New Roman" panose="02020603050405020304" pitchFamily="18" charset="0"/>
                <a:cs typeface="Times New Roman" panose="02020603050405020304" pitchFamily="18" charset="0"/>
              </a:rPr>
              <a:t>a wonderful </a:t>
            </a:r>
            <a:r>
              <a:rPr lang="en-US" sz="1200" dirty="0" smtClean="0">
                <a:solidFill>
                  <a:schemeClr val="tx1"/>
                </a:solidFill>
                <a:latin typeface="Times New Roman" panose="02020603050405020304" pitchFamily="18" charset="0"/>
                <a:cs typeface="Times New Roman" panose="02020603050405020304" pitchFamily="18" charset="0"/>
              </a:rPr>
              <a:t>testimony </a:t>
            </a:r>
            <a:r>
              <a:rPr lang="en-US" sz="1200" dirty="0">
                <a:solidFill>
                  <a:schemeClr val="tx1"/>
                </a:solidFill>
                <a:latin typeface="Times New Roman" panose="02020603050405020304" pitchFamily="18" charset="0"/>
                <a:cs typeface="Times New Roman" panose="02020603050405020304" pitchFamily="18" charset="0"/>
              </a:rPr>
              <a:t>more </a:t>
            </a:r>
            <a:r>
              <a:rPr lang="en-US" sz="1200" dirty="0" smtClean="0">
                <a:solidFill>
                  <a:schemeClr val="tx1"/>
                </a:solidFill>
                <a:latin typeface="Times New Roman" panose="02020603050405020304" pitchFamily="18" charset="0"/>
                <a:cs typeface="Times New Roman" panose="02020603050405020304" pitchFamily="18" charset="0"/>
              </a:rPr>
              <a:t>fruitful </a:t>
            </a:r>
            <a:r>
              <a:rPr lang="en-US" sz="1200" dirty="0">
                <a:solidFill>
                  <a:schemeClr val="tx1"/>
                </a:solidFill>
                <a:latin typeface="Times New Roman" panose="02020603050405020304" pitchFamily="18" charset="0"/>
                <a:cs typeface="Times New Roman" panose="02020603050405020304" pitchFamily="18" charset="0"/>
              </a:rPr>
              <a:t>than a child </a:t>
            </a:r>
            <a:r>
              <a:rPr lang="en-US" sz="1200" dirty="0" smtClean="0">
                <a:solidFill>
                  <a:schemeClr val="tx1"/>
                </a:solidFill>
                <a:latin typeface="Times New Roman" panose="02020603050405020304" pitchFamily="18" charset="0"/>
                <a:cs typeface="Times New Roman" panose="02020603050405020304" pitchFamily="18" charset="0"/>
              </a:rPr>
              <a:t>who </a:t>
            </a:r>
            <a:r>
              <a:rPr lang="en-US" sz="1200" dirty="0">
                <a:solidFill>
                  <a:schemeClr val="tx1"/>
                </a:solidFill>
                <a:latin typeface="Times New Roman" panose="02020603050405020304" pitchFamily="18" charset="0"/>
                <a:cs typeface="Times New Roman" panose="02020603050405020304" pitchFamily="18" charset="0"/>
              </a:rPr>
              <a:t>is obedient from </a:t>
            </a:r>
            <a:r>
              <a:rPr lang="en-US" sz="1200" dirty="0" smtClean="0">
                <a:solidFill>
                  <a:schemeClr val="tx1"/>
                </a:solidFill>
                <a:latin typeface="Times New Roman" panose="02020603050405020304" pitchFamily="18" charset="0"/>
                <a:cs typeface="Times New Roman" panose="02020603050405020304" pitchFamily="18" charset="0"/>
              </a:rPr>
              <a:t>her youth. Pictured in sharp contrast is her maturity in the faith “my father taught me” verses the immaturity of the three adults. In a book about better, older is not better!</a:t>
            </a:r>
            <a:endParaRPr lang="en-US" sz="12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9769664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78049</TotalTime>
  <Words>31476</Words>
  <Application>Microsoft Office PowerPoint</Application>
  <PresentationFormat>Widescreen</PresentationFormat>
  <Paragraphs>320</Paragraphs>
  <Slides>33</Slides>
  <Notes>21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33</vt:i4>
      </vt:variant>
    </vt:vector>
  </HeadingPairs>
  <TitlesOfParts>
    <vt:vector size="40" baseType="lpstr">
      <vt:lpstr>Andalus</vt:lpstr>
      <vt:lpstr>Arial</vt:lpstr>
      <vt:lpstr>Arial Narrow</vt:lpstr>
      <vt:lpstr>Calibri</vt:lpstr>
      <vt:lpstr>Calibri Light</vt:lpstr>
      <vt:lpstr>Times New Roman</vt:lpstr>
      <vt:lpstr>Office Theme</vt:lpstr>
      <vt:lpstr>Keys for the book of Hebrews: The artist is Mark Greenaway. Thank you Mark &amp; Andrea for your Christian love and fellowship. Listen My Children: God Has Spoken is designed for fathers to teach their children     the Scripture Ps 78. Keys partially explains what’s in each picture, how the 32 pictures illustrating the plot also form a single unit. Each composition is built on parallelism like Hebrew poetry and on dispensational theology. The ascent Psalms 120-134 are a gold mine. The tabernacle is the bedrock to visualize the plot.  All the Bible furnished nuggets especially Exodus, Leviticus and John. His Gospel is the Holy of Holies of the New Testament, ATR, Word Pictures, ix. John emphasizes belief and Hebrews faith. They both apply  the need to trust Christ, to  be justified by faith when we believe. We also live by faith every day. There are two narratives in Hebrews, a Christ is superior narrative and a faith narrative. The two narratives unite in Heb 11. The faith narratives serve to toughen the individual’s faith, to strengthen his resolve to live by faith, to mature in Christ. They are not warnings that Christians can loose their justification salvation. Hebrews was written to Jewish believers who were tempted to revert to Judaism. The superiority of Christ is the theme. The suffering Savior is the example of living by faith. I memorized Hebrews on the ranch in my youth. Thank you dad &amp; mom, a Gideon. That your joy might be full:   Robert James Franklin, SCD.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BaptistBibleGraphics</dc:creator>
  <cp:lastModifiedBy>BaptistBibleGraphics</cp:lastModifiedBy>
  <cp:revision>3527</cp:revision>
  <dcterms:created xsi:type="dcterms:W3CDTF">2015-02-01T19:15:02Z</dcterms:created>
  <dcterms:modified xsi:type="dcterms:W3CDTF">2019-04-11T14:36:06Z</dcterms:modified>
</cp:coreProperties>
</file>